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672" r:id="rId2"/>
    <p:sldMasterId id="2147483703" r:id="rId3"/>
  </p:sldMasterIdLst>
  <p:notesMasterIdLst>
    <p:notesMasterId r:id="rId43"/>
  </p:notesMasterIdLst>
  <p:sldIdLst>
    <p:sldId id="305" r:id="rId4"/>
    <p:sldId id="1327" r:id="rId5"/>
    <p:sldId id="2147377920" r:id="rId6"/>
    <p:sldId id="2147377975" r:id="rId7"/>
    <p:sldId id="2147377970" r:id="rId8"/>
    <p:sldId id="2147378032" r:id="rId9"/>
    <p:sldId id="2147378033" r:id="rId10"/>
    <p:sldId id="2147377988" r:id="rId11"/>
    <p:sldId id="2147378041" r:id="rId12"/>
    <p:sldId id="2147378051" r:id="rId13"/>
    <p:sldId id="1141" r:id="rId14"/>
    <p:sldId id="1142" r:id="rId15"/>
    <p:sldId id="2147377841" r:id="rId16"/>
    <p:sldId id="2147377992" r:id="rId17"/>
    <p:sldId id="2147472903" r:id="rId18"/>
    <p:sldId id="2147472918" r:id="rId19"/>
    <p:sldId id="2147472924" r:id="rId20"/>
    <p:sldId id="2147377950" r:id="rId21"/>
    <p:sldId id="2147472905" r:id="rId22"/>
    <p:sldId id="2147472906" r:id="rId23"/>
    <p:sldId id="2147472907" r:id="rId24"/>
    <p:sldId id="2147472908" r:id="rId25"/>
    <p:sldId id="2147472909" r:id="rId26"/>
    <p:sldId id="2147472910" r:id="rId27"/>
    <p:sldId id="2147472911" r:id="rId28"/>
    <p:sldId id="2147472912" r:id="rId29"/>
    <p:sldId id="2147472902" r:id="rId30"/>
    <p:sldId id="2147472913" r:id="rId31"/>
    <p:sldId id="2147472914" r:id="rId32"/>
    <p:sldId id="2147472874" r:id="rId33"/>
    <p:sldId id="2147472875" r:id="rId34"/>
    <p:sldId id="2147472876" r:id="rId35"/>
    <p:sldId id="2147377996" r:id="rId36"/>
    <p:sldId id="2147472919" r:id="rId37"/>
    <p:sldId id="2147472920" r:id="rId38"/>
    <p:sldId id="2147472921" r:id="rId39"/>
    <p:sldId id="2147472922" r:id="rId40"/>
    <p:sldId id="2147472923" r:id="rId41"/>
    <p:sldId id="2147472915" r:id="rId42"/>
  </p:sldIdLst>
  <p:sldSz cx="12192000" cy="6858000"/>
  <p:notesSz cx="7315200" cy="12344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26367D4E-4338-4835-B1B8-7E069C72BC5B}">
          <p14:sldIdLst>
            <p14:sldId id="305"/>
            <p14:sldId id="1327"/>
            <p14:sldId id="2147377920"/>
            <p14:sldId id="2147377975"/>
            <p14:sldId id="2147377970"/>
            <p14:sldId id="2147378032"/>
            <p14:sldId id="2147378033"/>
            <p14:sldId id="2147377988"/>
            <p14:sldId id="2147378041"/>
            <p14:sldId id="2147378051"/>
            <p14:sldId id="1141"/>
            <p14:sldId id="1142"/>
            <p14:sldId id="2147377841"/>
            <p14:sldId id="2147377992"/>
            <p14:sldId id="2147472903"/>
            <p14:sldId id="2147472918"/>
            <p14:sldId id="2147472924"/>
            <p14:sldId id="2147377950"/>
            <p14:sldId id="2147472905"/>
            <p14:sldId id="2147472906"/>
            <p14:sldId id="2147472907"/>
            <p14:sldId id="2147472908"/>
            <p14:sldId id="2147472909"/>
            <p14:sldId id="2147472910"/>
            <p14:sldId id="2147472911"/>
            <p14:sldId id="2147472912"/>
            <p14:sldId id="2147472902"/>
            <p14:sldId id="2147472913"/>
            <p14:sldId id="2147472914"/>
            <p14:sldId id="2147472874"/>
            <p14:sldId id="2147472875"/>
            <p14:sldId id="2147472876"/>
            <p14:sldId id="2147377996"/>
            <p14:sldId id="2147472919"/>
            <p14:sldId id="2147472920"/>
            <p14:sldId id="2147472921"/>
            <p14:sldId id="2147472922"/>
            <p14:sldId id="2147472923"/>
            <p14:sldId id="214747291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66" autoAdjust="0"/>
    <p:restoredTop sz="94660"/>
  </p:normalViewPr>
  <p:slideViewPr>
    <p:cSldViewPr snapToGrid="0">
      <p:cViewPr varScale="1">
        <p:scale>
          <a:sx n="110" d="100"/>
          <a:sy n="110" d="100"/>
        </p:scale>
        <p:origin x="4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3D7CD3-1FE8-46AE-A984-8FBB31A30A20}" type="doc">
      <dgm:prSet loTypeId="urn:microsoft.com/office/officeart/2005/8/layout/venn1" loCatId="relationship" qsTypeId="urn:microsoft.com/office/officeart/2005/8/quickstyle/simple1" qsCatId="simple" csTypeId="urn:microsoft.com/office/officeart/2005/8/colors/accent1_2" csCatId="accent1" phldr="0"/>
      <dgm:spPr/>
    </dgm:pt>
    <dgm:pt modelId="{796FEA99-0ACE-41BE-B951-F92CBDDE1CB8}">
      <dgm:prSet phldrT="[テキスト]" phldr="1" custT="1"/>
      <dgm:spPr/>
      <dgm:t>
        <a:bodyPr/>
        <a:lstStyle/>
        <a:p>
          <a:endParaRPr kumimoji="1" lang="ja-JP" altLang="en-US" sz="1000" dirty="0">
            <a:solidFill>
              <a:schemeClr val="accent1">
                <a:lumMod val="40000"/>
                <a:lumOff val="60000"/>
              </a:schemeClr>
            </a:solidFill>
          </a:endParaRPr>
        </a:p>
      </dgm:t>
    </dgm:pt>
    <dgm:pt modelId="{C6FC3863-390A-4D8F-841B-61577A7DDFE8}" type="parTrans" cxnId="{4EB2472B-513E-474E-B44F-6EC235B7AE43}">
      <dgm:prSet/>
      <dgm:spPr/>
      <dgm:t>
        <a:bodyPr/>
        <a:lstStyle/>
        <a:p>
          <a:endParaRPr kumimoji="1" lang="ja-JP" altLang="en-US" sz="1000">
            <a:solidFill>
              <a:schemeClr val="accent1">
                <a:lumMod val="40000"/>
                <a:lumOff val="60000"/>
              </a:schemeClr>
            </a:solidFill>
          </a:endParaRPr>
        </a:p>
      </dgm:t>
    </dgm:pt>
    <dgm:pt modelId="{574EFB09-EC37-45C7-A6E9-3C81478F9A9E}" type="sibTrans" cxnId="{4EB2472B-513E-474E-B44F-6EC235B7AE43}">
      <dgm:prSet/>
      <dgm:spPr/>
      <dgm:t>
        <a:bodyPr/>
        <a:lstStyle/>
        <a:p>
          <a:endParaRPr kumimoji="1" lang="ja-JP" altLang="en-US" sz="1000">
            <a:solidFill>
              <a:schemeClr val="accent1">
                <a:lumMod val="40000"/>
                <a:lumOff val="60000"/>
              </a:schemeClr>
            </a:solidFill>
          </a:endParaRPr>
        </a:p>
      </dgm:t>
    </dgm:pt>
    <dgm:pt modelId="{7F146116-BF50-4C08-9124-47AC5F9EBAF0}">
      <dgm:prSet phldrT="[テキスト]" phldr="1" custT="1"/>
      <dgm:spPr/>
      <dgm:t>
        <a:bodyPr/>
        <a:lstStyle/>
        <a:p>
          <a:endParaRPr kumimoji="1" lang="ja-JP" altLang="en-US" sz="1000" dirty="0">
            <a:solidFill>
              <a:schemeClr val="accent1">
                <a:lumMod val="40000"/>
                <a:lumOff val="60000"/>
              </a:schemeClr>
            </a:solidFill>
          </a:endParaRPr>
        </a:p>
      </dgm:t>
    </dgm:pt>
    <dgm:pt modelId="{C739EA71-86B6-4690-8278-A0C30DA5915D}" type="sibTrans" cxnId="{ECB6B28F-BE02-40B2-9518-34586CFB1B78}">
      <dgm:prSet/>
      <dgm:spPr/>
      <dgm:t>
        <a:bodyPr/>
        <a:lstStyle/>
        <a:p>
          <a:endParaRPr kumimoji="1" lang="ja-JP" altLang="en-US" sz="1000">
            <a:solidFill>
              <a:schemeClr val="accent1">
                <a:lumMod val="40000"/>
                <a:lumOff val="60000"/>
              </a:schemeClr>
            </a:solidFill>
          </a:endParaRPr>
        </a:p>
      </dgm:t>
    </dgm:pt>
    <dgm:pt modelId="{54920A7E-38E7-4461-8A16-DE4461FEAD88}" type="parTrans" cxnId="{ECB6B28F-BE02-40B2-9518-34586CFB1B78}">
      <dgm:prSet/>
      <dgm:spPr/>
      <dgm:t>
        <a:bodyPr/>
        <a:lstStyle/>
        <a:p>
          <a:endParaRPr kumimoji="1" lang="ja-JP" altLang="en-US" sz="1000">
            <a:solidFill>
              <a:schemeClr val="accent1">
                <a:lumMod val="40000"/>
                <a:lumOff val="60000"/>
              </a:schemeClr>
            </a:solidFill>
          </a:endParaRPr>
        </a:p>
      </dgm:t>
    </dgm:pt>
    <dgm:pt modelId="{6D64BD56-E353-4F6D-8E5C-F8776B84C61D}">
      <dgm:prSet phldrT="[テキスト]" phldr="1" custT="1"/>
      <dgm:spPr/>
      <dgm:t>
        <a:bodyPr/>
        <a:lstStyle/>
        <a:p>
          <a:endParaRPr kumimoji="1" lang="ja-JP" altLang="en-US" sz="1000" dirty="0">
            <a:solidFill>
              <a:schemeClr val="accent1">
                <a:lumMod val="40000"/>
                <a:lumOff val="60000"/>
              </a:schemeClr>
            </a:solidFill>
          </a:endParaRPr>
        </a:p>
      </dgm:t>
    </dgm:pt>
    <dgm:pt modelId="{317EA7E2-B608-4392-9D34-5B6FA35F1CA6}" type="sibTrans" cxnId="{A2982BEF-9C14-46E5-A874-A7A5DF2FCCED}">
      <dgm:prSet/>
      <dgm:spPr/>
      <dgm:t>
        <a:bodyPr/>
        <a:lstStyle/>
        <a:p>
          <a:endParaRPr kumimoji="1" lang="ja-JP" altLang="en-US" sz="1000">
            <a:solidFill>
              <a:schemeClr val="accent1">
                <a:lumMod val="40000"/>
                <a:lumOff val="60000"/>
              </a:schemeClr>
            </a:solidFill>
          </a:endParaRPr>
        </a:p>
      </dgm:t>
    </dgm:pt>
    <dgm:pt modelId="{0850FC95-8F52-4AA1-8CFF-A8AC894C2C5B}" type="parTrans" cxnId="{A2982BEF-9C14-46E5-A874-A7A5DF2FCCED}">
      <dgm:prSet/>
      <dgm:spPr/>
      <dgm:t>
        <a:bodyPr/>
        <a:lstStyle/>
        <a:p>
          <a:endParaRPr kumimoji="1" lang="ja-JP" altLang="en-US" sz="1000">
            <a:solidFill>
              <a:schemeClr val="accent1">
                <a:lumMod val="40000"/>
                <a:lumOff val="60000"/>
              </a:schemeClr>
            </a:solidFill>
          </a:endParaRPr>
        </a:p>
      </dgm:t>
    </dgm:pt>
    <dgm:pt modelId="{9CA4D25A-6361-433F-8BAA-7229B3C674C8}" type="pres">
      <dgm:prSet presAssocID="{B03D7CD3-1FE8-46AE-A984-8FBB31A30A20}" presName="compositeShape" presStyleCnt="0">
        <dgm:presLayoutVars>
          <dgm:chMax val="7"/>
          <dgm:dir/>
          <dgm:resizeHandles val="exact"/>
        </dgm:presLayoutVars>
      </dgm:prSet>
      <dgm:spPr/>
    </dgm:pt>
    <dgm:pt modelId="{ECAD7A4A-87F6-4E62-9832-88A60A9B1B99}" type="pres">
      <dgm:prSet presAssocID="{796FEA99-0ACE-41BE-B951-F92CBDDE1CB8}" presName="circ1" presStyleLbl="vennNode1" presStyleIdx="0" presStyleCnt="3"/>
      <dgm:spPr/>
    </dgm:pt>
    <dgm:pt modelId="{F10AC0DD-0C74-4FC1-B6AD-BA2F2229BC77}" type="pres">
      <dgm:prSet presAssocID="{796FEA99-0ACE-41BE-B951-F92CBDDE1CB8}" presName="circ1Tx" presStyleLbl="revTx" presStyleIdx="0" presStyleCnt="0">
        <dgm:presLayoutVars>
          <dgm:chMax val="0"/>
          <dgm:chPref val="0"/>
          <dgm:bulletEnabled val="1"/>
        </dgm:presLayoutVars>
      </dgm:prSet>
      <dgm:spPr/>
    </dgm:pt>
    <dgm:pt modelId="{722CA407-5147-4B25-A5E1-B1199B5842AE}" type="pres">
      <dgm:prSet presAssocID="{7F146116-BF50-4C08-9124-47AC5F9EBAF0}" presName="circ2" presStyleLbl="vennNode1" presStyleIdx="1" presStyleCnt="3"/>
      <dgm:spPr/>
    </dgm:pt>
    <dgm:pt modelId="{1E22459E-BE6F-4289-B5EA-962C11E8DD5C}" type="pres">
      <dgm:prSet presAssocID="{7F146116-BF50-4C08-9124-47AC5F9EBAF0}" presName="circ2Tx" presStyleLbl="revTx" presStyleIdx="0" presStyleCnt="0">
        <dgm:presLayoutVars>
          <dgm:chMax val="0"/>
          <dgm:chPref val="0"/>
          <dgm:bulletEnabled val="1"/>
        </dgm:presLayoutVars>
      </dgm:prSet>
      <dgm:spPr/>
    </dgm:pt>
    <dgm:pt modelId="{9FDE07EF-B097-441E-8BB9-763B0DD18748}" type="pres">
      <dgm:prSet presAssocID="{6D64BD56-E353-4F6D-8E5C-F8776B84C61D}" presName="circ3" presStyleLbl="vennNode1" presStyleIdx="2" presStyleCnt="3"/>
      <dgm:spPr/>
    </dgm:pt>
    <dgm:pt modelId="{39CA214E-5406-4CE7-813D-D27DF3BB76BB}" type="pres">
      <dgm:prSet presAssocID="{6D64BD56-E353-4F6D-8E5C-F8776B84C61D}" presName="circ3Tx" presStyleLbl="revTx" presStyleIdx="0" presStyleCnt="0">
        <dgm:presLayoutVars>
          <dgm:chMax val="0"/>
          <dgm:chPref val="0"/>
          <dgm:bulletEnabled val="1"/>
        </dgm:presLayoutVars>
      </dgm:prSet>
      <dgm:spPr/>
    </dgm:pt>
  </dgm:ptLst>
  <dgm:cxnLst>
    <dgm:cxn modelId="{4EB2472B-513E-474E-B44F-6EC235B7AE43}" srcId="{B03D7CD3-1FE8-46AE-A984-8FBB31A30A20}" destId="{796FEA99-0ACE-41BE-B951-F92CBDDE1CB8}" srcOrd="0" destOrd="0" parTransId="{C6FC3863-390A-4D8F-841B-61577A7DDFE8}" sibTransId="{574EFB09-EC37-45C7-A6E9-3C81478F9A9E}"/>
    <dgm:cxn modelId="{C686FE3A-FBE7-48E9-B920-ED7A28AA79F5}" type="presOf" srcId="{B03D7CD3-1FE8-46AE-A984-8FBB31A30A20}" destId="{9CA4D25A-6361-433F-8BAA-7229B3C674C8}" srcOrd="0" destOrd="0" presId="urn:microsoft.com/office/officeart/2005/8/layout/venn1"/>
    <dgm:cxn modelId="{8619967F-687D-4963-983D-1D55406F941C}" type="presOf" srcId="{7F146116-BF50-4C08-9124-47AC5F9EBAF0}" destId="{722CA407-5147-4B25-A5E1-B1199B5842AE}" srcOrd="0" destOrd="0" presId="urn:microsoft.com/office/officeart/2005/8/layout/venn1"/>
    <dgm:cxn modelId="{EBC2748A-DB6D-4017-B3A4-9DE42CF0EB8D}" type="presOf" srcId="{7F146116-BF50-4C08-9124-47AC5F9EBAF0}" destId="{1E22459E-BE6F-4289-B5EA-962C11E8DD5C}" srcOrd="1" destOrd="0" presId="urn:microsoft.com/office/officeart/2005/8/layout/venn1"/>
    <dgm:cxn modelId="{ECB6B28F-BE02-40B2-9518-34586CFB1B78}" srcId="{B03D7CD3-1FE8-46AE-A984-8FBB31A30A20}" destId="{7F146116-BF50-4C08-9124-47AC5F9EBAF0}" srcOrd="1" destOrd="0" parTransId="{54920A7E-38E7-4461-8A16-DE4461FEAD88}" sibTransId="{C739EA71-86B6-4690-8278-A0C30DA5915D}"/>
    <dgm:cxn modelId="{F67B55A1-078C-4FE1-82E5-3AEC8C4301E0}" type="presOf" srcId="{6D64BD56-E353-4F6D-8E5C-F8776B84C61D}" destId="{39CA214E-5406-4CE7-813D-D27DF3BB76BB}" srcOrd="1" destOrd="0" presId="urn:microsoft.com/office/officeart/2005/8/layout/venn1"/>
    <dgm:cxn modelId="{9DD569A7-2FA3-42C3-80EC-72A3DD5A1E81}" type="presOf" srcId="{796FEA99-0ACE-41BE-B951-F92CBDDE1CB8}" destId="{F10AC0DD-0C74-4FC1-B6AD-BA2F2229BC77}" srcOrd="1" destOrd="0" presId="urn:microsoft.com/office/officeart/2005/8/layout/venn1"/>
    <dgm:cxn modelId="{62BA8FDE-CEC5-40D2-B191-4FB7874C6E12}" type="presOf" srcId="{796FEA99-0ACE-41BE-B951-F92CBDDE1CB8}" destId="{ECAD7A4A-87F6-4E62-9832-88A60A9B1B99}" srcOrd="0" destOrd="0" presId="urn:microsoft.com/office/officeart/2005/8/layout/venn1"/>
    <dgm:cxn modelId="{ECA8B2DE-42BF-4203-94B8-B90E9242410E}" type="presOf" srcId="{6D64BD56-E353-4F6D-8E5C-F8776B84C61D}" destId="{9FDE07EF-B097-441E-8BB9-763B0DD18748}" srcOrd="0" destOrd="0" presId="urn:microsoft.com/office/officeart/2005/8/layout/venn1"/>
    <dgm:cxn modelId="{A2982BEF-9C14-46E5-A874-A7A5DF2FCCED}" srcId="{B03D7CD3-1FE8-46AE-A984-8FBB31A30A20}" destId="{6D64BD56-E353-4F6D-8E5C-F8776B84C61D}" srcOrd="2" destOrd="0" parTransId="{0850FC95-8F52-4AA1-8CFF-A8AC894C2C5B}" sibTransId="{317EA7E2-B608-4392-9D34-5B6FA35F1CA6}"/>
    <dgm:cxn modelId="{BEBB9683-7BC1-4C3E-8E13-D501DCB97A36}" type="presParOf" srcId="{9CA4D25A-6361-433F-8BAA-7229B3C674C8}" destId="{ECAD7A4A-87F6-4E62-9832-88A60A9B1B99}" srcOrd="0" destOrd="0" presId="urn:microsoft.com/office/officeart/2005/8/layout/venn1"/>
    <dgm:cxn modelId="{73A89AB7-3C34-4D51-8568-9409330A457E}" type="presParOf" srcId="{9CA4D25A-6361-433F-8BAA-7229B3C674C8}" destId="{F10AC0DD-0C74-4FC1-B6AD-BA2F2229BC77}" srcOrd="1" destOrd="0" presId="urn:microsoft.com/office/officeart/2005/8/layout/venn1"/>
    <dgm:cxn modelId="{0DF6F89F-D660-4BC3-8FFF-A2F2C42EA578}" type="presParOf" srcId="{9CA4D25A-6361-433F-8BAA-7229B3C674C8}" destId="{722CA407-5147-4B25-A5E1-B1199B5842AE}" srcOrd="2" destOrd="0" presId="urn:microsoft.com/office/officeart/2005/8/layout/venn1"/>
    <dgm:cxn modelId="{6FFF5DD5-77C7-4913-84EC-A1495F72BD49}" type="presParOf" srcId="{9CA4D25A-6361-433F-8BAA-7229B3C674C8}" destId="{1E22459E-BE6F-4289-B5EA-962C11E8DD5C}" srcOrd="3" destOrd="0" presId="urn:microsoft.com/office/officeart/2005/8/layout/venn1"/>
    <dgm:cxn modelId="{70F81D0C-8687-4457-A976-AE6669F88059}" type="presParOf" srcId="{9CA4D25A-6361-433F-8BAA-7229B3C674C8}" destId="{9FDE07EF-B097-441E-8BB9-763B0DD18748}" srcOrd="4" destOrd="0" presId="urn:microsoft.com/office/officeart/2005/8/layout/venn1"/>
    <dgm:cxn modelId="{9ED6AC95-0060-4B0E-A4CA-0EFE7B3F935E}" type="presParOf" srcId="{9CA4D25A-6361-433F-8BAA-7229B3C674C8}" destId="{39CA214E-5406-4CE7-813D-D27DF3BB76B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AD7A4A-87F6-4E62-9832-88A60A9B1B99}">
      <dsp:nvSpPr>
        <dsp:cNvPr id="0" name=""/>
        <dsp:cNvSpPr/>
      </dsp:nvSpPr>
      <dsp:spPr>
        <a:xfrm>
          <a:off x="1571397" y="41477"/>
          <a:ext cx="1990914" cy="1990914"/>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kumimoji="1" lang="ja-JP" altLang="en-US" sz="1000" kern="1200" dirty="0">
            <a:solidFill>
              <a:schemeClr val="accent1">
                <a:lumMod val="40000"/>
                <a:lumOff val="60000"/>
              </a:schemeClr>
            </a:solidFill>
          </a:endParaRPr>
        </a:p>
      </dsp:txBody>
      <dsp:txXfrm>
        <a:off x="1836852" y="389887"/>
        <a:ext cx="1460004" cy="895911"/>
      </dsp:txXfrm>
    </dsp:sp>
    <dsp:sp modelId="{722CA407-5147-4B25-A5E1-B1199B5842AE}">
      <dsp:nvSpPr>
        <dsp:cNvPr id="0" name=""/>
        <dsp:cNvSpPr/>
      </dsp:nvSpPr>
      <dsp:spPr>
        <a:xfrm>
          <a:off x="2289786" y="1285799"/>
          <a:ext cx="1990914" cy="1990914"/>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kumimoji="1" lang="ja-JP" altLang="en-US" sz="1000" kern="1200" dirty="0">
            <a:solidFill>
              <a:schemeClr val="accent1">
                <a:lumMod val="40000"/>
                <a:lumOff val="60000"/>
              </a:schemeClr>
            </a:solidFill>
          </a:endParaRPr>
        </a:p>
      </dsp:txBody>
      <dsp:txXfrm>
        <a:off x="2898674" y="1800118"/>
        <a:ext cx="1194548" cy="1095003"/>
      </dsp:txXfrm>
    </dsp:sp>
    <dsp:sp modelId="{9FDE07EF-B097-441E-8BB9-763B0DD18748}">
      <dsp:nvSpPr>
        <dsp:cNvPr id="0" name=""/>
        <dsp:cNvSpPr/>
      </dsp:nvSpPr>
      <dsp:spPr>
        <a:xfrm>
          <a:off x="853009" y="1285799"/>
          <a:ext cx="1990914" cy="1990914"/>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kumimoji="1" lang="ja-JP" altLang="en-US" sz="1000" kern="1200" dirty="0">
            <a:solidFill>
              <a:schemeClr val="accent1">
                <a:lumMod val="40000"/>
                <a:lumOff val="60000"/>
              </a:schemeClr>
            </a:solidFill>
          </a:endParaRPr>
        </a:p>
      </dsp:txBody>
      <dsp:txXfrm>
        <a:off x="1040487" y="1800118"/>
        <a:ext cx="1194548" cy="1095003"/>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169920" cy="619364"/>
          </a:xfrm>
          <a:prstGeom prst="rect">
            <a:avLst/>
          </a:prstGeom>
        </p:spPr>
        <p:txBody>
          <a:bodyPr vert="horz" lIns="112331" tIns="56166" rIns="112331" bIns="56166" rtlCol="0"/>
          <a:lstStyle>
            <a:lvl1pPr algn="l">
              <a:defRPr sz="1500"/>
            </a:lvl1pPr>
          </a:lstStyle>
          <a:p>
            <a:endParaRPr kumimoji="1" lang="ja-JP" altLang="en-US"/>
          </a:p>
        </p:txBody>
      </p:sp>
      <p:sp>
        <p:nvSpPr>
          <p:cNvPr id="3" name="日付プレースホルダー 2"/>
          <p:cNvSpPr>
            <a:spLocks noGrp="1"/>
          </p:cNvSpPr>
          <p:nvPr>
            <p:ph type="dt" idx="1"/>
          </p:nvPr>
        </p:nvSpPr>
        <p:spPr>
          <a:xfrm>
            <a:off x="4143588" y="0"/>
            <a:ext cx="3169920" cy="619364"/>
          </a:xfrm>
          <a:prstGeom prst="rect">
            <a:avLst/>
          </a:prstGeom>
        </p:spPr>
        <p:txBody>
          <a:bodyPr vert="horz" lIns="112331" tIns="56166" rIns="112331" bIns="56166" rtlCol="0"/>
          <a:lstStyle>
            <a:lvl1pPr algn="r">
              <a:defRPr sz="1500"/>
            </a:lvl1pPr>
          </a:lstStyle>
          <a:p>
            <a:fld id="{F85FDBA7-E46D-4119-8EFD-3CA57A9CD059}" type="datetimeFigureOut">
              <a:rPr kumimoji="1" lang="ja-JP" altLang="en-US" smtClean="0"/>
              <a:t>2025/1/28</a:t>
            </a:fld>
            <a:endParaRPr kumimoji="1" lang="ja-JP" altLang="en-US"/>
          </a:p>
        </p:txBody>
      </p:sp>
      <p:sp>
        <p:nvSpPr>
          <p:cNvPr id="4" name="スライド イメージ プレースホルダー 3"/>
          <p:cNvSpPr>
            <a:spLocks noGrp="1" noRot="1" noChangeAspect="1"/>
          </p:cNvSpPr>
          <p:nvPr>
            <p:ph type="sldImg" idx="2"/>
          </p:nvPr>
        </p:nvSpPr>
        <p:spPr>
          <a:xfrm>
            <a:off x="-44450" y="1543050"/>
            <a:ext cx="7405688" cy="4167188"/>
          </a:xfrm>
          <a:prstGeom prst="rect">
            <a:avLst/>
          </a:prstGeom>
          <a:noFill/>
          <a:ln w="12700">
            <a:solidFill>
              <a:prstClr val="black"/>
            </a:solidFill>
          </a:ln>
        </p:spPr>
        <p:txBody>
          <a:bodyPr vert="horz" lIns="112331" tIns="56166" rIns="112331" bIns="56166" rtlCol="0" anchor="ctr"/>
          <a:lstStyle/>
          <a:p>
            <a:endParaRPr lang="ja-JP" altLang="en-US"/>
          </a:p>
        </p:txBody>
      </p:sp>
      <p:sp>
        <p:nvSpPr>
          <p:cNvPr id="5" name="ノート プレースホルダー 4"/>
          <p:cNvSpPr>
            <a:spLocks noGrp="1"/>
          </p:cNvSpPr>
          <p:nvPr>
            <p:ph type="body" sz="quarter" idx="3"/>
          </p:nvPr>
        </p:nvSpPr>
        <p:spPr>
          <a:xfrm>
            <a:off x="731521" y="5940742"/>
            <a:ext cx="5852160" cy="4860608"/>
          </a:xfrm>
          <a:prstGeom prst="rect">
            <a:avLst/>
          </a:prstGeom>
        </p:spPr>
        <p:txBody>
          <a:bodyPr vert="horz" lIns="112331" tIns="56166" rIns="112331" bIns="5616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11725039"/>
            <a:ext cx="3169920" cy="619363"/>
          </a:xfrm>
          <a:prstGeom prst="rect">
            <a:avLst/>
          </a:prstGeom>
        </p:spPr>
        <p:txBody>
          <a:bodyPr vert="horz" lIns="112331" tIns="56166" rIns="112331" bIns="56166" rtlCol="0" anchor="b"/>
          <a:lstStyle>
            <a:lvl1pPr algn="l">
              <a:defRPr sz="1500"/>
            </a:lvl1pPr>
          </a:lstStyle>
          <a:p>
            <a:endParaRPr kumimoji="1" lang="ja-JP" altLang="en-US"/>
          </a:p>
        </p:txBody>
      </p:sp>
      <p:sp>
        <p:nvSpPr>
          <p:cNvPr id="7" name="スライド番号プレースホルダー 6"/>
          <p:cNvSpPr>
            <a:spLocks noGrp="1"/>
          </p:cNvSpPr>
          <p:nvPr>
            <p:ph type="sldNum" sz="quarter" idx="5"/>
          </p:nvPr>
        </p:nvSpPr>
        <p:spPr>
          <a:xfrm>
            <a:off x="4143588" y="11725039"/>
            <a:ext cx="3169920" cy="619363"/>
          </a:xfrm>
          <a:prstGeom prst="rect">
            <a:avLst/>
          </a:prstGeom>
        </p:spPr>
        <p:txBody>
          <a:bodyPr vert="horz" lIns="112331" tIns="56166" rIns="112331" bIns="56166" rtlCol="0" anchor="b"/>
          <a:lstStyle>
            <a:lvl1pPr algn="r">
              <a:defRPr sz="1500"/>
            </a:lvl1pPr>
          </a:lstStyle>
          <a:p>
            <a:fld id="{6FB0D112-C17F-45A5-ADD8-DAE0BABEF2B8}" type="slidenum">
              <a:rPr kumimoji="1" lang="ja-JP" altLang="en-US" smtClean="0"/>
              <a:t>‹#›</a:t>
            </a:fld>
            <a:endParaRPr kumimoji="1" lang="ja-JP" altLang="en-US"/>
          </a:p>
        </p:txBody>
      </p:sp>
    </p:spTree>
    <p:extLst>
      <p:ext uri="{BB962C8B-B14F-4D97-AF65-F5344CB8AC3E}">
        <p14:creationId xmlns:p14="http://schemas.microsoft.com/office/powerpoint/2010/main" val="382126930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FB49253-A57E-F248-8FDA-AD0625C58EA8}" type="slidenum">
              <a:rPr kumimoji="1" lang="ja-JP" altLang="en-US" smtClean="0"/>
              <a:t>5</a:t>
            </a:fld>
            <a:endParaRPr kumimoji="1" lang="ja-JP" altLang="en-US"/>
          </a:p>
        </p:txBody>
      </p:sp>
    </p:spTree>
    <p:extLst>
      <p:ext uri="{BB962C8B-B14F-4D97-AF65-F5344CB8AC3E}">
        <p14:creationId xmlns:p14="http://schemas.microsoft.com/office/powerpoint/2010/main" val="2646319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59DA1-2F73-55AA-24D5-D183FAA42A6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E03B56A-8648-5588-5275-74CB0996BD18}"/>
              </a:ext>
            </a:extLst>
          </p:cNvPr>
          <p:cNvSpPr>
            <a:spLocks noGrp="1" noRot="1" noChangeAspect="1"/>
          </p:cNvSpPr>
          <p:nvPr>
            <p:ph type="sldImg"/>
          </p:nvPr>
        </p:nvSpPr>
        <p:spPr>
          <a:xfrm>
            <a:off x="-392113" y="1677988"/>
            <a:ext cx="8045451" cy="4525962"/>
          </a:xfrm>
        </p:spPr>
      </p:sp>
      <p:sp>
        <p:nvSpPr>
          <p:cNvPr id="4" name="スライド番号プレースホルダー 3">
            <a:extLst>
              <a:ext uri="{FF2B5EF4-FFF2-40B4-BE49-F238E27FC236}">
                <a16:creationId xmlns:a16="http://schemas.microsoft.com/office/drawing/2014/main" id="{9E8E0134-FBD1-FAD1-9DEE-ADD5F43EA0DB}"/>
              </a:ext>
            </a:extLst>
          </p:cNvPr>
          <p:cNvSpPr>
            <a:spLocks noGrp="1"/>
          </p:cNvSpPr>
          <p:nvPr>
            <p:ph type="sldNum" sz="quarter" idx="5"/>
          </p:nvPr>
        </p:nvSpPr>
        <p:spPr/>
        <p:txBody>
          <a:bodyPr/>
          <a:lstStyle/>
          <a:p>
            <a:fld id="{7FB49253-A57E-F248-8FDA-AD0625C58EA8}" type="slidenum">
              <a:rPr kumimoji="1" lang="ja-JP" altLang="en-US" smtClean="0"/>
              <a:t>24</a:t>
            </a:fld>
            <a:endParaRPr kumimoji="1" lang="ja-JP" altLang="en-US"/>
          </a:p>
        </p:txBody>
      </p:sp>
      <p:sp>
        <p:nvSpPr>
          <p:cNvPr id="5" name="ノート プレースホルダー 2">
            <a:extLst>
              <a:ext uri="{FF2B5EF4-FFF2-40B4-BE49-F238E27FC236}">
                <a16:creationId xmlns:a16="http://schemas.microsoft.com/office/drawing/2014/main" id="{EEB0773E-936D-17A9-CEC7-6924B4B394F9}"/>
              </a:ext>
            </a:extLst>
          </p:cNvPr>
          <p:cNvSpPr txBox="1">
            <a:spLocks/>
          </p:cNvSpPr>
          <p:nvPr/>
        </p:nvSpPr>
        <p:spPr>
          <a:xfrm>
            <a:off x="1" y="6309361"/>
            <a:ext cx="7259333" cy="6912818"/>
          </a:xfrm>
          <a:prstGeom prst="rect">
            <a:avLst/>
          </a:prstGeom>
        </p:spPr>
        <p:txBody>
          <a:bodyPr vert="horz" lIns="113191" tIns="56594" rIns="113191" bIns="56594" rtlCol="0"/>
          <a:lstStyle>
            <a:lvl1pPr marL="171450" indent="-171450" algn="l" defTabSz="914400" rtl="0" eaLnBrk="1" latinLnBrk="0" hangingPunct="1">
              <a:lnSpc>
                <a:spcPct val="250000"/>
              </a:lnSpc>
              <a:buFont typeface="Wingdings" panose="05000000000000000000" pitchFamily="2" charset="2"/>
              <a:buChar char="n"/>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p:txBody>
      </p:sp>
    </p:spTree>
    <p:extLst>
      <p:ext uri="{BB962C8B-B14F-4D97-AF65-F5344CB8AC3E}">
        <p14:creationId xmlns:p14="http://schemas.microsoft.com/office/powerpoint/2010/main" val="3613053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EB403-3AEB-F8B4-87ED-7410A332F01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3B8566C-12A8-2C01-7B1B-9DAAF3304942}"/>
              </a:ext>
            </a:extLst>
          </p:cNvPr>
          <p:cNvSpPr>
            <a:spLocks noGrp="1" noRot="1" noChangeAspect="1"/>
          </p:cNvSpPr>
          <p:nvPr>
            <p:ph type="sldImg"/>
          </p:nvPr>
        </p:nvSpPr>
        <p:spPr>
          <a:xfrm>
            <a:off x="-392113" y="1677988"/>
            <a:ext cx="8045451" cy="4525962"/>
          </a:xfrm>
        </p:spPr>
      </p:sp>
      <p:sp>
        <p:nvSpPr>
          <p:cNvPr id="4" name="スライド番号プレースホルダー 3">
            <a:extLst>
              <a:ext uri="{FF2B5EF4-FFF2-40B4-BE49-F238E27FC236}">
                <a16:creationId xmlns:a16="http://schemas.microsoft.com/office/drawing/2014/main" id="{FBD1D1DB-C238-D66E-4864-48E89155D653}"/>
              </a:ext>
            </a:extLst>
          </p:cNvPr>
          <p:cNvSpPr>
            <a:spLocks noGrp="1"/>
          </p:cNvSpPr>
          <p:nvPr>
            <p:ph type="sldNum" sz="quarter" idx="5"/>
          </p:nvPr>
        </p:nvSpPr>
        <p:spPr/>
        <p:txBody>
          <a:bodyPr/>
          <a:lstStyle/>
          <a:p>
            <a:fld id="{7FB49253-A57E-F248-8FDA-AD0625C58EA8}" type="slidenum">
              <a:rPr kumimoji="1" lang="ja-JP" altLang="en-US" smtClean="0"/>
              <a:t>25</a:t>
            </a:fld>
            <a:endParaRPr kumimoji="1" lang="ja-JP" altLang="en-US"/>
          </a:p>
        </p:txBody>
      </p:sp>
      <p:sp>
        <p:nvSpPr>
          <p:cNvPr id="5" name="ノート プレースホルダー 2">
            <a:extLst>
              <a:ext uri="{FF2B5EF4-FFF2-40B4-BE49-F238E27FC236}">
                <a16:creationId xmlns:a16="http://schemas.microsoft.com/office/drawing/2014/main" id="{E0D4239F-19EB-54BB-486E-0008EA0EA5CB}"/>
              </a:ext>
            </a:extLst>
          </p:cNvPr>
          <p:cNvSpPr txBox="1">
            <a:spLocks/>
          </p:cNvSpPr>
          <p:nvPr/>
        </p:nvSpPr>
        <p:spPr>
          <a:xfrm>
            <a:off x="1" y="6309361"/>
            <a:ext cx="7259333" cy="6912818"/>
          </a:xfrm>
          <a:prstGeom prst="rect">
            <a:avLst/>
          </a:prstGeom>
        </p:spPr>
        <p:txBody>
          <a:bodyPr vert="horz" lIns="113191" tIns="56594" rIns="113191" bIns="56594" rtlCol="0"/>
          <a:lstStyle>
            <a:lvl1pPr marL="171450" indent="-171450" algn="l" defTabSz="914400" rtl="0" eaLnBrk="1" latinLnBrk="0" hangingPunct="1">
              <a:lnSpc>
                <a:spcPct val="250000"/>
              </a:lnSpc>
              <a:buFont typeface="Wingdings" panose="05000000000000000000" pitchFamily="2" charset="2"/>
              <a:buChar char="n"/>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p:txBody>
      </p:sp>
    </p:spTree>
    <p:extLst>
      <p:ext uri="{BB962C8B-B14F-4D97-AF65-F5344CB8AC3E}">
        <p14:creationId xmlns:p14="http://schemas.microsoft.com/office/powerpoint/2010/main" val="1289107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4450" y="1543050"/>
            <a:ext cx="7405688" cy="416718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984B5C6-0F92-49E2-9001-00EED7477477}" type="slidenum">
              <a:rPr kumimoji="1" lang="ja-JP" altLang="en-US" smtClean="0"/>
              <a:t>26</a:t>
            </a:fld>
            <a:endParaRPr kumimoji="1" lang="ja-JP" altLang="en-US"/>
          </a:p>
        </p:txBody>
      </p:sp>
    </p:spTree>
    <p:extLst>
      <p:ext uri="{BB962C8B-B14F-4D97-AF65-F5344CB8AC3E}">
        <p14:creationId xmlns:p14="http://schemas.microsoft.com/office/powerpoint/2010/main" val="2109790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200000"/>
              </a:lnSpc>
            </a:pPr>
            <a:r>
              <a:rPr lang="ja-JP" altLang="en-US" dirty="0"/>
              <a:t>中国語通訳の内容</a:t>
            </a:r>
          </a:p>
          <a:p>
            <a:pPr>
              <a:lnSpc>
                <a:spcPct val="200000"/>
              </a:lnSpc>
            </a:pPr>
            <a:r>
              <a:rPr lang="en-US" altLang="ja-JP" dirty="0" err="1"/>
              <a:t>νLab</a:t>
            </a:r>
            <a:r>
              <a:rPr lang="ja-JP" altLang="en-US" dirty="0"/>
              <a:t>の構築した場所の説明</a:t>
            </a:r>
          </a:p>
          <a:p>
            <a:pPr marL="280770" indent="-280770">
              <a:lnSpc>
                <a:spcPct val="200000"/>
              </a:lnSpc>
              <a:buFont typeface="+mj-ea"/>
              <a:buAutoNum type="circleNumDbPlain"/>
            </a:pPr>
            <a:r>
              <a:rPr lang="en-US" altLang="ja-JP" dirty="0" err="1"/>
              <a:t>νLab</a:t>
            </a:r>
            <a:r>
              <a:rPr lang="ja-JP" altLang="en-US" dirty="0"/>
              <a:t>は東京の西東京エリア、調布市にあります</a:t>
            </a:r>
          </a:p>
          <a:p>
            <a:pPr marL="280770" indent="-280770">
              <a:lnSpc>
                <a:spcPct val="200000"/>
              </a:lnSpc>
              <a:buFont typeface="+mj-ea"/>
              <a:buAutoNum type="circleNumDbPlain"/>
            </a:pPr>
            <a:r>
              <a:rPr lang="en-US" altLang="ja-JP" dirty="0"/>
              <a:t>NTT</a:t>
            </a:r>
            <a:r>
              <a:rPr lang="ja-JP" altLang="en-US" dirty="0"/>
              <a:t>中央研修センタ内の敷地に、</a:t>
            </a:r>
            <a:r>
              <a:rPr lang="en-US" altLang="ja-JP" dirty="0" err="1"/>
              <a:t>νLab</a:t>
            </a:r>
            <a:r>
              <a:rPr lang="ja-JP" altLang="en-US" dirty="0"/>
              <a:t>環境を構築しました。</a:t>
            </a:r>
          </a:p>
          <a:p>
            <a:pPr marL="280770" indent="-280770">
              <a:lnSpc>
                <a:spcPct val="200000"/>
              </a:lnSpc>
              <a:buFont typeface="+mj-ea"/>
              <a:buAutoNum type="circleNumDbPlain"/>
            </a:pPr>
            <a:r>
              <a:rPr lang="en-US" altLang="ja-JP" dirty="0"/>
              <a:t>NTT</a:t>
            </a:r>
            <a:r>
              <a:rPr lang="ja-JP" altLang="en-US" dirty="0"/>
              <a:t>中央研修センタの敷地は広大で、その中の</a:t>
            </a:r>
            <a:r>
              <a:rPr lang="en-US" altLang="ja-JP" dirty="0"/>
              <a:t>1</a:t>
            </a:r>
            <a:r>
              <a:rPr lang="ja-JP" altLang="en-US" dirty="0"/>
              <a:t>号館</a:t>
            </a:r>
            <a:r>
              <a:rPr lang="en-US" altLang="ja-JP" dirty="0"/>
              <a:t>123</a:t>
            </a:r>
            <a:r>
              <a:rPr lang="ja-JP" altLang="en-US" dirty="0"/>
              <a:t>号室に</a:t>
            </a:r>
            <a:r>
              <a:rPr lang="en-US" altLang="ja-JP" dirty="0" err="1"/>
              <a:t>νLab</a:t>
            </a:r>
            <a:r>
              <a:rPr lang="ja-JP" altLang="en-US" dirty="0"/>
              <a:t>が設置されてます。</a:t>
            </a:r>
          </a:p>
          <a:p>
            <a:pPr>
              <a:lnSpc>
                <a:spcPct val="200000"/>
              </a:lnSpc>
            </a:pPr>
            <a:endParaRPr kumimoji="1" lang="ja-JP" altLang="en-US" dirty="0"/>
          </a:p>
        </p:txBody>
      </p:sp>
      <p:sp>
        <p:nvSpPr>
          <p:cNvPr id="4" name="スライド番号プレースホルダー 3"/>
          <p:cNvSpPr>
            <a:spLocks noGrp="1"/>
          </p:cNvSpPr>
          <p:nvPr>
            <p:ph type="sldNum" sz="quarter" idx="5"/>
          </p:nvPr>
        </p:nvSpPr>
        <p:spPr/>
        <p:txBody>
          <a:bodyPr/>
          <a:lstStyle/>
          <a:p>
            <a:fld id="{7FB49253-A57E-F248-8FDA-AD0625C58EA8}" type="slidenum">
              <a:rPr kumimoji="1" lang="ja-JP" altLang="en-US" smtClean="0"/>
              <a:t>34</a:t>
            </a:fld>
            <a:endParaRPr kumimoji="1" lang="ja-JP" altLang="en-US"/>
          </a:p>
        </p:txBody>
      </p:sp>
    </p:spTree>
    <p:extLst>
      <p:ext uri="{BB962C8B-B14F-4D97-AF65-F5344CB8AC3E}">
        <p14:creationId xmlns:p14="http://schemas.microsoft.com/office/powerpoint/2010/main" val="3008358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4" name="スライド番号プレースホルダー 3"/>
          <p:cNvSpPr>
            <a:spLocks noGrp="1"/>
          </p:cNvSpPr>
          <p:nvPr>
            <p:ph type="sldNum" sz="quarter" idx="5"/>
          </p:nvPr>
        </p:nvSpPr>
        <p:spPr/>
        <p:txBody>
          <a:bodyPr/>
          <a:lstStyle/>
          <a:p>
            <a:fld id="{7FB49253-A57E-F248-8FDA-AD0625C58EA8}" type="slidenum">
              <a:rPr kumimoji="1" lang="ja-JP" altLang="en-US" smtClean="0"/>
              <a:t>13</a:t>
            </a:fld>
            <a:endParaRPr kumimoji="1" lang="ja-JP" altLang="en-US"/>
          </a:p>
        </p:txBody>
      </p:sp>
    </p:spTree>
    <p:extLst>
      <p:ext uri="{BB962C8B-B14F-4D97-AF65-F5344CB8AC3E}">
        <p14:creationId xmlns:p14="http://schemas.microsoft.com/office/powerpoint/2010/main" val="2834378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９</a:t>
            </a:r>
          </a:p>
        </p:txBody>
      </p:sp>
      <p:sp>
        <p:nvSpPr>
          <p:cNvPr id="4" name="スライド番号プレースホルダー 3"/>
          <p:cNvSpPr>
            <a:spLocks noGrp="1"/>
          </p:cNvSpPr>
          <p:nvPr>
            <p:ph type="sldNum" sz="quarter" idx="5"/>
          </p:nvPr>
        </p:nvSpPr>
        <p:spPr/>
        <p:txBody>
          <a:bodyPr/>
          <a:lstStyle/>
          <a:p>
            <a:fld id="{7FB49253-A57E-F248-8FDA-AD0625C58EA8}" type="slidenum">
              <a:rPr kumimoji="1" lang="ja-JP" altLang="en-US" smtClean="0"/>
              <a:t>14</a:t>
            </a:fld>
            <a:endParaRPr kumimoji="1" lang="ja-JP" altLang="en-US"/>
          </a:p>
        </p:txBody>
      </p:sp>
    </p:spTree>
    <p:extLst>
      <p:ext uri="{BB962C8B-B14F-4D97-AF65-F5344CB8AC3E}">
        <p14:creationId xmlns:p14="http://schemas.microsoft.com/office/powerpoint/2010/main" val="3187298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12838" y="2024063"/>
            <a:ext cx="9710738" cy="5462587"/>
          </a:xfrm>
        </p:spPr>
      </p:sp>
      <p:sp>
        <p:nvSpPr>
          <p:cNvPr id="3" name="ノート プレースホルダー 2"/>
          <p:cNvSpPr>
            <a:spLocks noGrp="1"/>
          </p:cNvSpPr>
          <p:nvPr>
            <p:ph type="body" idx="1"/>
          </p:nvPr>
        </p:nvSpPr>
        <p:spPr/>
        <p:txBody>
          <a:bodyPr/>
          <a:lstStyle/>
          <a:p>
            <a:r>
              <a:rPr kumimoji="1" lang="ja-JP" altLang="en-US" dirty="0"/>
              <a:t>２３</a:t>
            </a:r>
          </a:p>
        </p:txBody>
      </p:sp>
      <p:sp>
        <p:nvSpPr>
          <p:cNvPr id="4" name="スライド番号プレースホルダー 3"/>
          <p:cNvSpPr>
            <a:spLocks noGrp="1"/>
          </p:cNvSpPr>
          <p:nvPr>
            <p:ph type="sldNum" sz="quarter" idx="5"/>
          </p:nvPr>
        </p:nvSpPr>
        <p:spPr/>
        <p:txBody>
          <a:bodyPr/>
          <a:lstStyle/>
          <a:p>
            <a:fld id="{7FB49253-A57E-F248-8FDA-AD0625C58EA8}" type="slidenum">
              <a:rPr kumimoji="1" lang="ja-JP" altLang="en-US" smtClean="0"/>
              <a:t>16</a:t>
            </a:fld>
            <a:endParaRPr kumimoji="1" lang="ja-JP" altLang="en-US"/>
          </a:p>
        </p:txBody>
      </p:sp>
    </p:spTree>
    <p:extLst>
      <p:ext uri="{BB962C8B-B14F-4D97-AF65-F5344CB8AC3E}">
        <p14:creationId xmlns:p14="http://schemas.microsoft.com/office/powerpoint/2010/main" val="3668602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00D65-12A0-5A14-9E0E-451FF71741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F69EA9D-22A9-9BD8-062A-80A6A50829C3}"/>
              </a:ext>
            </a:extLst>
          </p:cNvPr>
          <p:cNvSpPr>
            <a:spLocks noGrp="1" noRot="1" noChangeAspect="1"/>
          </p:cNvSpPr>
          <p:nvPr>
            <p:ph type="sldImg"/>
          </p:nvPr>
        </p:nvSpPr>
        <p:spPr>
          <a:xfrm>
            <a:off x="-392113" y="1677988"/>
            <a:ext cx="8045451" cy="4525962"/>
          </a:xfrm>
        </p:spPr>
      </p:sp>
      <p:sp>
        <p:nvSpPr>
          <p:cNvPr id="4" name="スライド番号プレースホルダー 3">
            <a:extLst>
              <a:ext uri="{FF2B5EF4-FFF2-40B4-BE49-F238E27FC236}">
                <a16:creationId xmlns:a16="http://schemas.microsoft.com/office/drawing/2014/main" id="{0AA5638A-BD2E-C502-7CA1-691745C371F9}"/>
              </a:ext>
            </a:extLst>
          </p:cNvPr>
          <p:cNvSpPr>
            <a:spLocks noGrp="1"/>
          </p:cNvSpPr>
          <p:nvPr>
            <p:ph type="sldNum" sz="quarter" idx="5"/>
          </p:nvPr>
        </p:nvSpPr>
        <p:spPr/>
        <p:txBody>
          <a:bodyPr/>
          <a:lstStyle/>
          <a:p>
            <a:fld id="{7FB49253-A57E-F248-8FDA-AD0625C58EA8}" type="slidenum">
              <a:rPr kumimoji="1" lang="ja-JP" altLang="en-US" smtClean="0"/>
              <a:t>19</a:t>
            </a:fld>
            <a:endParaRPr kumimoji="1" lang="ja-JP" altLang="en-US"/>
          </a:p>
        </p:txBody>
      </p:sp>
      <p:sp>
        <p:nvSpPr>
          <p:cNvPr id="5" name="ノート プレースホルダー 2">
            <a:extLst>
              <a:ext uri="{FF2B5EF4-FFF2-40B4-BE49-F238E27FC236}">
                <a16:creationId xmlns:a16="http://schemas.microsoft.com/office/drawing/2014/main" id="{15B58D21-7E64-1CDA-A228-77CEC1017616}"/>
              </a:ext>
            </a:extLst>
          </p:cNvPr>
          <p:cNvSpPr txBox="1">
            <a:spLocks/>
          </p:cNvSpPr>
          <p:nvPr/>
        </p:nvSpPr>
        <p:spPr>
          <a:xfrm>
            <a:off x="1" y="6309361"/>
            <a:ext cx="7259333" cy="6912818"/>
          </a:xfrm>
          <a:prstGeom prst="rect">
            <a:avLst/>
          </a:prstGeom>
        </p:spPr>
        <p:txBody>
          <a:bodyPr vert="horz" lIns="113191" tIns="56594" rIns="113191" bIns="56594" rtlCol="0"/>
          <a:lstStyle>
            <a:lvl1pPr marL="171450" indent="-171450" algn="l" defTabSz="914400" rtl="0" eaLnBrk="1" latinLnBrk="0" hangingPunct="1">
              <a:lnSpc>
                <a:spcPct val="250000"/>
              </a:lnSpc>
              <a:buFont typeface="Wingdings" panose="05000000000000000000" pitchFamily="2" charset="2"/>
              <a:buChar char="n"/>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p:txBody>
      </p:sp>
    </p:spTree>
    <p:extLst>
      <p:ext uri="{BB962C8B-B14F-4D97-AF65-F5344CB8AC3E}">
        <p14:creationId xmlns:p14="http://schemas.microsoft.com/office/powerpoint/2010/main" val="858805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8C63D-BB0B-5E72-D9CF-44D67AAFB54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182CAAC-4A93-95CD-A40B-2914641817C4}"/>
              </a:ext>
            </a:extLst>
          </p:cNvPr>
          <p:cNvSpPr>
            <a:spLocks noGrp="1" noRot="1" noChangeAspect="1"/>
          </p:cNvSpPr>
          <p:nvPr>
            <p:ph type="sldImg"/>
          </p:nvPr>
        </p:nvSpPr>
        <p:spPr>
          <a:xfrm>
            <a:off x="-392113" y="1677988"/>
            <a:ext cx="8045451" cy="4525962"/>
          </a:xfrm>
        </p:spPr>
      </p:sp>
      <p:sp>
        <p:nvSpPr>
          <p:cNvPr id="4" name="スライド番号プレースホルダー 3">
            <a:extLst>
              <a:ext uri="{FF2B5EF4-FFF2-40B4-BE49-F238E27FC236}">
                <a16:creationId xmlns:a16="http://schemas.microsoft.com/office/drawing/2014/main" id="{2609BC94-F43B-7311-5170-6BEB48522567}"/>
              </a:ext>
            </a:extLst>
          </p:cNvPr>
          <p:cNvSpPr>
            <a:spLocks noGrp="1"/>
          </p:cNvSpPr>
          <p:nvPr>
            <p:ph type="sldNum" sz="quarter" idx="5"/>
          </p:nvPr>
        </p:nvSpPr>
        <p:spPr/>
        <p:txBody>
          <a:bodyPr/>
          <a:lstStyle/>
          <a:p>
            <a:fld id="{7FB49253-A57E-F248-8FDA-AD0625C58EA8}" type="slidenum">
              <a:rPr kumimoji="1" lang="ja-JP" altLang="en-US" smtClean="0"/>
              <a:t>20</a:t>
            </a:fld>
            <a:endParaRPr kumimoji="1" lang="ja-JP" altLang="en-US"/>
          </a:p>
        </p:txBody>
      </p:sp>
      <p:sp>
        <p:nvSpPr>
          <p:cNvPr id="5" name="ノート プレースホルダー 2">
            <a:extLst>
              <a:ext uri="{FF2B5EF4-FFF2-40B4-BE49-F238E27FC236}">
                <a16:creationId xmlns:a16="http://schemas.microsoft.com/office/drawing/2014/main" id="{5E02C0B9-08BE-2A41-10D7-FB6EE9B5E33B}"/>
              </a:ext>
            </a:extLst>
          </p:cNvPr>
          <p:cNvSpPr txBox="1">
            <a:spLocks/>
          </p:cNvSpPr>
          <p:nvPr/>
        </p:nvSpPr>
        <p:spPr>
          <a:xfrm>
            <a:off x="1" y="6309361"/>
            <a:ext cx="7259333" cy="6912818"/>
          </a:xfrm>
          <a:prstGeom prst="rect">
            <a:avLst/>
          </a:prstGeom>
        </p:spPr>
        <p:txBody>
          <a:bodyPr vert="horz" lIns="113191" tIns="56594" rIns="113191" bIns="56594" rtlCol="0"/>
          <a:lstStyle>
            <a:lvl1pPr marL="171450" indent="-171450" algn="l" defTabSz="914400" rtl="0" eaLnBrk="1" latinLnBrk="0" hangingPunct="1">
              <a:lnSpc>
                <a:spcPct val="250000"/>
              </a:lnSpc>
              <a:buFont typeface="Wingdings" panose="05000000000000000000" pitchFamily="2" charset="2"/>
              <a:buChar char="n"/>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p:txBody>
      </p:sp>
    </p:spTree>
    <p:extLst>
      <p:ext uri="{BB962C8B-B14F-4D97-AF65-F5344CB8AC3E}">
        <p14:creationId xmlns:p14="http://schemas.microsoft.com/office/powerpoint/2010/main" val="3076943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18C3D-587F-BEAA-689F-0E7B610189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DF3015D-724C-0308-F362-0815F3AEA8DA}"/>
              </a:ext>
            </a:extLst>
          </p:cNvPr>
          <p:cNvSpPr>
            <a:spLocks noGrp="1" noRot="1" noChangeAspect="1"/>
          </p:cNvSpPr>
          <p:nvPr>
            <p:ph type="sldImg"/>
          </p:nvPr>
        </p:nvSpPr>
        <p:spPr>
          <a:xfrm>
            <a:off x="-392113" y="1677988"/>
            <a:ext cx="8045451" cy="4525962"/>
          </a:xfrm>
        </p:spPr>
      </p:sp>
      <p:sp>
        <p:nvSpPr>
          <p:cNvPr id="4" name="スライド番号プレースホルダー 3">
            <a:extLst>
              <a:ext uri="{FF2B5EF4-FFF2-40B4-BE49-F238E27FC236}">
                <a16:creationId xmlns:a16="http://schemas.microsoft.com/office/drawing/2014/main" id="{36A3ABF4-5432-068F-566D-140A1526686C}"/>
              </a:ext>
            </a:extLst>
          </p:cNvPr>
          <p:cNvSpPr>
            <a:spLocks noGrp="1"/>
          </p:cNvSpPr>
          <p:nvPr>
            <p:ph type="sldNum" sz="quarter" idx="5"/>
          </p:nvPr>
        </p:nvSpPr>
        <p:spPr/>
        <p:txBody>
          <a:bodyPr/>
          <a:lstStyle/>
          <a:p>
            <a:fld id="{7FB49253-A57E-F248-8FDA-AD0625C58EA8}" type="slidenum">
              <a:rPr kumimoji="1" lang="ja-JP" altLang="en-US" smtClean="0"/>
              <a:t>21</a:t>
            </a:fld>
            <a:endParaRPr kumimoji="1" lang="ja-JP" altLang="en-US"/>
          </a:p>
        </p:txBody>
      </p:sp>
      <p:sp>
        <p:nvSpPr>
          <p:cNvPr id="5" name="ノート プレースホルダー 2">
            <a:extLst>
              <a:ext uri="{FF2B5EF4-FFF2-40B4-BE49-F238E27FC236}">
                <a16:creationId xmlns:a16="http://schemas.microsoft.com/office/drawing/2014/main" id="{CAEB2119-B205-C173-8322-22D185219BDD}"/>
              </a:ext>
            </a:extLst>
          </p:cNvPr>
          <p:cNvSpPr txBox="1">
            <a:spLocks/>
          </p:cNvSpPr>
          <p:nvPr/>
        </p:nvSpPr>
        <p:spPr>
          <a:xfrm>
            <a:off x="1" y="6309361"/>
            <a:ext cx="7259333" cy="6912818"/>
          </a:xfrm>
          <a:prstGeom prst="rect">
            <a:avLst/>
          </a:prstGeom>
        </p:spPr>
        <p:txBody>
          <a:bodyPr vert="horz" lIns="113191" tIns="56594" rIns="113191" bIns="56594" rtlCol="0"/>
          <a:lstStyle>
            <a:lvl1pPr marL="171450" indent="-171450" algn="l" defTabSz="914400" rtl="0" eaLnBrk="1" latinLnBrk="0" hangingPunct="1">
              <a:lnSpc>
                <a:spcPct val="250000"/>
              </a:lnSpc>
              <a:buFont typeface="Wingdings" panose="05000000000000000000" pitchFamily="2" charset="2"/>
              <a:buChar char="n"/>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p:txBody>
      </p:sp>
    </p:spTree>
    <p:extLst>
      <p:ext uri="{BB962C8B-B14F-4D97-AF65-F5344CB8AC3E}">
        <p14:creationId xmlns:p14="http://schemas.microsoft.com/office/powerpoint/2010/main" val="2022824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AEE70-1738-E30C-4C8C-4A86A03D90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E1CB819-4D5A-FAA3-A4DC-9DCF45F3811E}"/>
              </a:ext>
            </a:extLst>
          </p:cNvPr>
          <p:cNvSpPr>
            <a:spLocks noGrp="1" noRot="1" noChangeAspect="1"/>
          </p:cNvSpPr>
          <p:nvPr>
            <p:ph type="sldImg"/>
          </p:nvPr>
        </p:nvSpPr>
        <p:spPr>
          <a:xfrm>
            <a:off x="-392113" y="1677988"/>
            <a:ext cx="8045451" cy="4525962"/>
          </a:xfrm>
        </p:spPr>
      </p:sp>
      <p:sp>
        <p:nvSpPr>
          <p:cNvPr id="4" name="スライド番号プレースホルダー 3">
            <a:extLst>
              <a:ext uri="{FF2B5EF4-FFF2-40B4-BE49-F238E27FC236}">
                <a16:creationId xmlns:a16="http://schemas.microsoft.com/office/drawing/2014/main" id="{3F435BCC-0C76-0A7D-BCDC-78B075AD8C5F}"/>
              </a:ext>
            </a:extLst>
          </p:cNvPr>
          <p:cNvSpPr>
            <a:spLocks noGrp="1"/>
          </p:cNvSpPr>
          <p:nvPr>
            <p:ph type="sldNum" sz="quarter" idx="5"/>
          </p:nvPr>
        </p:nvSpPr>
        <p:spPr/>
        <p:txBody>
          <a:bodyPr/>
          <a:lstStyle/>
          <a:p>
            <a:fld id="{7FB49253-A57E-F248-8FDA-AD0625C58EA8}" type="slidenum">
              <a:rPr kumimoji="1" lang="ja-JP" altLang="en-US" smtClean="0"/>
              <a:t>22</a:t>
            </a:fld>
            <a:endParaRPr kumimoji="1" lang="ja-JP" altLang="en-US"/>
          </a:p>
        </p:txBody>
      </p:sp>
      <p:sp>
        <p:nvSpPr>
          <p:cNvPr id="5" name="ノート プレースホルダー 2">
            <a:extLst>
              <a:ext uri="{FF2B5EF4-FFF2-40B4-BE49-F238E27FC236}">
                <a16:creationId xmlns:a16="http://schemas.microsoft.com/office/drawing/2014/main" id="{7A709111-B09D-6476-A24A-3071864396F7}"/>
              </a:ext>
            </a:extLst>
          </p:cNvPr>
          <p:cNvSpPr txBox="1">
            <a:spLocks/>
          </p:cNvSpPr>
          <p:nvPr/>
        </p:nvSpPr>
        <p:spPr>
          <a:xfrm>
            <a:off x="1" y="6309361"/>
            <a:ext cx="7259333" cy="6912818"/>
          </a:xfrm>
          <a:prstGeom prst="rect">
            <a:avLst/>
          </a:prstGeom>
        </p:spPr>
        <p:txBody>
          <a:bodyPr vert="horz" lIns="113191" tIns="56594" rIns="113191" bIns="56594" rtlCol="0"/>
          <a:lstStyle>
            <a:lvl1pPr marL="171450" indent="-171450" algn="l" defTabSz="914400" rtl="0" eaLnBrk="1" latinLnBrk="0" hangingPunct="1">
              <a:lnSpc>
                <a:spcPct val="250000"/>
              </a:lnSpc>
              <a:buFont typeface="Wingdings" panose="05000000000000000000" pitchFamily="2" charset="2"/>
              <a:buChar char="n"/>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p:txBody>
      </p:sp>
    </p:spTree>
    <p:extLst>
      <p:ext uri="{BB962C8B-B14F-4D97-AF65-F5344CB8AC3E}">
        <p14:creationId xmlns:p14="http://schemas.microsoft.com/office/powerpoint/2010/main" val="2077226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5A02A-0F36-4D30-D39E-0E9CD1A938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FD54F82-CF39-EA30-281A-D723E420C69E}"/>
              </a:ext>
            </a:extLst>
          </p:cNvPr>
          <p:cNvSpPr>
            <a:spLocks noGrp="1" noRot="1" noChangeAspect="1"/>
          </p:cNvSpPr>
          <p:nvPr>
            <p:ph type="sldImg"/>
          </p:nvPr>
        </p:nvSpPr>
        <p:spPr>
          <a:xfrm>
            <a:off x="-392113" y="1677988"/>
            <a:ext cx="8045451" cy="4525962"/>
          </a:xfrm>
        </p:spPr>
      </p:sp>
      <p:sp>
        <p:nvSpPr>
          <p:cNvPr id="4" name="スライド番号プレースホルダー 3">
            <a:extLst>
              <a:ext uri="{FF2B5EF4-FFF2-40B4-BE49-F238E27FC236}">
                <a16:creationId xmlns:a16="http://schemas.microsoft.com/office/drawing/2014/main" id="{83CEF384-9066-C9E0-30F3-0F86DE798BEB}"/>
              </a:ext>
            </a:extLst>
          </p:cNvPr>
          <p:cNvSpPr>
            <a:spLocks noGrp="1"/>
          </p:cNvSpPr>
          <p:nvPr>
            <p:ph type="sldNum" sz="quarter" idx="5"/>
          </p:nvPr>
        </p:nvSpPr>
        <p:spPr/>
        <p:txBody>
          <a:bodyPr/>
          <a:lstStyle/>
          <a:p>
            <a:fld id="{7FB49253-A57E-F248-8FDA-AD0625C58EA8}" type="slidenum">
              <a:rPr kumimoji="1" lang="ja-JP" altLang="en-US" smtClean="0"/>
              <a:t>23</a:t>
            </a:fld>
            <a:endParaRPr kumimoji="1" lang="ja-JP" altLang="en-US"/>
          </a:p>
        </p:txBody>
      </p:sp>
      <p:sp>
        <p:nvSpPr>
          <p:cNvPr id="5" name="ノート プレースホルダー 2">
            <a:extLst>
              <a:ext uri="{FF2B5EF4-FFF2-40B4-BE49-F238E27FC236}">
                <a16:creationId xmlns:a16="http://schemas.microsoft.com/office/drawing/2014/main" id="{CB013C6A-BF56-0541-4980-65FCE46016AB}"/>
              </a:ext>
            </a:extLst>
          </p:cNvPr>
          <p:cNvSpPr txBox="1">
            <a:spLocks/>
          </p:cNvSpPr>
          <p:nvPr/>
        </p:nvSpPr>
        <p:spPr>
          <a:xfrm>
            <a:off x="1" y="6309361"/>
            <a:ext cx="7259333" cy="6912818"/>
          </a:xfrm>
          <a:prstGeom prst="rect">
            <a:avLst/>
          </a:prstGeom>
        </p:spPr>
        <p:txBody>
          <a:bodyPr vert="horz" lIns="113191" tIns="56594" rIns="113191" bIns="56594" rtlCol="0"/>
          <a:lstStyle>
            <a:lvl1pPr marL="171450" indent="-171450" algn="l" defTabSz="914400" rtl="0" eaLnBrk="1" latinLnBrk="0" hangingPunct="1">
              <a:lnSpc>
                <a:spcPct val="250000"/>
              </a:lnSpc>
              <a:buFont typeface="Wingdings" panose="05000000000000000000" pitchFamily="2" charset="2"/>
              <a:buChar char="n"/>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a:lstStyle>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a:p>
            <a:r>
              <a:rPr lang="ja-JP" altLang="en-US" dirty="0"/>
              <a:t> </a:t>
            </a:r>
          </a:p>
        </p:txBody>
      </p:sp>
    </p:spTree>
    <p:extLst>
      <p:ext uri="{BB962C8B-B14F-4D97-AF65-F5344CB8AC3E}">
        <p14:creationId xmlns:p14="http://schemas.microsoft.com/office/powerpoint/2010/main" val="33361477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3645" y="4454445"/>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cxnSp>
        <p:nvCxnSpPr>
          <p:cNvPr id="7" name="直線コネクタ 6">
            <a:extLst>
              <a:ext uri="{FF2B5EF4-FFF2-40B4-BE49-F238E27FC236}">
                <a16:creationId xmlns:a16="http://schemas.microsoft.com/office/drawing/2014/main" id="{0D3FFD53-41FA-6D2F-7E11-7A35BBAE7175}"/>
              </a:ext>
            </a:extLst>
          </p:cNvPr>
          <p:cNvCxnSpPr>
            <a:cxnSpLocks/>
          </p:cNvCxnSpPr>
          <p:nvPr userDrawn="1"/>
        </p:nvCxnSpPr>
        <p:spPr>
          <a:xfrm>
            <a:off x="0" y="3509963"/>
            <a:ext cx="12191291" cy="0"/>
          </a:xfrm>
          <a:prstGeom prst="line">
            <a:avLst/>
          </a:prstGeom>
          <a:ln w="50800">
            <a:solidFill>
              <a:srgbClr val="008CD7"/>
            </a:solidFill>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04097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98520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79707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とコンテンツ">
    <p:spTree>
      <p:nvGrpSpPr>
        <p:cNvPr id="1" name=""/>
        <p:cNvGrpSpPr/>
        <p:nvPr/>
      </p:nvGrpSpPr>
      <p:grpSpPr>
        <a:xfrm>
          <a:off x="0" y="0"/>
          <a:ext cx="0" cy="0"/>
          <a:chOff x="0" y="0"/>
          <a:chExt cx="0" cy="0"/>
        </a:xfrm>
      </p:grpSpPr>
      <p:sp>
        <p:nvSpPr>
          <p:cNvPr id="12" name="Slide Number Placeholder 5"/>
          <p:cNvSpPr txBox="1">
            <a:spLocks/>
          </p:cNvSpPr>
          <p:nvPr userDrawn="1"/>
        </p:nvSpPr>
        <p:spPr>
          <a:xfrm>
            <a:off x="11237912" y="6450456"/>
            <a:ext cx="954089" cy="365125"/>
          </a:xfrm>
          <a:prstGeom prst="rect">
            <a:avLst/>
          </a:prstGeom>
        </p:spPr>
        <p:txBody>
          <a:bodyPr vert="horz" lIns="84433" tIns="42217" rIns="84433" bIns="42217"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293" smtClean="0"/>
              <a:pPr/>
              <a:t>‹#›</a:t>
            </a:fld>
            <a:endParaRPr lang="ja-JP" altLang="en-US" sz="1293" dirty="0"/>
          </a:p>
        </p:txBody>
      </p:sp>
      <p:sp>
        <p:nvSpPr>
          <p:cNvPr id="7" name="Title Placeholder 1"/>
          <p:cNvSpPr>
            <a:spLocks noGrp="1"/>
          </p:cNvSpPr>
          <p:nvPr>
            <p:ph type="title"/>
          </p:nvPr>
        </p:nvSpPr>
        <p:spPr>
          <a:xfrm>
            <a:off x="0" y="11102"/>
            <a:ext cx="12192000" cy="540000"/>
          </a:xfrm>
          <a:prstGeom prst="rect">
            <a:avLst/>
          </a:prstGeom>
        </p:spPr>
        <p:txBody>
          <a:bodyPr vert="horz" lIns="91440" tIns="45720" rIns="91440" bIns="45720" rtlCol="0" anchor="ctr" anchorCtr="0">
            <a:normAutofit/>
          </a:bodyPr>
          <a:lstStyle>
            <a:lvl1pPr algn="ctr">
              <a:defRPr sz="2586">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
        <p:nvSpPr>
          <p:cNvPr id="3" name="コンテンツ プレースホルダー 2"/>
          <p:cNvSpPr>
            <a:spLocks noGrp="1"/>
          </p:cNvSpPr>
          <p:nvPr>
            <p:ph sz="quarter" idx="10"/>
          </p:nvPr>
        </p:nvSpPr>
        <p:spPr>
          <a:xfrm>
            <a:off x="776782" y="620688"/>
            <a:ext cx="10638437" cy="6048672"/>
          </a:xfrm>
          <a:prstGeom prst="rect">
            <a:avLst/>
          </a:prstGeom>
        </p:spPr>
        <p:txBody>
          <a:bodyPr/>
          <a:lstStyle>
            <a:lvl1pPr marL="211089" indent="-211089">
              <a:buFont typeface="Wingdings" panose="05000000000000000000" pitchFamily="2" charset="2"/>
              <a:buChar char="n"/>
              <a:defRPr sz="1847">
                <a:solidFill>
                  <a:srgbClr val="002060"/>
                </a:solidFill>
                <a:latin typeface="Meiryo UI" panose="020B0604030504040204" pitchFamily="50" charset="-128"/>
                <a:ea typeface="Meiryo UI" panose="020B0604030504040204" pitchFamily="50" charset="-128"/>
              </a:defRPr>
            </a:lvl1pPr>
            <a:lvl2pPr marL="496940" indent="-211089">
              <a:buFont typeface="Wingdings" panose="05000000000000000000" pitchFamily="2" charset="2"/>
              <a:buChar char="p"/>
              <a:defRPr sz="1662">
                <a:solidFill>
                  <a:srgbClr val="002060"/>
                </a:solidFill>
                <a:latin typeface="Meiryo UI" panose="020B0604030504040204" pitchFamily="50" charset="-128"/>
                <a:ea typeface="Meiryo UI" panose="020B0604030504040204" pitchFamily="50" charset="-128"/>
              </a:defRPr>
            </a:lvl2pPr>
            <a:lvl3pPr marL="741744" indent="-211089">
              <a:buFont typeface="Wingdings" panose="05000000000000000000" pitchFamily="2" charset="2"/>
              <a:buChar char="l"/>
              <a:defRPr sz="1477">
                <a:solidFill>
                  <a:srgbClr val="002060"/>
                </a:solidFill>
                <a:latin typeface="Meiryo UI" panose="020B0604030504040204" pitchFamily="50" charset="-128"/>
                <a:ea typeface="Meiryo UI" panose="020B0604030504040204" pitchFamily="50" charset="-128"/>
              </a:defRPr>
            </a:lvl3pPr>
            <a:lvl4pPr marL="993879" indent="-211089">
              <a:defRPr sz="1293">
                <a:solidFill>
                  <a:srgbClr val="002060"/>
                </a:solidFill>
                <a:latin typeface="Meiryo UI" panose="020B0604030504040204" pitchFamily="50" charset="-128"/>
                <a:ea typeface="Meiryo UI" panose="020B0604030504040204" pitchFamily="50" charset="-128"/>
              </a:defRPr>
            </a:lvl4pPr>
            <a:lvl5pPr>
              <a:defRPr>
                <a:latin typeface="Meiryo UI" panose="020B0604030504040204" pitchFamily="50" charset="-128"/>
                <a:ea typeface="Meiryo UI" panose="020B0604030504040204"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Tree>
    <p:extLst>
      <p:ext uri="{BB962C8B-B14F-4D97-AF65-F5344CB8AC3E}">
        <p14:creationId xmlns:p14="http://schemas.microsoft.com/office/powerpoint/2010/main" val="3465979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cxnSp>
        <p:nvCxnSpPr>
          <p:cNvPr id="7" name="直線コネクタ 6">
            <a:extLst>
              <a:ext uri="{FF2B5EF4-FFF2-40B4-BE49-F238E27FC236}">
                <a16:creationId xmlns:a16="http://schemas.microsoft.com/office/drawing/2014/main" id="{1EC00094-FA52-9BE4-6A82-D8BD37A568E3}"/>
              </a:ext>
            </a:extLst>
          </p:cNvPr>
          <p:cNvCxnSpPr>
            <a:cxnSpLocks/>
          </p:cNvCxnSpPr>
          <p:nvPr userDrawn="1"/>
        </p:nvCxnSpPr>
        <p:spPr>
          <a:xfrm>
            <a:off x="0" y="3509963"/>
            <a:ext cx="12191291" cy="0"/>
          </a:xfrm>
          <a:prstGeom prst="line">
            <a:avLst/>
          </a:prstGeom>
          <a:ln w="50800">
            <a:solidFill>
              <a:srgbClr val="008CD7"/>
            </a:solidFill>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8" name="Title 1">
            <a:extLst>
              <a:ext uri="{FF2B5EF4-FFF2-40B4-BE49-F238E27FC236}">
                <a16:creationId xmlns:a16="http://schemas.microsoft.com/office/drawing/2014/main" id="{145327F6-43E6-8371-656C-315A9BCBBA1D}"/>
              </a:ext>
            </a:extLst>
          </p:cNvPr>
          <p:cNvSpPr>
            <a:spLocks noGrp="1"/>
          </p:cNvSpPr>
          <p:nvPr>
            <p:ph type="ctrTitle"/>
          </p:nvPr>
        </p:nvSpPr>
        <p:spPr>
          <a:xfrm>
            <a:off x="501537" y="1844824"/>
            <a:ext cx="11188216" cy="1584176"/>
          </a:xfrm>
          <a:prstGeom prst="rect">
            <a:avLst/>
          </a:prstGeom>
        </p:spPr>
        <p:txBody>
          <a:bodyPr anchor="b" anchorCtr="0">
            <a:normAutofit/>
          </a:bodyPr>
          <a:lstStyle>
            <a:lvl1pPr algn="ctr">
              <a:defRPr sz="4400">
                <a:solidFill>
                  <a:schemeClr val="tx1"/>
                </a:solidFill>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
        <p:nvSpPr>
          <p:cNvPr id="9" name="Subtitle 2">
            <a:extLst>
              <a:ext uri="{FF2B5EF4-FFF2-40B4-BE49-F238E27FC236}">
                <a16:creationId xmlns:a16="http://schemas.microsoft.com/office/drawing/2014/main" id="{9C7D8D8B-F104-B275-18A8-4BBE3C2D63D1}"/>
              </a:ext>
            </a:extLst>
          </p:cNvPr>
          <p:cNvSpPr>
            <a:spLocks noGrp="1"/>
          </p:cNvSpPr>
          <p:nvPr>
            <p:ph type="subTitle" idx="1"/>
          </p:nvPr>
        </p:nvSpPr>
        <p:spPr>
          <a:xfrm>
            <a:off x="1159667" y="4456990"/>
            <a:ext cx="9871956" cy="1440160"/>
          </a:xfrm>
          <a:prstGeom prst="rect">
            <a:avLst/>
          </a:prstGeom>
        </p:spPr>
        <p:txBody>
          <a:bodyPr anchor="ctr" anchorCtr="0"/>
          <a:lstStyle>
            <a:lvl1pPr marL="0" indent="0" algn="ctr">
              <a:buNone/>
              <a:defRPr sz="2800">
                <a:latin typeface="HGP創英角ｺﾞｼｯｸUB" panose="020B0900000000000000" pitchFamily="50" charset="-128"/>
                <a:ea typeface="HGP創英角ｺﾞｼｯｸUB" panose="020B0900000000000000" pitchFamily="50" charset="-128"/>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ja-JP" altLang="en-US"/>
              <a:t>マスター サブタイトルの書式設定</a:t>
            </a:r>
            <a:endParaRPr lang="en-US" dirty="0"/>
          </a:p>
        </p:txBody>
      </p:sp>
    </p:spTree>
    <p:extLst>
      <p:ext uri="{BB962C8B-B14F-4D97-AF65-F5344CB8AC3E}">
        <p14:creationId xmlns:p14="http://schemas.microsoft.com/office/powerpoint/2010/main" val="14025227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セクション見出し">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1DE2C8C4-5CF0-F213-BD79-7CF8774A6521}"/>
              </a:ext>
            </a:extLst>
          </p:cNvPr>
          <p:cNvSpPr>
            <a:spLocks noGrp="1"/>
          </p:cNvSpPr>
          <p:nvPr>
            <p:ph type="title"/>
          </p:nvPr>
        </p:nvSpPr>
        <p:spPr>
          <a:xfrm>
            <a:off x="1" y="11102"/>
            <a:ext cx="12192000" cy="552115"/>
          </a:xfrm>
          <a:prstGeom prst="rect">
            <a:avLst/>
          </a:prstGeom>
        </p:spPr>
        <p:txBody>
          <a:bodyPr vert="horz" lIns="91440" tIns="45720" rIns="91440" bIns="45720" rtlCol="0" anchor="ctr" anchorCtr="0">
            <a:normAutofit/>
          </a:bodyPr>
          <a:lstStyle>
            <a:lvl1pPr algn="ctr">
              <a:defRPr sz="2400">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
        <p:nvSpPr>
          <p:cNvPr id="9" name="Slide Number Placeholder 5">
            <a:extLst>
              <a:ext uri="{FF2B5EF4-FFF2-40B4-BE49-F238E27FC236}">
                <a16:creationId xmlns:a16="http://schemas.microsoft.com/office/drawing/2014/main" id="{0A2A9B97-2304-4DF9-8DB2-E2016AC3F3B5}"/>
              </a:ext>
            </a:extLst>
          </p:cNvPr>
          <p:cNvSpPr txBox="1">
            <a:spLocks/>
          </p:cNvSpPr>
          <p:nvPr userDrawn="1"/>
        </p:nvSpPr>
        <p:spPr>
          <a:xfrm>
            <a:off x="11158736" y="6497338"/>
            <a:ext cx="1033265"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400" b="1" smtClean="0">
                <a:solidFill>
                  <a:srgbClr val="002060"/>
                </a:solidFill>
              </a:rPr>
              <a:pPr/>
              <a:t>‹#›</a:t>
            </a:fld>
            <a:endParaRPr lang="ja-JP" altLang="en-US" sz="1400" b="1" dirty="0">
              <a:solidFill>
                <a:srgbClr val="002060"/>
              </a:solidFill>
            </a:endParaRPr>
          </a:p>
        </p:txBody>
      </p:sp>
    </p:spTree>
    <p:extLst>
      <p:ext uri="{BB962C8B-B14F-4D97-AF65-F5344CB8AC3E}">
        <p14:creationId xmlns:p14="http://schemas.microsoft.com/office/powerpoint/2010/main" val="3938613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2 つのコンテンツ">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88784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タイトルとコンテンツ">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82CCE6EC-9080-9611-8FD3-9D733B9464CD}"/>
              </a:ext>
            </a:extLst>
          </p:cNvPr>
          <p:cNvSpPr>
            <a:spLocks noGrp="1"/>
          </p:cNvSpPr>
          <p:nvPr>
            <p:ph type="title"/>
          </p:nvPr>
        </p:nvSpPr>
        <p:spPr>
          <a:xfrm>
            <a:off x="1" y="11102"/>
            <a:ext cx="12192000" cy="465570"/>
          </a:xfrm>
          <a:prstGeom prst="rect">
            <a:avLst/>
          </a:prstGeom>
        </p:spPr>
        <p:txBody>
          <a:bodyPr vert="horz" lIns="91440" tIns="45720" rIns="91440" bIns="45720" rtlCol="0" anchor="ctr" anchorCtr="0">
            <a:normAutofit/>
          </a:bodyPr>
          <a:lstStyle>
            <a:lvl1pPr algn="ctr">
              <a:defRPr sz="2800">
                <a:latin typeface="HGS創英角ｺﾞｼｯｸUB" panose="020B0900000000000000" pitchFamily="50" charset="-128"/>
                <a:ea typeface="HGS創英角ｺﾞｼｯｸUB" panose="020B0900000000000000" pitchFamily="50" charset="-128"/>
              </a:defRPr>
            </a:lvl1pPr>
          </a:lstStyle>
          <a:p>
            <a:r>
              <a:rPr lang="ja-JP" altLang="en-US" dirty="0"/>
              <a:t>マスター タイトルの書式設定</a:t>
            </a:r>
            <a:endParaRPr lang="en-US" dirty="0"/>
          </a:p>
        </p:txBody>
      </p:sp>
      <p:sp>
        <p:nvSpPr>
          <p:cNvPr id="4" name="Slide Number Placeholder 5">
            <a:extLst>
              <a:ext uri="{FF2B5EF4-FFF2-40B4-BE49-F238E27FC236}">
                <a16:creationId xmlns:a16="http://schemas.microsoft.com/office/drawing/2014/main" id="{C391F9E3-781A-0ECB-D605-0F55A351CE22}"/>
              </a:ext>
            </a:extLst>
          </p:cNvPr>
          <p:cNvSpPr txBox="1">
            <a:spLocks/>
          </p:cNvSpPr>
          <p:nvPr userDrawn="1"/>
        </p:nvSpPr>
        <p:spPr>
          <a:xfrm>
            <a:off x="9287531" y="6453337"/>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400" b="1" smtClean="0"/>
              <a:pPr/>
              <a:t>‹#›</a:t>
            </a:fld>
            <a:endParaRPr lang="ja-JP" altLang="en-US" sz="1400" b="1" dirty="0"/>
          </a:p>
        </p:txBody>
      </p:sp>
    </p:spTree>
    <p:extLst>
      <p:ext uri="{BB962C8B-B14F-4D97-AF65-F5344CB8AC3E}">
        <p14:creationId xmlns:p14="http://schemas.microsoft.com/office/powerpoint/2010/main" val="2800229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タイトルとコンテンツ">
    <p:spTree>
      <p:nvGrpSpPr>
        <p:cNvPr id="1" name=""/>
        <p:cNvGrpSpPr/>
        <p:nvPr/>
      </p:nvGrpSpPr>
      <p:grpSpPr>
        <a:xfrm>
          <a:off x="0" y="0"/>
          <a:ext cx="0" cy="0"/>
          <a:chOff x="0" y="0"/>
          <a:chExt cx="0" cy="0"/>
        </a:xfrm>
      </p:grpSpPr>
      <p:sp>
        <p:nvSpPr>
          <p:cNvPr id="12" name="Slide Number Placeholder 5"/>
          <p:cNvSpPr txBox="1">
            <a:spLocks/>
          </p:cNvSpPr>
          <p:nvPr userDrawn="1"/>
        </p:nvSpPr>
        <p:spPr>
          <a:xfrm>
            <a:off x="9110224" y="6453337"/>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400" smtClean="0"/>
              <a:pPr/>
              <a:t>‹#›</a:t>
            </a:fld>
            <a:endParaRPr lang="ja-JP" altLang="en-US" sz="1400" dirty="0"/>
          </a:p>
        </p:txBody>
      </p:sp>
      <p:sp>
        <p:nvSpPr>
          <p:cNvPr id="7" name="Title Placeholder 1"/>
          <p:cNvSpPr>
            <a:spLocks noGrp="1"/>
          </p:cNvSpPr>
          <p:nvPr>
            <p:ph type="title"/>
          </p:nvPr>
        </p:nvSpPr>
        <p:spPr>
          <a:xfrm>
            <a:off x="1" y="910"/>
            <a:ext cx="12192000" cy="504000"/>
          </a:xfrm>
          <a:prstGeom prst="rect">
            <a:avLst/>
          </a:prstGeom>
        </p:spPr>
        <p:txBody>
          <a:bodyPr vert="horz" lIns="91440" tIns="45720" rIns="91440" bIns="45720" rtlCol="0" anchor="ctr" anchorCtr="0">
            <a:normAutofit/>
          </a:bodyPr>
          <a:lstStyle>
            <a:lvl1pPr algn="ctr">
              <a:defRPr sz="2400">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Tree>
    <p:extLst>
      <p:ext uri="{BB962C8B-B14F-4D97-AF65-F5344CB8AC3E}">
        <p14:creationId xmlns:p14="http://schemas.microsoft.com/office/powerpoint/2010/main" val="26145529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タイトルとコンテンツ">
    <p:spTree>
      <p:nvGrpSpPr>
        <p:cNvPr id="1" name=""/>
        <p:cNvGrpSpPr/>
        <p:nvPr/>
      </p:nvGrpSpPr>
      <p:grpSpPr>
        <a:xfrm>
          <a:off x="0" y="0"/>
          <a:ext cx="0" cy="0"/>
          <a:chOff x="0" y="0"/>
          <a:chExt cx="0" cy="0"/>
        </a:xfrm>
      </p:grpSpPr>
      <p:sp>
        <p:nvSpPr>
          <p:cNvPr id="12" name="Slide Number Placeholder 5"/>
          <p:cNvSpPr txBox="1">
            <a:spLocks/>
          </p:cNvSpPr>
          <p:nvPr userDrawn="1"/>
        </p:nvSpPr>
        <p:spPr>
          <a:xfrm>
            <a:off x="9110224" y="6453337"/>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400" smtClean="0"/>
              <a:pPr/>
              <a:t>‹#›</a:t>
            </a:fld>
            <a:endParaRPr lang="ja-JP" altLang="en-US" sz="1400" dirty="0"/>
          </a:p>
        </p:txBody>
      </p:sp>
      <p:sp>
        <p:nvSpPr>
          <p:cNvPr id="7" name="Title Placeholder 1"/>
          <p:cNvSpPr>
            <a:spLocks noGrp="1"/>
          </p:cNvSpPr>
          <p:nvPr>
            <p:ph type="title"/>
          </p:nvPr>
        </p:nvSpPr>
        <p:spPr>
          <a:xfrm>
            <a:off x="1" y="910"/>
            <a:ext cx="12192000" cy="504000"/>
          </a:xfrm>
          <a:prstGeom prst="rect">
            <a:avLst/>
          </a:prstGeom>
        </p:spPr>
        <p:txBody>
          <a:bodyPr vert="horz" lIns="91440" tIns="45720" rIns="91440" bIns="45720" rtlCol="0" anchor="ctr" anchorCtr="0">
            <a:normAutofit/>
          </a:bodyPr>
          <a:lstStyle>
            <a:lvl1pPr algn="ctr">
              <a:defRPr sz="2400">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Tree>
    <p:extLst>
      <p:ext uri="{BB962C8B-B14F-4D97-AF65-F5344CB8AC3E}">
        <p14:creationId xmlns:p14="http://schemas.microsoft.com/office/powerpoint/2010/main" val="2859110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タイトルとコンテンツ">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82CCE6EC-9080-9611-8FD3-9D733B9464CD}"/>
              </a:ext>
            </a:extLst>
          </p:cNvPr>
          <p:cNvSpPr>
            <a:spLocks noGrp="1"/>
          </p:cNvSpPr>
          <p:nvPr>
            <p:ph type="title"/>
          </p:nvPr>
        </p:nvSpPr>
        <p:spPr>
          <a:xfrm>
            <a:off x="1" y="11102"/>
            <a:ext cx="12192000" cy="465570"/>
          </a:xfrm>
          <a:prstGeom prst="rect">
            <a:avLst/>
          </a:prstGeom>
        </p:spPr>
        <p:txBody>
          <a:bodyPr vert="horz" lIns="91440" tIns="45720" rIns="91440" bIns="45720" rtlCol="0" anchor="ctr" anchorCtr="0">
            <a:normAutofit/>
          </a:bodyPr>
          <a:lstStyle>
            <a:lvl1pPr algn="ctr">
              <a:defRPr sz="2800">
                <a:latin typeface="HGS創英角ｺﾞｼｯｸUB" panose="020B0900000000000000" pitchFamily="50" charset="-128"/>
                <a:ea typeface="HGS創英角ｺﾞｼｯｸUB" panose="020B0900000000000000" pitchFamily="50" charset="-128"/>
              </a:defRPr>
            </a:lvl1pPr>
          </a:lstStyle>
          <a:p>
            <a:r>
              <a:rPr lang="ja-JP" altLang="en-US" dirty="0"/>
              <a:t>マスター タイトルの書式設定</a:t>
            </a:r>
            <a:endParaRPr lang="en-US" dirty="0"/>
          </a:p>
        </p:txBody>
      </p:sp>
    </p:spTree>
    <p:extLst>
      <p:ext uri="{BB962C8B-B14F-4D97-AF65-F5344CB8AC3E}">
        <p14:creationId xmlns:p14="http://schemas.microsoft.com/office/powerpoint/2010/main" val="19839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8626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タイトルとコンテンツ">
    <p:spTree>
      <p:nvGrpSpPr>
        <p:cNvPr id="1" name=""/>
        <p:cNvGrpSpPr/>
        <p:nvPr/>
      </p:nvGrpSpPr>
      <p:grpSpPr>
        <a:xfrm>
          <a:off x="0" y="0"/>
          <a:ext cx="0" cy="0"/>
          <a:chOff x="0" y="0"/>
          <a:chExt cx="0" cy="0"/>
        </a:xfrm>
      </p:grpSpPr>
      <p:sp>
        <p:nvSpPr>
          <p:cNvPr id="12" name="Slide Number Placeholder 5"/>
          <p:cNvSpPr txBox="1">
            <a:spLocks/>
          </p:cNvSpPr>
          <p:nvPr userDrawn="1"/>
        </p:nvSpPr>
        <p:spPr>
          <a:xfrm>
            <a:off x="9110224" y="6453337"/>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400" smtClean="0"/>
              <a:pPr/>
              <a:t>‹#›</a:t>
            </a:fld>
            <a:endParaRPr lang="ja-JP" altLang="en-US" sz="1400" dirty="0"/>
          </a:p>
        </p:txBody>
      </p:sp>
      <p:sp>
        <p:nvSpPr>
          <p:cNvPr id="7" name="Title Placeholder 1"/>
          <p:cNvSpPr>
            <a:spLocks noGrp="1"/>
          </p:cNvSpPr>
          <p:nvPr>
            <p:ph type="title"/>
          </p:nvPr>
        </p:nvSpPr>
        <p:spPr>
          <a:xfrm>
            <a:off x="1" y="11102"/>
            <a:ext cx="12192000" cy="681594"/>
          </a:xfrm>
          <a:prstGeom prst="rect">
            <a:avLst/>
          </a:prstGeom>
        </p:spPr>
        <p:txBody>
          <a:bodyPr vert="horz" lIns="91440" tIns="45720" rIns="91440" bIns="45720" rtlCol="0" anchor="ctr" anchorCtr="0">
            <a:normAutofit/>
          </a:bodyPr>
          <a:lstStyle>
            <a:lvl1pPr algn="ctr">
              <a:defRPr sz="3200">
                <a:latin typeface="HGP創英角ｺﾞｼｯｸUB" panose="020B0900000000000000" pitchFamily="50" charset="-128"/>
                <a:ea typeface="HGP創英角ｺﾞｼｯｸUB" panose="020B0900000000000000" pitchFamily="50" charset="-128"/>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25883611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タイトルとコンテンツ">
    <p:spTree>
      <p:nvGrpSpPr>
        <p:cNvPr id="1" name=""/>
        <p:cNvGrpSpPr/>
        <p:nvPr/>
      </p:nvGrpSpPr>
      <p:grpSpPr>
        <a:xfrm>
          <a:off x="0" y="0"/>
          <a:ext cx="0" cy="0"/>
          <a:chOff x="0" y="0"/>
          <a:chExt cx="0" cy="0"/>
        </a:xfrm>
      </p:grpSpPr>
      <p:sp>
        <p:nvSpPr>
          <p:cNvPr id="12" name="Slide Number Placeholder 5"/>
          <p:cNvSpPr txBox="1">
            <a:spLocks/>
          </p:cNvSpPr>
          <p:nvPr userDrawn="1"/>
        </p:nvSpPr>
        <p:spPr>
          <a:xfrm>
            <a:off x="9110224" y="6453337"/>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400" smtClean="0"/>
              <a:pPr/>
              <a:t>‹#›</a:t>
            </a:fld>
            <a:endParaRPr lang="ja-JP" altLang="en-US" sz="1400" dirty="0"/>
          </a:p>
        </p:txBody>
      </p:sp>
      <p:sp>
        <p:nvSpPr>
          <p:cNvPr id="7" name="Title Placeholder 1"/>
          <p:cNvSpPr>
            <a:spLocks noGrp="1"/>
          </p:cNvSpPr>
          <p:nvPr>
            <p:ph type="title"/>
          </p:nvPr>
        </p:nvSpPr>
        <p:spPr>
          <a:xfrm>
            <a:off x="1" y="11102"/>
            <a:ext cx="12192000" cy="681594"/>
          </a:xfrm>
          <a:prstGeom prst="rect">
            <a:avLst/>
          </a:prstGeom>
        </p:spPr>
        <p:txBody>
          <a:bodyPr vert="horz" lIns="91440" tIns="45720" rIns="91440" bIns="45720" rtlCol="0" anchor="ctr" anchorCtr="0">
            <a:normAutofit/>
          </a:bodyPr>
          <a:lstStyle>
            <a:lvl1pPr algn="ctr">
              <a:defRPr sz="3200">
                <a:latin typeface="HGP創英角ｺﾞｼｯｸUB" panose="020B0900000000000000" pitchFamily="50" charset="-128"/>
                <a:ea typeface="HGP創英角ｺﾞｼｯｸUB" panose="020B0900000000000000" pitchFamily="50" charset="-128"/>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22722525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タイトルとコンテンツ">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82CCE6EC-9080-9611-8FD3-9D733B9464CD}"/>
              </a:ext>
            </a:extLst>
          </p:cNvPr>
          <p:cNvSpPr>
            <a:spLocks noGrp="1"/>
          </p:cNvSpPr>
          <p:nvPr>
            <p:ph type="title"/>
          </p:nvPr>
        </p:nvSpPr>
        <p:spPr>
          <a:xfrm>
            <a:off x="1" y="11102"/>
            <a:ext cx="12192000" cy="465570"/>
          </a:xfrm>
          <a:prstGeom prst="rect">
            <a:avLst/>
          </a:prstGeom>
        </p:spPr>
        <p:txBody>
          <a:bodyPr vert="horz" lIns="91440" tIns="45720" rIns="91440" bIns="45720" rtlCol="0" anchor="ctr" anchorCtr="0">
            <a:normAutofit/>
          </a:bodyPr>
          <a:lstStyle>
            <a:lvl1pPr algn="ctr">
              <a:defRPr sz="2800">
                <a:latin typeface="HGS創英角ｺﾞｼｯｸUB" panose="020B0900000000000000" pitchFamily="50" charset="-128"/>
                <a:ea typeface="HGS創英角ｺﾞｼｯｸUB" panose="020B0900000000000000" pitchFamily="50" charset="-128"/>
              </a:defRPr>
            </a:lvl1pPr>
          </a:lstStyle>
          <a:p>
            <a:r>
              <a:rPr lang="ja-JP" altLang="en-US" dirty="0"/>
              <a:t>マスター タイトルの書式設定</a:t>
            </a:r>
            <a:endParaRPr lang="en-US" dirty="0"/>
          </a:p>
        </p:txBody>
      </p:sp>
      <p:sp>
        <p:nvSpPr>
          <p:cNvPr id="4" name="Slide Number Placeholder 5">
            <a:extLst>
              <a:ext uri="{FF2B5EF4-FFF2-40B4-BE49-F238E27FC236}">
                <a16:creationId xmlns:a16="http://schemas.microsoft.com/office/drawing/2014/main" id="{C391F9E3-781A-0ECB-D605-0F55A351CE22}"/>
              </a:ext>
            </a:extLst>
          </p:cNvPr>
          <p:cNvSpPr txBox="1">
            <a:spLocks/>
          </p:cNvSpPr>
          <p:nvPr userDrawn="1"/>
        </p:nvSpPr>
        <p:spPr>
          <a:xfrm>
            <a:off x="9287531" y="6453337"/>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400" b="1" smtClean="0"/>
              <a:pPr/>
              <a:t>‹#›</a:t>
            </a:fld>
            <a:endParaRPr lang="ja-JP" altLang="en-US" sz="1400" b="1" dirty="0"/>
          </a:p>
        </p:txBody>
      </p:sp>
    </p:spTree>
    <p:extLst>
      <p:ext uri="{BB962C8B-B14F-4D97-AF65-F5344CB8AC3E}">
        <p14:creationId xmlns:p14="http://schemas.microsoft.com/office/powerpoint/2010/main" val="8681380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82CCE6EC-9080-9611-8FD3-9D733B9464CD}"/>
              </a:ext>
            </a:extLst>
          </p:cNvPr>
          <p:cNvSpPr>
            <a:spLocks noGrp="1"/>
          </p:cNvSpPr>
          <p:nvPr>
            <p:ph type="title"/>
          </p:nvPr>
        </p:nvSpPr>
        <p:spPr>
          <a:xfrm>
            <a:off x="1" y="11102"/>
            <a:ext cx="12192000" cy="465570"/>
          </a:xfrm>
          <a:prstGeom prst="rect">
            <a:avLst/>
          </a:prstGeom>
        </p:spPr>
        <p:txBody>
          <a:bodyPr vert="horz" lIns="91440" tIns="45720" rIns="91440" bIns="45720" rtlCol="0" anchor="ctr" anchorCtr="0">
            <a:normAutofit/>
          </a:bodyPr>
          <a:lstStyle>
            <a:lvl1pPr algn="ctr">
              <a:defRPr sz="2800">
                <a:latin typeface="HGS創英角ｺﾞｼｯｸUB" panose="020B0900000000000000" pitchFamily="50" charset="-128"/>
                <a:ea typeface="HGS創英角ｺﾞｼｯｸUB" panose="020B0900000000000000" pitchFamily="50" charset="-128"/>
              </a:defRPr>
            </a:lvl1pPr>
          </a:lstStyle>
          <a:p>
            <a:r>
              <a:rPr lang="ja-JP" altLang="en-US" dirty="0"/>
              <a:t>マスター タイトルの書式設定</a:t>
            </a:r>
            <a:endParaRPr lang="en-US" dirty="0"/>
          </a:p>
        </p:txBody>
      </p:sp>
    </p:spTree>
    <p:extLst>
      <p:ext uri="{BB962C8B-B14F-4D97-AF65-F5344CB8AC3E}">
        <p14:creationId xmlns:p14="http://schemas.microsoft.com/office/powerpoint/2010/main" val="3364906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1" y="11102"/>
            <a:ext cx="12192000" cy="465570"/>
          </a:xfrm>
          <a:prstGeom prst="rect">
            <a:avLst/>
          </a:prstGeom>
        </p:spPr>
        <p:txBody>
          <a:bodyPr vert="horz" lIns="91440" tIns="45720" rIns="91440" bIns="45720" rtlCol="0" anchor="ctr" anchorCtr="0">
            <a:normAutofit/>
          </a:bodyPr>
          <a:lstStyle>
            <a:lvl1pPr algn="ctr">
              <a:defRPr sz="2800">
                <a:latin typeface="HGS創英角ｺﾞｼｯｸUB" panose="020B0900000000000000" pitchFamily="50" charset="-128"/>
                <a:ea typeface="HGS創英角ｺﾞｼｯｸUB" panose="020B0900000000000000" pitchFamily="50" charset="-128"/>
              </a:defRPr>
            </a:lvl1pPr>
          </a:lstStyle>
          <a:p>
            <a:r>
              <a:rPr lang="ja-JP" altLang="en-US" dirty="0"/>
              <a:t>マスター タイトルの書式設定</a:t>
            </a:r>
            <a:endParaRPr lang="en-US" dirty="0"/>
          </a:p>
        </p:txBody>
      </p:sp>
      <p:sp>
        <p:nvSpPr>
          <p:cNvPr id="3" name="コンテンツ プレースホルダー 2"/>
          <p:cNvSpPr>
            <a:spLocks noGrp="1"/>
          </p:cNvSpPr>
          <p:nvPr>
            <p:ph sz="quarter" idx="10"/>
          </p:nvPr>
        </p:nvSpPr>
        <p:spPr>
          <a:xfrm>
            <a:off x="422166" y="692696"/>
            <a:ext cx="11347667" cy="5832648"/>
          </a:xfrm>
          <a:prstGeom prst="rect">
            <a:avLst/>
          </a:prstGeom>
        </p:spPr>
        <p:txBody>
          <a:bodyPr/>
          <a:lstStyle>
            <a:lvl1pPr marL="228600" indent="-228600">
              <a:buFont typeface="Wingdings" panose="05000000000000000000" pitchFamily="2" charset="2"/>
              <a:buChar char="n"/>
              <a:defRPr sz="2000">
                <a:latin typeface="Meiryo UI" panose="020B0604030504040204" pitchFamily="50" charset="-128"/>
                <a:ea typeface="Meiryo UI" panose="020B0604030504040204" pitchFamily="50" charset="-128"/>
              </a:defRPr>
            </a:lvl1pPr>
            <a:lvl2pPr marL="542925" indent="-228600">
              <a:buFont typeface="Wingdings" panose="05000000000000000000" pitchFamily="2" charset="2"/>
              <a:buChar char="p"/>
              <a:defRPr sz="1800">
                <a:latin typeface="Meiryo UI" panose="020B0604030504040204" pitchFamily="50" charset="-128"/>
                <a:ea typeface="Meiryo UI" panose="020B0604030504040204" pitchFamily="50" charset="-128"/>
              </a:defRPr>
            </a:lvl2pPr>
            <a:lvl3pPr marL="809625" indent="-228600">
              <a:buFont typeface="Wingdings" panose="05000000000000000000" pitchFamily="2" charset="2"/>
              <a:buChar char="l"/>
              <a:defRPr sz="1600">
                <a:latin typeface="Meiryo UI" panose="020B0604030504040204" pitchFamily="50" charset="-128"/>
                <a:ea typeface="Meiryo UI" panose="020B0604030504040204" pitchFamily="50" charset="-128"/>
              </a:defRPr>
            </a:lvl3pPr>
            <a:lvl4pPr marL="1076325" indent="-228600">
              <a:defRPr sz="1400">
                <a:latin typeface="Meiryo UI" panose="020B0604030504040204" pitchFamily="50" charset="-128"/>
                <a:ea typeface="Meiryo UI" panose="020B0604030504040204" pitchFamily="50" charset="-128"/>
              </a:defRPr>
            </a:lvl4pPr>
            <a:lvl5pPr marL="1828800" indent="0">
              <a:buNone/>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Tree>
    <p:extLst>
      <p:ext uri="{BB962C8B-B14F-4D97-AF65-F5344CB8AC3E}">
        <p14:creationId xmlns:p14="http://schemas.microsoft.com/office/powerpoint/2010/main" val="42809276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cxnSp>
        <p:nvCxnSpPr>
          <p:cNvPr id="7" name="直線コネクタ 6"/>
          <p:cNvCxnSpPr/>
          <p:nvPr userDrawn="1"/>
        </p:nvCxnSpPr>
        <p:spPr>
          <a:xfrm>
            <a:off x="1" y="3509963"/>
            <a:ext cx="12192000" cy="0"/>
          </a:xfrm>
          <a:prstGeom prst="line">
            <a:avLst/>
          </a:prstGeom>
          <a:ln w="50800">
            <a:solidFill>
              <a:srgbClr val="008CD7"/>
            </a:solidFill>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15" name="Title 1"/>
          <p:cNvSpPr>
            <a:spLocks noGrp="1"/>
          </p:cNvSpPr>
          <p:nvPr>
            <p:ph type="ctrTitle"/>
          </p:nvPr>
        </p:nvSpPr>
        <p:spPr>
          <a:xfrm>
            <a:off x="510821" y="1844824"/>
            <a:ext cx="11188867" cy="1584176"/>
          </a:xfrm>
          <a:prstGeom prst="rect">
            <a:avLst/>
          </a:prstGeom>
        </p:spPr>
        <p:txBody>
          <a:bodyPr anchor="b" anchorCtr="0">
            <a:normAutofit/>
          </a:bodyPr>
          <a:lstStyle>
            <a:lvl1pPr algn="ctr">
              <a:defRPr sz="4400">
                <a:solidFill>
                  <a:schemeClr val="tx1"/>
                </a:solidFill>
                <a:latin typeface="HGP創英角ｺﾞｼｯｸUB" panose="020B0900000000000000" pitchFamily="50" charset="-128"/>
                <a:ea typeface="HGP創英角ｺﾞｼｯｸUB" panose="020B0900000000000000" pitchFamily="50" charset="-128"/>
              </a:defRPr>
            </a:lvl1pPr>
          </a:lstStyle>
          <a:p>
            <a:r>
              <a:rPr lang="ja-JP" altLang="en-US" dirty="0"/>
              <a:t>マスター タイトルの書式設定</a:t>
            </a:r>
            <a:endParaRPr lang="en-US" dirty="0"/>
          </a:p>
        </p:txBody>
      </p:sp>
      <p:sp>
        <p:nvSpPr>
          <p:cNvPr id="16" name="Subtitle 2"/>
          <p:cNvSpPr>
            <a:spLocks noGrp="1"/>
          </p:cNvSpPr>
          <p:nvPr>
            <p:ph type="subTitle" idx="1"/>
          </p:nvPr>
        </p:nvSpPr>
        <p:spPr>
          <a:xfrm>
            <a:off x="1188073" y="4437112"/>
            <a:ext cx="9872530" cy="1440160"/>
          </a:xfrm>
          <a:prstGeom prst="rect">
            <a:avLst/>
          </a:prstGeom>
        </p:spPr>
        <p:txBody>
          <a:bodyPr anchor="ctr" anchorCtr="0"/>
          <a:lstStyle>
            <a:lvl1pPr marL="0" indent="0" algn="ctr">
              <a:buNone/>
              <a:defRPr sz="2800">
                <a:latin typeface="HGP創英角ｺﾞｼｯｸUB" panose="020B0900000000000000" pitchFamily="50" charset="-128"/>
                <a:ea typeface="HGP創英角ｺﾞｼｯｸUB" panose="020B0900000000000000" pitchFamily="50" charset="-128"/>
              </a:defRPr>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ja-JP" altLang="en-US"/>
              <a:t>マスター サブタイトルの書式設定</a:t>
            </a:r>
            <a:endParaRPr lang="en-US" dirty="0"/>
          </a:p>
        </p:txBody>
      </p:sp>
    </p:spTree>
    <p:extLst>
      <p:ext uri="{BB962C8B-B14F-4D97-AF65-F5344CB8AC3E}">
        <p14:creationId xmlns:p14="http://schemas.microsoft.com/office/powerpoint/2010/main" val="22295873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12" name="Slide Number Placeholder 5"/>
          <p:cNvSpPr txBox="1">
            <a:spLocks/>
          </p:cNvSpPr>
          <p:nvPr userDrawn="1"/>
        </p:nvSpPr>
        <p:spPr>
          <a:xfrm>
            <a:off x="9110224" y="6453337"/>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400" smtClean="0"/>
              <a:pPr/>
              <a:t>‹#›</a:t>
            </a:fld>
            <a:endParaRPr lang="ja-JP" altLang="en-US" sz="1400" dirty="0"/>
          </a:p>
        </p:txBody>
      </p:sp>
      <p:sp>
        <p:nvSpPr>
          <p:cNvPr id="7" name="Title Placeholder 1"/>
          <p:cNvSpPr>
            <a:spLocks noGrp="1"/>
          </p:cNvSpPr>
          <p:nvPr>
            <p:ph type="title"/>
          </p:nvPr>
        </p:nvSpPr>
        <p:spPr>
          <a:xfrm>
            <a:off x="1" y="11102"/>
            <a:ext cx="12192000" cy="681594"/>
          </a:xfrm>
          <a:prstGeom prst="rect">
            <a:avLst/>
          </a:prstGeom>
        </p:spPr>
        <p:txBody>
          <a:bodyPr vert="horz" lIns="91440" tIns="45720" rIns="91440" bIns="45720" rtlCol="0" anchor="ctr" anchorCtr="0">
            <a:normAutofit/>
          </a:bodyPr>
          <a:lstStyle>
            <a:lvl1pPr algn="ctr">
              <a:defRPr sz="3200">
                <a:latin typeface="HGP創英角ｺﾞｼｯｸUB" panose="020B0900000000000000" pitchFamily="50" charset="-128"/>
                <a:ea typeface="HGP創英角ｺﾞｼｯｸUB" panose="020B0900000000000000" pitchFamily="50" charset="-128"/>
              </a:defRPr>
            </a:lvl1pPr>
          </a:lstStyle>
          <a:p>
            <a:r>
              <a:rPr lang="ja-JP" altLang="en-US"/>
              <a:t>マスター タイトルの書式設定</a:t>
            </a:r>
            <a:endParaRPr lang="en-US" dirty="0"/>
          </a:p>
        </p:txBody>
      </p:sp>
      <p:sp>
        <p:nvSpPr>
          <p:cNvPr id="3" name="コンテンツ プレースホルダー 2"/>
          <p:cNvSpPr>
            <a:spLocks noGrp="1"/>
          </p:cNvSpPr>
          <p:nvPr>
            <p:ph sz="quarter" idx="10"/>
          </p:nvPr>
        </p:nvSpPr>
        <p:spPr>
          <a:xfrm>
            <a:off x="422166" y="908721"/>
            <a:ext cx="11347667" cy="5544615"/>
          </a:xfrm>
          <a:prstGeom prst="rect">
            <a:avLst/>
          </a:prstGeom>
        </p:spPr>
        <p:txBody>
          <a:bodyPr/>
          <a:lstStyle>
            <a:lvl2pPr marL="685800" indent="-228600">
              <a:buFont typeface="Wingdings" panose="05000000000000000000" pitchFamily="2" charset="2"/>
              <a:buChar char="ü"/>
              <a:defRPr/>
            </a:lvl2pPr>
            <a:lvl3pPr marL="1143000" indent="-228600">
              <a:buFont typeface="Wingdings" panose="05000000000000000000" pitchFamily="2" charset="2"/>
              <a:buChar char="Ø"/>
              <a:defRPr/>
            </a:lvl3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4280927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764DE79-268F-4C1A-8933-263129D2AF90}" type="datetimeFigureOut">
              <a:rPr lang="en-US" dirty="0"/>
              <a:t>1/28/2025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315907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1/28/2025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195938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1/28/2025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35886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1/28/2025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86519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97695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764DE79-268F-4C1A-8933-263129D2AF90}" type="datetimeFigureOut">
              <a:rPr lang="en-US" dirty="0"/>
              <a:t>1/28/2025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20576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764DE79-268F-4C1A-8933-263129D2AF90}" type="datetimeFigureOut">
              <a:rPr lang="en-US" dirty="0"/>
              <a:t>1/28/2025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18193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1/28/2025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正方形/長方形 6">
            <a:extLst>
              <a:ext uri="{FF2B5EF4-FFF2-40B4-BE49-F238E27FC236}">
                <a16:creationId xmlns:a16="http://schemas.microsoft.com/office/drawing/2014/main" id="{12A32738-5FC5-FF18-8C99-B30D9AD4BCD0}"/>
              </a:ext>
            </a:extLst>
          </p:cNvPr>
          <p:cNvSpPr/>
          <p:nvPr userDrawn="1"/>
        </p:nvSpPr>
        <p:spPr>
          <a:xfrm>
            <a:off x="1" y="4196"/>
            <a:ext cx="12192000" cy="5025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8" name="フリーフォーム 44">
            <a:extLst>
              <a:ext uri="{FF2B5EF4-FFF2-40B4-BE49-F238E27FC236}">
                <a16:creationId xmlns:a16="http://schemas.microsoft.com/office/drawing/2014/main" id="{2A54DAA8-9BF1-948B-24D5-F8E74AE85318}"/>
              </a:ext>
            </a:extLst>
          </p:cNvPr>
          <p:cNvSpPr/>
          <p:nvPr userDrawn="1"/>
        </p:nvSpPr>
        <p:spPr>
          <a:xfrm>
            <a:off x="2" y="6505178"/>
            <a:ext cx="12191999" cy="380207"/>
          </a:xfrm>
          <a:custGeom>
            <a:avLst/>
            <a:gdLst>
              <a:gd name="connsiteX0" fmla="*/ 7678985 w 9162124"/>
              <a:gd name="connsiteY0" fmla="*/ 600 h 344916"/>
              <a:gd name="connsiteX1" fmla="*/ 8218496 w 9162124"/>
              <a:gd name="connsiteY1" fmla="*/ 144150 h 344916"/>
              <a:gd name="connsiteX2" fmla="*/ 8586269 w 9162124"/>
              <a:gd name="connsiteY2" fmla="*/ 252423 h 344916"/>
              <a:gd name="connsiteX3" fmla="*/ 9162124 w 9162124"/>
              <a:gd name="connsiteY3" fmla="*/ 56633 h 344916"/>
              <a:gd name="connsiteX4" fmla="*/ 9151740 w 9162124"/>
              <a:gd name="connsiteY4" fmla="*/ 335530 h 344916"/>
              <a:gd name="connsiteX5" fmla="*/ 605 w 9162124"/>
              <a:gd name="connsiteY5" fmla="*/ 344916 h 344916"/>
              <a:gd name="connsiteX6" fmla="*/ 0 w 9162124"/>
              <a:gd name="connsiteY6" fmla="*/ 174839 h 344916"/>
              <a:gd name="connsiteX7" fmla="*/ 4075994 w 9162124"/>
              <a:gd name="connsiteY7" fmla="*/ 176330 h 344916"/>
              <a:gd name="connsiteX8" fmla="*/ 6970728 w 9162124"/>
              <a:gd name="connsiteY8" fmla="*/ 176330 h 344916"/>
              <a:gd name="connsiteX9" fmla="*/ 7080472 w 9162124"/>
              <a:gd name="connsiteY9" fmla="*/ 170203 h 344916"/>
              <a:gd name="connsiteX10" fmla="*/ 7678985 w 9162124"/>
              <a:gd name="connsiteY10" fmla="*/ 600 h 34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2124" h="344916">
                <a:moveTo>
                  <a:pt x="7678985" y="600"/>
                </a:moveTo>
                <a:cubicBezTo>
                  <a:pt x="7890087" y="-4939"/>
                  <a:pt x="8018260" y="26680"/>
                  <a:pt x="8218496" y="144150"/>
                </a:cubicBezTo>
                <a:cubicBezTo>
                  <a:pt x="8385620" y="202143"/>
                  <a:pt x="8438081" y="242223"/>
                  <a:pt x="8586269" y="252423"/>
                </a:cubicBezTo>
                <a:cubicBezTo>
                  <a:pt x="8716421" y="251562"/>
                  <a:pt x="8845697" y="289897"/>
                  <a:pt x="9162124" y="56633"/>
                </a:cubicBezTo>
                <a:cubicBezTo>
                  <a:pt x="9161845" y="141305"/>
                  <a:pt x="9152020" y="250858"/>
                  <a:pt x="9151740" y="335530"/>
                </a:cubicBezTo>
                <a:lnTo>
                  <a:pt x="605" y="344916"/>
                </a:lnTo>
                <a:cubicBezTo>
                  <a:pt x="996" y="268858"/>
                  <a:pt x="1890" y="234169"/>
                  <a:pt x="0" y="174839"/>
                </a:cubicBezTo>
                <a:lnTo>
                  <a:pt x="4075994" y="176330"/>
                </a:lnTo>
                <a:lnTo>
                  <a:pt x="6970728" y="176330"/>
                </a:lnTo>
                <a:lnTo>
                  <a:pt x="7080472" y="170203"/>
                </a:lnTo>
                <a:cubicBezTo>
                  <a:pt x="7358798" y="137668"/>
                  <a:pt x="7494271" y="5446"/>
                  <a:pt x="7678985" y="600"/>
                </a:cubicBezTo>
                <a:close/>
              </a:path>
            </a:pathLst>
          </a:custGeom>
          <a:solidFill>
            <a:srgbClr val="008CD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6000" rtlCol="0" anchor="b"/>
          <a:lstStyle/>
          <a:p>
            <a:pPr algn="ctr"/>
            <a:r>
              <a:rPr lang="en-US" altLang="ja-JP" sz="1000" dirty="0">
                <a:solidFill>
                  <a:schemeClr val="bg1"/>
                </a:solidFill>
                <a:latin typeface="HGP創英角ｺﾞｼｯｸUB" panose="020B0900000000000000" pitchFamily="50" charset="-128"/>
                <a:ea typeface="HGP創英角ｺﾞｼｯｸUB" panose="020B0900000000000000" pitchFamily="50" charset="-128"/>
              </a:rPr>
              <a:t>2025</a:t>
            </a:r>
            <a:r>
              <a:rPr lang="ja-JP" altLang="en-US" sz="1000" dirty="0">
                <a:solidFill>
                  <a:schemeClr val="bg1"/>
                </a:solidFill>
                <a:latin typeface="HGP創英角ｺﾞｼｯｸUB" panose="020B0900000000000000" pitchFamily="50" charset="-128"/>
                <a:ea typeface="HGP創英角ｺﾞｼｯｸUB" panose="020B0900000000000000" pitchFamily="50" charset="-128"/>
              </a:rPr>
              <a:t> </a:t>
            </a:r>
            <a:r>
              <a:rPr lang="en-US" altLang="ja-JP" sz="1000" dirty="0">
                <a:solidFill>
                  <a:schemeClr val="bg1"/>
                </a:solidFill>
                <a:latin typeface="HGP創英角ｺﾞｼｯｸUB" panose="020B0900000000000000" pitchFamily="50" charset="-128"/>
                <a:ea typeface="HGP創英角ｺﾞｼｯｸUB" panose="020B0900000000000000" pitchFamily="50" charset="-128"/>
              </a:rPr>
              <a:t>Copyright 802.11ah Promotion Council</a:t>
            </a:r>
          </a:p>
        </p:txBody>
      </p:sp>
      <p:pic>
        <p:nvPicPr>
          <p:cNvPr id="9" name="図 8">
            <a:extLst>
              <a:ext uri="{FF2B5EF4-FFF2-40B4-BE49-F238E27FC236}">
                <a16:creationId xmlns:a16="http://schemas.microsoft.com/office/drawing/2014/main" id="{83C168CB-37FF-A13F-B886-9B859C950E7D}"/>
              </a:ext>
            </a:extLst>
          </p:cNvPr>
          <p:cNvPicPr>
            <a:picLocks noChangeAspect="1"/>
          </p:cNvPicPr>
          <p:nvPr userDrawn="1"/>
        </p:nvPicPr>
        <p:blipFill>
          <a:blip r:embed="rId24" cstate="email">
            <a:extLst>
              <a:ext uri="{28A0092B-C50C-407E-A947-70E740481C1C}">
                <a14:useLocalDpi xmlns:a14="http://schemas.microsoft.com/office/drawing/2010/main"/>
              </a:ext>
            </a:extLst>
          </a:blip>
          <a:stretch>
            <a:fillRect/>
          </a:stretch>
        </p:blipFill>
        <p:spPr>
          <a:xfrm>
            <a:off x="37999" y="4196"/>
            <a:ext cx="998865" cy="502581"/>
          </a:xfrm>
          <a:prstGeom prst="rect">
            <a:avLst/>
          </a:prstGeom>
        </p:spPr>
      </p:pic>
    </p:spTree>
    <p:extLst>
      <p:ext uri="{BB962C8B-B14F-4D97-AF65-F5344CB8AC3E}">
        <p14:creationId xmlns:p14="http://schemas.microsoft.com/office/powerpoint/2010/main" val="405896906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707" r:id="rId6"/>
    <p:sldLayoutId id="2147483710" r:id="rId7"/>
    <p:sldLayoutId id="2147483709" r:id="rId8"/>
    <p:sldLayoutId id="2147483708" r:id="rId9"/>
    <p:sldLayoutId id="2147483676" r:id="rId10"/>
    <p:sldLayoutId id="2147483677" r:id="rId11"/>
    <p:sldLayoutId id="2147483678" r:id="rId12"/>
    <p:sldLayoutId id="2147483661" r:id="rId13"/>
    <p:sldLayoutId id="2147483663" r:id="rId14"/>
    <p:sldLayoutId id="2147483664" r:id="rId15"/>
    <p:sldLayoutId id="2147483680" r:id="rId16"/>
    <p:sldLayoutId id="2147483681" r:id="rId17"/>
    <p:sldLayoutId id="2147483682" r:id="rId18"/>
    <p:sldLayoutId id="2147483683" r:id="rId19"/>
    <p:sldLayoutId id="2147483684" r:id="rId20"/>
    <p:sldLayoutId id="2147483685" r:id="rId21"/>
    <p:sldLayoutId id="2147483686" r:id="rId2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正方形/長方形 10"/>
          <p:cNvSpPr/>
          <p:nvPr/>
        </p:nvSpPr>
        <p:spPr>
          <a:xfrm>
            <a:off x="1" y="4197"/>
            <a:ext cx="12192000" cy="4467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45" name="フリーフォーム 44"/>
          <p:cNvSpPr/>
          <p:nvPr/>
        </p:nvSpPr>
        <p:spPr>
          <a:xfrm>
            <a:off x="1" y="6505178"/>
            <a:ext cx="12213101" cy="380207"/>
          </a:xfrm>
          <a:custGeom>
            <a:avLst/>
            <a:gdLst>
              <a:gd name="connsiteX0" fmla="*/ 7678985 w 9162124"/>
              <a:gd name="connsiteY0" fmla="*/ 600 h 344916"/>
              <a:gd name="connsiteX1" fmla="*/ 8218496 w 9162124"/>
              <a:gd name="connsiteY1" fmla="*/ 144150 h 344916"/>
              <a:gd name="connsiteX2" fmla="*/ 8586269 w 9162124"/>
              <a:gd name="connsiteY2" fmla="*/ 252423 h 344916"/>
              <a:gd name="connsiteX3" fmla="*/ 9162124 w 9162124"/>
              <a:gd name="connsiteY3" fmla="*/ 56633 h 344916"/>
              <a:gd name="connsiteX4" fmla="*/ 9151740 w 9162124"/>
              <a:gd name="connsiteY4" fmla="*/ 335530 h 344916"/>
              <a:gd name="connsiteX5" fmla="*/ 605 w 9162124"/>
              <a:gd name="connsiteY5" fmla="*/ 344916 h 344916"/>
              <a:gd name="connsiteX6" fmla="*/ 0 w 9162124"/>
              <a:gd name="connsiteY6" fmla="*/ 174839 h 344916"/>
              <a:gd name="connsiteX7" fmla="*/ 4075994 w 9162124"/>
              <a:gd name="connsiteY7" fmla="*/ 176330 h 344916"/>
              <a:gd name="connsiteX8" fmla="*/ 6970728 w 9162124"/>
              <a:gd name="connsiteY8" fmla="*/ 176330 h 344916"/>
              <a:gd name="connsiteX9" fmla="*/ 7080472 w 9162124"/>
              <a:gd name="connsiteY9" fmla="*/ 170203 h 344916"/>
              <a:gd name="connsiteX10" fmla="*/ 7678985 w 9162124"/>
              <a:gd name="connsiteY10" fmla="*/ 600 h 34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2124" h="344916">
                <a:moveTo>
                  <a:pt x="7678985" y="600"/>
                </a:moveTo>
                <a:cubicBezTo>
                  <a:pt x="7890087" y="-4939"/>
                  <a:pt x="8018260" y="26680"/>
                  <a:pt x="8218496" y="144150"/>
                </a:cubicBezTo>
                <a:cubicBezTo>
                  <a:pt x="8385620" y="202143"/>
                  <a:pt x="8438081" y="242223"/>
                  <a:pt x="8586269" y="252423"/>
                </a:cubicBezTo>
                <a:cubicBezTo>
                  <a:pt x="8716421" y="251562"/>
                  <a:pt x="8845697" y="289897"/>
                  <a:pt x="9162124" y="56633"/>
                </a:cubicBezTo>
                <a:cubicBezTo>
                  <a:pt x="9161845" y="141305"/>
                  <a:pt x="9152020" y="250858"/>
                  <a:pt x="9151740" y="335530"/>
                </a:cubicBezTo>
                <a:lnTo>
                  <a:pt x="605" y="344916"/>
                </a:lnTo>
                <a:cubicBezTo>
                  <a:pt x="996" y="268858"/>
                  <a:pt x="1890" y="234169"/>
                  <a:pt x="0" y="174839"/>
                </a:cubicBezTo>
                <a:lnTo>
                  <a:pt x="4075994" y="176330"/>
                </a:lnTo>
                <a:lnTo>
                  <a:pt x="6970728" y="176330"/>
                </a:lnTo>
                <a:lnTo>
                  <a:pt x="7080472" y="170203"/>
                </a:lnTo>
                <a:cubicBezTo>
                  <a:pt x="7358798" y="137668"/>
                  <a:pt x="7494271" y="5446"/>
                  <a:pt x="7678985" y="600"/>
                </a:cubicBezTo>
                <a:close/>
              </a:path>
            </a:pathLst>
          </a:custGeom>
          <a:solidFill>
            <a:srgbClr val="008CD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6000" rtlCol="0" anchor="b"/>
          <a:lstStyle/>
          <a:p>
            <a:pPr algn="ctr"/>
            <a:r>
              <a:rPr lang="en-US" altLang="ja-JP" sz="1000" dirty="0">
                <a:solidFill>
                  <a:schemeClr val="bg1"/>
                </a:solidFill>
                <a:latin typeface="HGS創英角ｺﾞｼｯｸUB" panose="020B0900000000000000" pitchFamily="50" charset="-128"/>
                <a:ea typeface="HGS創英角ｺﾞｼｯｸUB" panose="020B0900000000000000" pitchFamily="50" charset="-128"/>
              </a:rPr>
              <a:t>2024</a:t>
            </a:r>
            <a:r>
              <a:rPr lang="ja-JP" altLang="en-US" sz="1000" dirty="0">
                <a:solidFill>
                  <a:schemeClr val="bg1"/>
                </a:solidFill>
                <a:latin typeface="HGS創英角ｺﾞｼｯｸUB" panose="020B0900000000000000" pitchFamily="50" charset="-128"/>
                <a:ea typeface="HGS創英角ｺﾞｼｯｸUB" panose="020B0900000000000000" pitchFamily="50" charset="-128"/>
              </a:rPr>
              <a:t> </a:t>
            </a:r>
            <a:r>
              <a:rPr lang="en-US" altLang="ja-JP" sz="1000" dirty="0">
                <a:solidFill>
                  <a:schemeClr val="bg1"/>
                </a:solidFill>
                <a:latin typeface="HGS創英角ｺﾞｼｯｸUB" panose="020B0900000000000000" pitchFamily="50" charset="-128"/>
                <a:ea typeface="HGS創英角ｺﾞｼｯｸUB" panose="020B0900000000000000" pitchFamily="50" charset="-128"/>
              </a:rPr>
              <a:t>Copyright 802.11ah Promotion Council</a:t>
            </a:r>
          </a:p>
        </p:txBody>
      </p:sp>
      <p:pic>
        <p:nvPicPr>
          <p:cNvPr id="5" name="図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884" y="-15302"/>
            <a:ext cx="887962" cy="446785"/>
          </a:xfrm>
          <a:prstGeom prst="rect">
            <a:avLst/>
          </a:prstGeom>
        </p:spPr>
      </p:pic>
      <p:sp>
        <p:nvSpPr>
          <p:cNvPr id="2" name="Slide Number Placeholder 5">
            <a:extLst>
              <a:ext uri="{FF2B5EF4-FFF2-40B4-BE49-F238E27FC236}">
                <a16:creationId xmlns:a16="http://schemas.microsoft.com/office/drawing/2014/main" id="{24AAF929-3500-05EC-7B76-E80C9A73E145}"/>
              </a:ext>
            </a:extLst>
          </p:cNvPr>
          <p:cNvSpPr txBox="1">
            <a:spLocks/>
          </p:cNvSpPr>
          <p:nvPr userDrawn="1"/>
        </p:nvSpPr>
        <p:spPr>
          <a:xfrm>
            <a:off x="9287531" y="6453337"/>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80B4CED-091A-424C-9FB1-7BBEBA0E82AD}" type="slidenum">
              <a:rPr lang="ja-JP" altLang="en-US" sz="1400" b="1" smtClean="0"/>
              <a:pPr/>
              <a:t>‹#›</a:t>
            </a:fld>
            <a:endParaRPr lang="ja-JP" altLang="en-US" sz="1400" b="1" dirty="0"/>
          </a:p>
        </p:txBody>
      </p:sp>
    </p:spTree>
    <p:extLst>
      <p:ext uri="{BB962C8B-B14F-4D97-AF65-F5344CB8AC3E}">
        <p14:creationId xmlns:p14="http://schemas.microsoft.com/office/powerpoint/2010/main" val="451244349"/>
      </p:ext>
    </p:extLst>
  </p:cSld>
  <p:clrMap bg1="lt1" tx1="dk1" bg2="lt2" tx2="dk2" accent1="accent1" accent2="accent2" accent3="accent3" accent4="accent4" accent5="accent5" accent6="accent6" hlink="hlink" folHlink="folHlink"/>
  <p:sldLayoutIdLst>
    <p:sldLayoutId id="2147483675" r:id="rId1"/>
    <p:sldLayoutId id="2147483674" r:id="rId2"/>
    <p:sldLayoutId id="2147483673" r:id="rId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正方形/長方形 10"/>
          <p:cNvSpPr/>
          <p:nvPr/>
        </p:nvSpPr>
        <p:spPr>
          <a:xfrm>
            <a:off x="1" y="4196"/>
            <a:ext cx="12192000" cy="688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45" name="フリーフォーム 44"/>
          <p:cNvSpPr/>
          <p:nvPr/>
        </p:nvSpPr>
        <p:spPr>
          <a:xfrm>
            <a:off x="1" y="6505178"/>
            <a:ext cx="12213101" cy="380207"/>
          </a:xfrm>
          <a:custGeom>
            <a:avLst/>
            <a:gdLst>
              <a:gd name="connsiteX0" fmla="*/ 7678985 w 9162124"/>
              <a:gd name="connsiteY0" fmla="*/ 600 h 344916"/>
              <a:gd name="connsiteX1" fmla="*/ 8218496 w 9162124"/>
              <a:gd name="connsiteY1" fmla="*/ 144150 h 344916"/>
              <a:gd name="connsiteX2" fmla="*/ 8586269 w 9162124"/>
              <a:gd name="connsiteY2" fmla="*/ 252423 h 344916"/>
              <a:gd name="connsiteX3" fmla="*/ 9162124 w 9162124"/>
              <a:gd name="connsiteY3" fmla="*/ 56633 h 344916"/>
              <a:gd name="connsiteX4" fmla="*/ 9151740 w 9162124"/>
              <a:gd name="connsiteY4" fmla="*/ 335530 h 344916"/>
              <a:gd name="connsiteX5" fmla="*/ 605 w 9162124"/>
              <a:gd name="connsiteY5" fmla="*/ 344916 h 344916"/>
              <a:gd name="connsiteX6" fmla="*/ 0 w 9162124"/>
              <a:gd name="connsiteY6" fmla="*/ 174839 h 344916"/>
              <a:gd name="connsiteX7" fmla="*/ 4075994 w 9162124"/>
              <a:gd name="connsiteY7" fmla="*/ 176330 h 344916"/>
              <a:gd name="connsiteX8" fmla="*/ 6970728 w 9162124"/>
              <a:gd name="connsiteY8" fmla="*/ 176330 h 344916"/>
              <a:gd name="connsiteX9" fmla="*/ 7080472 w 9162124"/>
              <a:gd name="connsiteY9" fmla="*/ 170203 h 344916"/>
              <a:gd name="connsiteX10" fmla="*/ 7678985 w 9162124"/>
              <a:gd name="connsiteY10" fmla="*/ 600 h 34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2124" h="344916">
                <a:moveTo>
                  <a:pt x="7678985" y="600"/>
                </a:moveTo>
                <a:cubicBezTo>
                  <a:pt x="7890087" y="-4939"/>
                  <a:pt x="8018260" y="26680"/>
                  <a:pt x="8218496" y="144150"/>
                </a:cubicBezTo>
                <a:cubicBezTo>
                  <a:pt x="8385620" y="202143"/>
                  <a:pt x="8438081" y="242223"/>
                  <a:pt x="8586269" y="252423"/>
                </a:cubicBezTo>
                <a:cubicBezTo>
                  <a:pt x="8716421" y="251562"/>
                  <a:pt x="8845697" y="289897"/>
                  <a:pt x="9162124" y="56633"/>
                </a:cubicBezTo>
                <a:cubicBezTo>
                  <a:pt x="9161845" y="141305"/>
                  <a:pt x="9152020" y="250858"/>
                  <a:pt x="9151740" y="335530"/>
                </a:cubicBezTo>
                <a:lnTo>
                  <a:pt x="605" y="344916"/>
                </a:lnTo>
                <a:cubicBezTo>
                  <a:pt x="996" y="268858"/>
                  <a:pt x="1890" y="234169"/>
                  <a:pt x="0" y="174839"/>
                </a:cubicBezTo>
                <a:lnTo>
                  <a:pt x="4075994" y="176330"/>
                </a:lnTo>
                <a:lnTo>
                  <a:pt x="6970728" y="176330"/>
                </a:lnTo>
                <a:lnTo>
                  <a:pt x="7080472" y="170203"/>
                </a:lnTo>
                <a:cubicBezTo>
                  <a:pt x="7358798" y="137668"/>
                  <a:pt x="7494271" y="5446"/>
                  <a:pt x="7678985" y="600"/>
                </a:cubicBezTo>
                <a:close/>
              </a:path>
            </a:pathLst>
          </a:custGeom>
          <a:solidFill>
            <a:srgbClr val="008CD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6000" rtlCol="0" anchor="b"/>
          <a:lstStyle/>
          <a:p>
            <a:pPr algn="ctr"/>
            <a:r>
              <a:rPr lang="en-US" altLang="ja-JP" sz="1000" dirty="0">
                <a:solidFill>
                  <a:schemeClr val="bg1"/>
                </a:solidFill>
                <a:latin typeface="HGS創英角ｺﾞｼｯｸUB" panose="020B0900000000000000" pitchFamily="50" charset="-128"/>
                <a:ea typeface="HGS創英角ｺﾞｼｯｸUB" panose="020B0900000000000000" pitchFamily="50" charset="-128"/>
              </a:rPr>
              <a:t>2024</a:t>
            </a:r>
            <a:r>
              <a:rPr lang="ja-JP" altLang="en-US" sz="1000" dirty="0">
                <a:solidFill>
                  <a:schemeClr val="bg1"/>
                </a:solidFill>
                <a:latin typeface="HGS創英角ｺﾞｼｯｸUB" panose="020B0900000000000000" pitchFamily="50" charset="-128"/>
                <a:ea typeface="HGS創英角ｺﾞｼｯｸUB" panose="020B0900000000000000" pitchFamily="50" charset="-128"/>
              </a:rPr>
              <a:t> </a:t>
            </a:r>
            <a:r>
              <a:rPr lang="en-US" altLang="ja-JP" sz="1000" dirty="0">
                <a:solidFill>
                  <a:schemeClr val="bg1"/>
                </a:solidFill>
                <a:latin typeface="HGS創英角ｺﾞｼｯｸUB" panose="020B0900000000000000" pitchFamily="50" charset="-128"/>
                <a:ea typeface="HGS創英角ｺﾞｼｯｸUB" panose="020B0900000000000000" pitchFamily="50" charset="-128"/>
              </a:rPr>
              <a:t>Copyright 802.11ah Promotion Council</a:t>
            </a:r>
          </a:p>
        </p:txBody>
      </p:sp>
      <p:pic>
        <p:nvPicPr>
          <p:cNvPr id="5" name="図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281" y="12794"/>
            <a:ext cx="1329805" cy="664273"/>
          </a:xfrm>
          <a:prstGeom prst="rect">
            <a:avLst/>
          </a:prstGeom>
        </p:spPr>
      </p:pic>
    </p:spTree>
    <p:extLst>
      <p:ext uri="{BB962C8B-B14F-4D97-AF65-F5344CB8AC3E}">
        <p14:creationId xmlns:p14="http://schemas.microsoft.com/office/powerpoint/2010/main" val="451244349"/>
      </p:ext>
    </p:extLst>
  </p:cSld>
  <p:clrMap bg1="lt1" tx1="dk1" bg2="lt2" tx2="dk2" accent1="accent1" accent2="accent2" accent3="accent3" accent4="accent4" accent5="accent5" accent6="accent6" hlink="hlink" folHlink="folHlink"/>
  <p:sldLayoutIdLst>
    <p:sldLayoutId id="2147483704"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12.xml"/><Relationship Id="rId6" Type="http://schemas.openxmlformats.org/officeDocument/2006/relationships/image" Target="../media/image58.tiff"/><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tiff"/></Relationships>
</file>

<file path=ppt/slides/_rels/slide1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image" Target="../media/image70.jpeg"/><Relationship Id="rId4" Type="http://schemas.openxmlformats.org/officeDocument/2006/relationships/image" Target="../media/image6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3" Type="http://schemas.openxmlformats.org/officeDocument/2006/relationships/image" Target="../media/image83.png"/><Relationship Id="rId18" Type="http://schemas.openxmlformats.org/officeDocument/2006/relationships/image" Target="../media/image88.png"/><Relationship Id="rId26" Type="http://schemas.openxmlformats.org/officeDocument/2006/relationships/image" Target="../media/image96.jpeg"/><Relationship Id="rId39" Type="http://schemas.openxmlformats.org/officeDocument/2006/relationships/image" Target="../media/image109.jpeg"/><Relationship Id="rId21" Type="http://schemas.openxmlformats.org/officeDocument/2006/relationships/image" Target="../media/image91.jpeg"/><Relationship Id="rId34" Type="http://schemas.openxmlformats.org/officeDocument/2006/relationships/image" Target="../media/image104.jpeg"/><Relationship Id="rId42" Type="http://schemas.openxmlformats.org/officeDocument/2006/relationships/image" Target="../media/image112.jpeg"/><Relationship Id="rId47" Type="http://schemas.openxmlformats.org/officeDocument/2006/relationships/image" Target="../media/image117.png"/><Relationship Id="rId50" Type="http://schemas.openxmlformats.org/officeDocument/2006/relationships/image" Target="../media/image120.jpeg"/><Relationship Id="rId7" Type="http://schemas.openxmlformats.org/officeDocument/2006/relationships/image" Target="../media/image77.jpeg"/><Relationship Id="rId2" Type="http://schemas.openxmlformats.org/officeDocument/2006/relationships/notesSlide" Target="../notesSlides/notesSlide4.xml"/><Relationship Id="rId16" Type="http://schemas.openxmlformats.org/officeDocument/2006/relationships/image" Target="../media/image86.jpeg"/><Relationship Id="rId29" Type="http://schemas.openxmlformats.org/officeDocument/2006/relationships/image" Target="../media/image99.jpeg"/><Relationship Id="rId11" Type="http://schemas.openxmlformats.org/officeDocument/2006/relationships/image" Target="../media/image81.jpeg"/><Relationship Id="rId24" Type="http://schemas.openxmlformats.org/officeDocument/2006/relationships/image" Target="../media/image94.jpeg"/><Relationship Id="rId32" Type="http://schemas.openxmlformats.org/officeDocument/2006/relationships/image" Target="../media/image102.jpeg"/><Relationship Id="rId37" Type="http://schemas.openxmlformats.org/officeDocument/2006/relationships/image" Target="../media/image107.jpeg"/><Relationship Id="rId40" Type="http://schemas.openxmlformats.org/officeDocument/2006/relationships/image" Target="../media/image110.jpeg"/><Relationship Id="rId45" Type="http://schemas.openxmlformats.org/officeDocument/2006/relationships/image" Target="../media/image115.jpeg"/><Relationship Id="rId5" Type="http://schemas.openxmlformats.org/officeDocument/2006/relationships/image" Target="../media/image75.png"/><Relationship Id="rId15" Type="http://schemas.openxmlformats.org/officeDocument/2006/relationships/image" Target="../media/image85.jpeg"/><Relationship Id="rId23" Type="http://schemas.openxmlformats.org/officeDocument/2006/relationships/image" Target="../media/image93.jpeg"/><Relationship Id="rId28" Type="http://schemas.openxmlformats.org/officeDocument/2006/relationships/image" Target="../media/image98.jpeg"/><Relationship Id="rId36" Type="http://schemas.openxmlformats.org/officeDocument/2006/relationships/image" Target="../media/image106.jpeg"/><Relationship Id="rId49" Type="http://schemas.openxmlformats.org/officeDocument/2006/relationships/image" Target="../media/image119.jpeg"/><Relationship Id="rId10" Type="http://schemas.openxmlformats.org/officeDocument/2006/relationships/image" Target="../media/image80.jpeg"/><Relationship Id="rId19" Type="http://schemas.openxmlformats.org/officeDocument/2006/relationships/image" Target="../media/image89.jpeg"/><Relationship Id="rId31" Type="http://schemas.openxmlformats.org/officeDocument/2006/relationships/image" Target="../media/image101.jpeg"/><Relationship Id="rId44" Type="http://schemas.openxmlformats.org/officeDocument/2006/relationships/image" Target="../media/image114.jpeg"/><Relationship Id="rId4" Type="http://schemas.openxmlformats.org/officeDocument/2006/relationships/image" Target="../media/image74.png"/><Relationship Id="rId9" Type="http://schemas.openxmlformats.org/officeDocument/2006/relationships/image" Target="../media/image79.jpeg"/><Relationship Id="rId14" Type="http://schemas.openxmlformats.org/officeDocument/2006/relationships/image" Target="../media/image84.jpeg"/><Relationship Id="rId22" Type="http://schemas.openxmlformats.org/officeDocument/2006/relationships/image" Target="../media/image92.jpeg"/><Relationship Id="rId27" Type="http://schemas.openxmlformats.org/officeDocument/2006/relationships/image" Target="../media/image97.jpeg"/><Relationship Id="rId30" Type="http://schemas.openxmlformats.org/officeDocument/2006/relationships/image" Target="../media/image100.jpeg"/><Relationship Id="rId35" Type="http://schemas.openxmlformats.org/officeDocument/2006/relationships/image" Target="../media/image105.jpeg"/><Relationship Id="rId43" Type="http://schemas.openxmlformats.org/officeDocument/2006/relationships/image" Target="../media/image113.png"/><Relationship Id="rId48" Type="http://schemas.openxmlformats.org/officeDocument/2006/relationships/image" Target="../media/image118.jpeg"/><Relationship Id="rId8" Type="http://schemas.openxmlformats.org/officeDocument/2006/relationships/image" Target="../media/image78.jpeg"/><Relationship Id="rId51" Type="http://schemas.openxmlformats.org/officeDocument/2006/relationships/image" Target="../media/image121.jpeg"/><Relationship Id="rId3" Type="http://schemas.openxmlformats.org/officeDocument/2006/relationships/image" Target="../media/image73.png"/><Relationship Id="rId12" Type="http://schemas.openxmlformats.org/officeDocument/2006/relationships/image" Target="../media/image82.jpeg"/><Relationship Id="rId17" Type="http://schemas.openxmlformats.org/officeDocument/2006/relationships/image" Target="../media/image87.png"/><Relationship Id="rId25" Type="http://schemas.openxmlformats.org/officeDocument/2006/relationships/image" Target="../media/image95.jpeg"/><Relationship Id="rId33" Type="http://schemas.openxmlformats.org/officeDocument/2006/relationships/image" Target="../media/image103.jpeg"/><Relationship Id="rId38" Type="http://schemas.openxmlformats.org/officeDocument/2006/relationships/image" Target="../media/image108.png"/><Relationship Id="rId46" Type="http://schemas.openxmlformats.org/officeDocument/2006/relationships/image" Target="../media/image116.jpeg"/><Relationship Id="rId20" Type="http://schemas.openxmlformats.org/officeDocument/2006/relationships/image" Target="../media/image90.jpeg"/><Relationship Id="rId41" Type="http://schemas.openxmlformats.org/officeDocument/2006/relationships/image" Target="../media/image111.jpeg"/><Relationship Id="rId1" Type="http://schemas.openxmlformats.org/officeDocument/2006/relationships/slideLayout" Target="../slideLayouts/slideLayout12.xml"/><Relationship Id="rId6" Type="http://schemas.openxmlformats.org/officeDocument/2006/relationships/image" Target="../media/image76.png"/></Relationships>
</file>

<file path=ppt/slides/_rels/slide17.xml.rels><?xml version="1.0" encoding="UTF-8" standalone="yes"?>
<Relationships xmlns="http://schemas.openxmlformats.org/package/2006/relationships"><Relationship Id="rId3" Type="http://schemas.openxmlformats.org/officeDocument/2006/relationships/hyperlink" Target="https://youtu.be/s1GPR2_YC_8" TargetMode="External"/><Relationship Id="rId2" Type="http://schemas.openxmlformats.org/officeDocument/2006/relationships/hyperlink" Target="https://youtu.be/sYPSbfb84Wk"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8" Type="http://schemas.openxmlformats.org/officeDocument/2006/relationships/image" Target="../media/image127.jpeg"/><Relationship Id="rId3" Type="http://schemas.openxmlformats.org/officeDocument/2006/relationships/image" Target="../media/image122.jpeg"/><Relationship Id="rId7" Type="http://schemas.openxmlformats.org/officeDocument/2006/relationships/image" Target="../media/image126.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21.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png"/><Relationship Id="rId7" Type="http://schemas.openxmlformats.org/officeDocument/2006/relationships/image" Target="../media/image136.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35.png"/><Relationship Id="rId11" Type="http://schemas.openxmlformats.org/officeDocument/2006/relationships/image" Target="../media/image140.png"/><Relationship Id="rId5" Type="http://schemas.openxmlformats.org/officeDocument/2006/relationships/image" Target="../media/image134.png"/><Relationship Id="rId10" Type="http://schemas.openxmlformats.org/officeDocument/2006/relationships/image" Target="../media/image139.jpeg"/><Relationship Id="rId4" Type="http://schemas.openxmlformats.org/officeDocument/2006/relationships/image" Target="../media/image133.png"/><Relationship Id="rId9" Type="http://schemas.openxmlformats.org/officeDocument/2006/relationships/image" Target="../media/image138.jpeg"/></Relationships>
</file>

<file path=ppt/slides/_rels/slide22.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41.png"/><Relationship Id="rId7" Type="http://schemas.openxmlformats.org/officeDocument/2006/relationships/image" Target="../media/image145.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44.png"/><Relationship Id="rId5" Type="http://schemas.openxmlformats.org/officeDocument/2006/relationships/image" Target="../media/image143.png"/><Relationship Id="rId10" Type="http://schemas.openxmlformats.org/officeDocument/2006/relationships/image" Target="../media/image148.png"/><Relationship Id="rId4" Type="http://schemas.openxmlformats.org/officeDocument/2006/relationships/image" Target="../media/image142.png"/><Relationship Id="rId9" Type="http://schemas.openxmlformats.org/officeDocument/2006/relationships/image" Target="../media/image147.png"/></Relationships>
</file>

<file path=ppt/slides/_rels/slide23.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jpeg"/></Relationships>
</file>

<file path=ppt/slides/_rels/slide24.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153.png"/><Relationship Id="rId7" Type="http://schemas.openxmlformats.org/officeDocument/2006/relationships/image" Target="../media/image157.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 Id="rId9" Type="http://schemas.openxmlformats.org/officeDocument/2006/relationships/image" Target="../media/image159.png"/></Relationships>
</file>

<file path=ppt/slides/_rels/slide25.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0.png"/><Relationship Id="rId7" Type="http://schemas.openxmlformats.org/officeDocument/2006/relationships/image" Target="../media/image164.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63.gif"/><Relationship Id="rId5" Type="http://schemas.openxmlformats.org/officeDocument/2006/relationships/image" Target="../media/image162.png"/><Relationship Id="rId4" Type="http://schemas.openxmlformats.org/officeDocument/2006/relationships/image" Target="../media/image161.png"/></Relationships>
</file>

<file path=ppt/slides/_rels/slide26.xml.rels><?xml version="1.0" encoding="UTF-8" standalone="yes"?>
<Relationships xmlns="http://schemas.openxmlformats.org/package/2006/relationships"><Relationship Id="rId8" Type="http://schemas.openxmlformats.org/officeDocument/2006/relationships/image" Target="../media/image170.jpeg"/><Relationship Id="rId3" Type="http://schemas.openxmlformats.org/officeDocument/2006/relationships/image" Target="../media/image166.jpeg"/><Relationship Id="rId7" Type="http://schemas.openxmlformats.org/officeDocument/2006/relationships/image" Target="../media/image169.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68.jpeg"/><Relationship Id="rId5" Type="http://schemas.openxmlformats.org/officeDocument/2006/relationships/image" Target="../media/image167.png"/><Relationship Id="rId10" Type="http://schemas.openxmlformats.org/officeDocument/2006/relationships/image" Target="../media/image172.jpeg"/><Relationship Id="rId4" Type="http://schemas.openxmlformats.org/officeDocument/2006/relationships/image" Target="../media/image155.png"/><Relationship Id="rId9" Type="http://schemas.openxmlformats.org/officeDocument/2006/relationships/image" Target="../media/image17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hyperlink" Target="https://www.soumu.go.jp/main_content/000964162.pdf" TargetMode="External"/><Relationship Id="rId1" Type="http://schemas.openxmlformats.org/officeDocument/2006/relationships/slideLayout" Target="../slideLayouts/slideLayout12.xml"/><Relationship Id="rId6" Type="http://schemas.openxmlformats.org/officeDocument/2006/relationships/image" Target="../media/image176.png"/><Relationship Id="rId5" Type="http://schemas.openxmlformats.org/officeDocument/2006/relationships/image" Target="../media/image175.png"/><Relationship Id="rId4" Type="http://schemas.openxmlformats.org/officeDocument/2006/relationships/image" Target="../media/image174.png"/></Relationships>
</file>

<file path=ppt/slides/_rels/slide2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hyperlink" Target="https://www.soumu.go.jp/main_content/000964162.pdf" TargetMode="External"/><Relationship Id="rId1" Type="http://schemas.openxmlformats.org/officeDocument/2006/relationships/slideLayout" Target="../slideLayouts/slideLayout12.xml"/><Relationship Id="rId5" Type="http://schemas.openxmlformats.org/officeDocument/2006/relationships/image" Target="../media/image179.png"/><Relationship Id="rId4" Type="http://schemas.openxmlformats.org/officeDocument/2006/relationships/image" Target="../media/image17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hyperlink" Target="https://www.soumu.go.jp/menu_news/s-news/01ryutsu06_02000403.html" TargetMode="External"/><Relationship Id="rId1" Type="http://schemas.openxmlformats.org/officeDocument/2006/relationships/slideLayout" Target="../slideLayouts/slideLayout12.xml"/><Relationship Id="rId4" Type="http://schemas.openxmlformats.org/officeDocument/2006/relationships/image" Target="../media/image181.png"/></Relationships>
</file>

<file path=ppt/slides/_rels/slide31.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hyperlink" Target="https://www.soumu.go.jp/menu_news/s-news/01ryutsu06_02000402.html" TargetMode="External"/><Relationship Id="rId1" Type="http://schemas.openxmlformats.org/officeDocument/2006/relationships/slideLayout" Target="../slideLayouts/slideLayout12.xml"/><Relationship Id="rId4" Type="http://schemas.openxmlformats.org/officeDocument/2006/relationships/image" Target="../media/image183.png"/></Relationships>
</file>

<file path=ppt/slides/_rels/slide32.xml.rels><?xml version="1.0" encoding="UTF-8" standalone="yes"?>
<Relationships xmlns="http://schemas.openxmlformats.org/package/2006/relationships"><Relationship Id="rId3" Type="http://schemas.openxmlformats.org/officeDocument/2006/relationships/hyperlink" Target="https://www.ntt-east.co.jp/saitama/news/detail/pdf/hp20241105.pdf" TargetMode="External"/><Relationship Id="rId7" Type="http://schemas.openxmlformats.org/officeDocument/2006/relationships/hyperlink" Target="https://www.furunosystems.co.jp/experience/2024/10/001734/" TargetMode="External"/><Relationship Id="rId2" Type="http://schemas.openxmlformats.org/officeDocument/2006/relationships/image" Target="../media/image184.png"/><Relationship Id="rId1" Type="http://schemas.openxmlformats.org/officeDocument/2006/relationships/slideLayout" Target="../slideLayouts/slideLayout12.xml"/><Relationship Id="rId6" Type="http://schemas.openxmlformats.org/officeDocument/2006/relationships/image" Target="../media/image186.png"/><Relationship Id="rId5" Type="http://schemas.openxmlformats.org/officeDocument/2006/relationships/image" Target="../media/image185.png"/><Relationship Id="rId4" Type="http://schemas.openxmlformats.org/officeDocument/2006/relationships/hyperlink" Target="https://www.musashi-corporation.com/news/detail.php?id=19259"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190.jpeg"/><Relationship Id="rId5" Type="http://schemas.openxmlformats.org/officeDocument/2006/relationships/image" Target="../media/image189.png"/><Relationship Id="rId4" Type="http://schemas.openxmlformats.org/officeDocument/2006/relationships/image" Target="../media/image188.jpeg"/></Relationships>
</file>

<file path=ppt/slides/_rels/slide35.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diagramLayout" Target="../diagrams/layout1.xml"/><Relationship Id="rId7" Type="http://schemas.openxmlformats.org/officeDocument/2006/relationships/image" Target="../media/image191.pn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9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image" Target="../media/image194.jpeg"/><Relationship Id="rId1" Type="http://schemas.openxmlformats.org/officeDocument/2006/relationships/slideLayout" Target="../slideLayouts/slideLayout12.xml"/><Relationship Id="rId5" Type="http://schemas.openxmlformats.org/officeDocument/2006/relationships/image" Target="../media/image197.jpeg"/><Relationship Id="rId4" Type="http://schemas.openxmlformats.org/officeDocument/2006/relationships/image" Target="../media/image196.jpeg"/></Relationships>
</file>

<file path=ppt/slides/_rels/slide38.xml.rels><?xml version="1.0" encoding="UTF-8" standalone="yes"?>
<Relationships xmlns="http://schemas.openxmlformats.org/package/2006/relationships"><Relationship Id="rId8" Type="http://schemas.openxmlformats.org/officeDocument/2006/relationships/image" Target="../media/image204.jpeg"/><Relationship Id="rId13" Type="http://schemas.openxmlformats.org/officeDocument/2006/relationships/image" Target="../media/image209.jpeg"/><Relationship Id="rId18" Type="http://schemas.openxmlformats.org/officeDocument/2006/relationships/image" Target="../media/image214.jpeg"/><Relationship Id="rId3" Type="http://schemas.openxmlformats.org/officeDocument/2006/relationships/image" Target="../media/image199.jpeg"/><Relationship Id="rId7" Type="http://schemas.openxmlformats.org/officeDocument/2006/relationships/image" Target="../media/image203.jpeg"/><Relationship Id="rId12" Type="http://schemas.openxmlformats.org/officeDocument/2006/relationships/image" Target="../media/image208.jpeg"/><Relationship Id="rId17" Type="http://schemas.openxmlformats.org/officeDocument/2006/relationships/image" Target="../media/image213.JPG"/><Relationship Id="rId2" Type="http://schemas.openxmlformats.org/officeDocument/2006/relationships/image" Target="../media/image198.gif"/><Relationship Id="rId16" Type="http://schemas.openxmlformats.org/officeDocument/2006/relationships/image" Target="../media/image212.JPG"/><Relationship Id="rId1" Type="http://schemas.openxmlformats.org/officeDocument/2006/relationships/slideLayout" Target="../slideLayouts/slideLayout12.xml"/><Relationship Id="rId6" Type="http://schemas.openxmlformats.org/officeDocument/2006/relationships/image" Target="../media/image202.jpeg"/><Relationship Id="rId11" Type="http://schemas.openxmlformats.org/officeDocument/2006/relationships/image" Target="../media/image207.jpeg"/><Relationship Id="rId5" Type="http://schemas.openxmlformats.org/officeDocument/2006/relationships/image" Target="../media/image201.jpeg"/><Relationship Id="rId15" Type="http://schemas.openxmlformats.org/officeDocument/2006/relationships/image" Target="../media/image211.jpeg"/><Relationship Id="rId10" Type="http://schemas.openxmlformats.org/officeDocument/2006/relationships/image" Target="../media/image206.jpeg"/><Relationship Id="rId19" Type="http://schemas.openxmlformats.org/officeDocument/2006/relationships/image" Target="../media/image215.jpeg"/><Relationship Id="rId4" Type="http://schemas.openxmlformats.org/officeDocument/2006/relationships/image" Target="../media/image200.jpeg"/><Relationship Id="rId9" Type="http://schemas.openxmlformats.org/officeDocument/2006/relationships/image" Target="../media/image205.jpeg"/><Relationship Id="rId14" Type="http://schemas.openxmlformats.org/officeDocument/2006/relationships/image" Target="../media/image210.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9" Type="http://schemas.openxmlformats.org/officeDocument/2006/relationships/image" Target="../media/image38.jpeg"/><Relationship Id="rId21" Type="http://schemas.openxmlformats.org/officeDocument/2006/relationships/image" Target="../media/image20.png"/><Relationship Id="rId34" Type="http://schemas.openxmlformats.org/officeDocument/2006/relationships/image" Target="../media/image33.png"/><Relationship Id="rId42" Type="http://schemas.openxmlformats.org/officeDocument/2006/relationships/image" Target="../media/image41.png"/><Relationship Id="rId47" Type="http://schemas.openxmlformats.org/officeDocument/2006/relationships/image" Target="../media/image46.png"/><Relationship Id="rId50" Type="http://schemas.openxmlformats.org/officeDocument/2006/relationships/image" Target="../media/image49.jpeg"/><Relationship Id="rId7" Type="http://schemas.openxmlformats.org/officeDocument/2006/relationships/image" Target="../media/image6.png"/><Relationship Id="rId2" Type="http://schemas.openxmlformats.org/officeDocument/2006/relationships/notesSlide" Target="../notesSlides/notesSlide1.xml"/><Relationship Id="rId16" Type="http://schemas.openxmlformats.org/officeDocument/2006/relationships/image" Target="../media/image15.png"/><Relationship Id="rId29" Type="http://schemas.openxmlformats.org/officeDocument/2006/relationships/image" Target="../media/image28.png"/><Relationship Id="rId11" Type="http://schemas.openxmlformats.org/officeDocument/2006/relationships/image" Target="../media/image10.png"/><Relationship Id="rId24" Type="http://schemas.openxmlformats.org/officeDocument/2006/relationships/image" Target="../media/image23.png"/><Relationship Id="rId32" Type="http://schemas.openxmlformats.org/officeDocument/2006/relationships/image" Target="../media/image31.png"/><Relationship Id="rId37" Type="http://schemas.openxmlformats.org/officeDocument/2006/relationships/image" Target="../media/image36.png"/><Relationship Id="rId40" Type="http://schemas.openxmlformats.org/officeDocument/2006/relationships/image" Target="../media/image39.png"/><Relationship Id="rId45" Type="http://schemas.openxmlformats.org/officeDocument/2006/relationships/image" Target="../media/image44.png"/><Relationship Id="rId53" Type="http://schemas.openxmlformats.org/officeDocument/2006/relationships/image" Target="../media/image52.png"/><Relationship Id="rId5" Type="http://schemas.openxmlformats.org/officeDocument/2006/relationships/image" Target="../media/image4.png"/><Relationship Id="rId10" Type="http://schemas.openxmlformats.org/officeDocument/2006/relationships/image" Target="../media/image9.jpeg"/><Relationship Id="rId19" Type="http://schemas.openxmlformats.org/officeDocument/2006/relationships/image" Target="../media/image18.png"/><Relationship Id="rId31" Type="http://schemas.openxmlformats.org/officeDocument/2006/relationships/image" Target="../media/image30.jpg"/><Relationship Id="rId44" Type="http://schemas.openxmlformats.org/officeDocument/2006/relationships/image" Target="../media/image43.png"/><Relationship Id="rId52" Type="http://schemas.openxmlformats.org/officeDocument/2006/relationships/image" Target="../media/image51.png"/><Relationship Id="rId4" Type="http://schemas.openxmlformats.org/officeDocument/2006/relationships/image" Target="../media/image3.jpe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svg"/><Relationship Id="rId35" Type="http://schemas.openxmlformats.org/officeDocument/2006/relationships/image" Target="../media/image34.png"/><Relationship Id="rId43" Type="http://schemas.openxmlformats.org/officeDocument/2006/relationships/image" Target="../media/image42.png"/><Relationship Id="rId48" Type="http://schemas.openxmlformats.org/officeDocument/2006/relationships/image" Target="../media/image47.png"/><Relationship Id="rId8" Type="http://schemas.openxmlformats.org/officeDocument/2006/relationships/image" Target="../media/image7.png"/><Relationship Id="rId51" Type="http://schemas.openxmlformats.org/officeDocument/2006/relationships/image" Target="../media/image50.png"/><Relationship Id="rId3" Type="http://schemas.openxmlformats.org/officeDocument/2006/relationships/image" Target="../media/image2.jpeg"/><Relationship Id="rId12" Type="http://schemas.openxmlformats.org/officeDocument/2006/relationships/image" Target="../media/image11.png"/><Relationship Id="rId17" Type="http://schemas.openxmlformats.org/officeDocument/2006/relationships/image" Target="../media/image16.jpeg"/><Relationship Id="rId25" Type="http://schemas.openxmlformats.org/officeDocument/2006/relationships/image" Target="../media/image24.svg"/><Relationship Id="rId33" Type="http://schemas.openxmlformats.org/officeDocument/2006/relationships/image" Target="../media/image32.png"/><Relationship Id="rId38" Type="http://schemas.openxmlformats.org/officeDocument/2006/relationships/image" Target="../media/image37.png"/><Relationship Id="rId46" Type="http://schemas.openxmlformats.org/officeDocument/2006/relationships/image" Target="../media/image45.png"/><Relationship Id="rId20" Type="http://schemas.openxmlformats.org/officeDocument/2006/relationships/image" Target="../media/image19.png"/><Relationship Id="rId41" Type="http://schemas.openxmlformats.org/officeDocument/2006/relationships/image" Target="../media/image40.png"/><Relationship Id="rId54" Type="http://schemas.openxmlformats.org/officeDocument/2006/relationships/image" Target="../media/image53.png"/><Relationship Id="rId1" Type="http://schemas.openxmlformats.org/officeDocument/2006/relationships/slideLayout" Target="../slideLayouts/slideLayout12.xml"/><Relationship Id="rId6" Type="http://schemas.openxmlformats.org/officeDocument/2006/relationships/image" Target="../media/image5.jpe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jpg"/><Relationship Id="rId36" Type="http://schemas.openxmlformats.org/officeDocument/2006/relationships/image" Target="../media/image35.png"/><Relationship Id="rId49" Type="http://schemas.openxmlformats.org/officeDocument/2006/relationships/image" Target="../media/image4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s://www.11ahpc.org/news/20240712/index.html" TargetMode="External"/><Relationship Id="rId7" Type="http://schemas.openxmlformats.org/officeDocument/2006/relationships/hyperlink" Target="https://www.11ahpc.org/news/20250110-1/index.html" TargetMode="External"/><Relationship Id="rId2" Type="http://schemas.openxmlformats.org/officeDocument/2006/relationships/hyperlink" Target="https://www.11ahpc.org/news/20240626/index.html" TargetMode="External"/><Relationship Id="rId1" Type="http://schemas.openxmlformats.org/officeDocument/2006/relationships/slideLayout" Target="../slideLayouts/slideLayout12.xml"/><Relationship Id="rId6" Type="http://schemas.openxmlformats.org/officeDocument/2006/relationships/hyperlink" Target="https://www.11ahpc.org/news/20250117/index.html" TargetMode="External"/><Relationship Id="rId5" Type="http://schemas.openxmlformats.org/officeDocument/2006/relationships/hyperlink" Target="https://www.11ahpc.org/news/20241120/index.html" TargetMode="External"/><Relationship Id="rId4" Type="http://schemas.openxmlformats.org/officeDocument/2006/relationships/hyperlink" Target="https://www.11ahpc.org/news/20241004/index.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443968" y="620688"/>
            <a:ext cx="9304065" cy="2808312"/>
          </a:xfrm>
        </p:spPr>
        <p:txBody>
          <a:bodyPr>
            <a:normAutofit/>
          </a:bodyPr>
          <a:lstStyle/>
          <a:p>
            <a:pPr eaLnBrk="0" fontAlgn="base" hangingPunct="0">
              <a:lnSpc>
                <a:spcPct val="100000"/>
              </a:lnSpc>
              <a:spcAft>
                <a:spcPct val="0"/>
              </a:spcAft>
            </a:pPr>
            <a:r>
              <a:rPr kumimoji="0" lang="ja-JP" altLang="ja-JP" sz="36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802.11ahの概要と社会実装に向けた</a:t>
            </a:r>
            <a:br>
              <a:rPr kumimoji="0" lang="en-US" altLang="ja-JP" sz="36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br>
            <a:r>
              <a:rPr kumimoji="0" lang="ja-JP" altLang="ja-JP" sz="36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実証ユースケースの</a:t>
            </a:r>
            <a:r>
              <a:rPr kumimoji="0" lang="ja-JP" altLang="en-US" sz="36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ご</a:t>
            </a:r>
            <a:r>
              <a:rPr kumimoji="0" lang="ja-JP" altLang="ja-JP" sz="36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紹介</a:t>
            </a:r>
            <a:br>
              <a:rPr kumimoji="0" lang="ja-JP" altLang="en-US" sz="36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br>
            <a:br>
              <a:rPr kumimoji="0" lang="ja-JP" altLang="ja-JP" sz="4800" dirty="0"/>
            </a:br>
            <a:r>
              <a:rPr kumimoji="0" lang="ja-JP" altLang="ja-JP" sz="2800" dirty="0">
                <a:solidFill>
                  <a:srgbClr val="222222"/>
                </a:solidFill>
                <a:latin typeface="Arial" panose="020B0604020202020204" pitchFamily="34" charset="0"/>
                <a:cs typeface="Arial" panose="020B0604020202020204" pitchFamily="34" charset="0"/>
              </a:rPr>
              <a:t>~</a:t>
            </a:r>
            <a:r>
              <a:rPr kumimoji="0" lang="ja-JP" altLang="ja-JP" sz="24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法令改正後11ahの市場実装に向けたPoCの優良事例を紹介</a:t>
            </a:r>
            <a:r>
              <a:rPr kumimoji="0" lang="ja-JP" altLang="en-US" sz="24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a:t>
            </a:r>
            <a:r>
              <a:rPr kumimoji="0" lang="ja-JP" altLang="ja-JP" sz="2400" dirty="0">
                <a:latin typeface="HGS創英角ｺﾞｼｯｸUB" panose="020B0900000000000000" pitchFamily="50" charset="-128"/>
                <a:ea typeface="HGS創英角ｺﾞｼｯｸUB" panose="020B0900000000000000" pitchFamily="50" charset="-128"/>
              </a:rPr>
              <a:t> </a:t>
            </a:r>
            <a:endParaRPr kumimoji="0" lang="ja-JP" altLang="ja-JP" sz="4800" dirty="0">
              <a:latin typeface="HGS創英角ｺﾞｼｯｸUB" panose="020B0900000000000000" pitchFamily="50" charset="-128"/>
              <a:ea typeface="HGS創英角ｺﾞｼｯｸUB" panose="020B0900000000000000" pitchFamily="50" charset="-128"/>
            </a:endParaRPr>
          </a:p>
        </p:txBody>
      </p:sp>
      <p:sp>
        <p:nvSpPr>
          <p:cNvPr id="3" name="サブタイトル 2"/>
          <p:cNvSpPr>
            <a:spLocks noGrp="1"/>
          </p:cNvSpPr>
          <p:nvPr>
            <p:ph type="subTitle" idx="1"/>
          </p:nvPr>
        </p:nvSpPr>
        <p:spPr/>
        <p:txBody>
          <a:bodyPr>
            <a:normAutofit fontScale="92500" lnSpcReduction="10000"/>
          </a:bodyPr>
          <a:lstStyle/>
          <a:p>
            <a:r>
              <a:rPr kumimoji="0" lang="en-US" altLang="ja-JP"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2025</a:t>
            </a:r>
            <a:r>
              <a:rPr kumimoji="0" lang="ja-JP" altLang="en-US"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年</a:t>
            </a:r>
            <a:r>
              <a:rPr kumimoji="0" lang="en-US" altLang="ja-JP"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1</a:t>
            </a:r>
            <a:r>
              <a:rPr kumimoji="0" lang="ja-JP" altLang="en-US"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月</a:t>
            </a:r>
            <a:r>
              <a:rPr kumimoji="0" lang="en-US" altLang="ja-JP"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30</a:t>
            </a:r>
            <a:r>
              <a:rPr kumimoji="0" lang="ja-JP" altLang="en-US"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日</a:t>
            </a:r>
          </a:p>
          <a:p>
            <a:endParaRPr kumimoji="1" lang="en-US" altLang="ja-JP" b="1" dirty="0">
              <a:latin typeface="Meiryo UI" panose="020B0604030504040204" pitchFamily="50" charset="-128"/>
              <a:ea typeface="Meiryo UI" panose="020B0604030504040204" pitchFamily="50" charset="-128"/>
            </a:endParaRPr>
          </a:p>
          <a:p>
            <a:pPr>
              <a:lnSpc>
                <a:spcPct val="100000"/>
              </a:lnSpc>
            </a:pPr>
            <a:r>
              <a:rPr kumimoji="0" lang="en-US" altLang="ja-JP"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802.11ah</a:t>
            </a:r>
            <a:r>
              <a:rPr kumimoji="0" lang="ja-JP" altLang="en-US"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推進協議会</a:t>
            </a:r>
            <a:endParaRPr kumimoji="0" lang="en-US" altLang="ja-JP"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endParaRPr>
          </a:p>
          <a:p>
            <a:pPr>
              <a:lnSpc>
                <a:spcPct val="100000"/>
              </a:lnSpc>
            </a:pPr>
            <a:r>
              <a:rPr kumimoji="0" lang="ja-JP" altLang="en-US"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広報普及</a:t>
            </a:r>
            <a:r>
              <a:rPr kumimoji="0" lang="en-US" altLang="ja-JP"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TG</a:t>
            </a:r>
            <a:r>
              <a:rPr kumimoji="0" lang="ja-JP" altLang="en-US"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  林 果保利</a:t>
            </a:r>
            <a:endParaRPr kumimoji="0" lang="en-US" altLang="ja-JP"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endParaRPr>
          </a:p>
        </p:txBody>
      </p:sp>
    </p:spTree>
    <p:extLst>
      <p:ext uri="{BB962C8B-B14F-4D97-AF65-F5344CB8AC3E}">
        <p14:creationId xmlns:p14="http://schemas.microsoft.com/office/powerpoint/2010/main" val="22639401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4ACB830D-53E0-55B9-A361-1EE3085FE4B5}"/>
              </a:ext>
            </a:extLst>
          </p:cNvPr>
          <p:cNvGrpSpPr/>
          <p:nvPr/>
        </p:nvGrpSpPr>
        <p:grpSpPr>
          <a:xfrm>
            <a:off x="2680414" y="1484785"/>
            <a:ext cx="1116276" cy="3982853"/>
            <a:chOff x="7301035" y="789198"/>
            <a:chExt cx="861586" cy="2705695"/>
          </a:xfrm>
        </p:grpSpPr>
        <p:grpSp>
          <p:nvGrpSpPr>
            <p:cNvPr id="64" name="グループ化 63">
              <a:extLst>
                <a:ext uri="{FF2B5EF4-FFF2-40B4-BE49-F238E27FC236}">
                  <a16:creationId xmlns:a16="http://schemas.microsoft.com/office/drawing/2014/main" id="{25D81798-4A7C-D060-C80C-941222F58892}"/>
                </a:ext>
              </a:extLst>
            </p:cNvPr>
            <p:cNvGrpSpPr/>
            <p:nvPr/>
          </p:nvGrpSpPr>
          <p:grpSpPr>
            <a:xfrm>
              <a:off x="7307449" y="789198"/>
              <a:ext cx="848759" cy="2705695"/>
              <a:chOff x="7297886" y="789198"/>
              <a:chExt cx="848759" cy="2705695"/>
            </a:xfrm>
          </p:grpSpPr>
          <p:sp>
            <p:nvSpPr>
              <p:cNvPr id="82" name="be">
                <a:extLst>
                  <a:ext uri="{FF2B5EF4-FFF2-40B4-BE49-F238E27FC236}">
                    <a16:creationId xmlns:a16="http://schemas.microsoft.com/office/drawing/2014/main" id="{62A2F7A8-E2B2-18CC-AF1A-A7D0360340B2}"/>
                  </a:ext>
                </a:extLst>
              </p:cNvPr>
              <p:cNvSpPr/>
              <p:nvPr/>
            </p:nvSpPr>
            <p:spPr>
              <a:xfrm>
                <a:off x="7297886" y="789198"/>
                <a:ext cx="848759" cy="2705695"/>
              </a:xfrm>
              <a:prstGeom prst="ellipse">
                <a:avLst/>
              </a:prstGeom>
              <a:solidFill>
                <a:srgbClr val="FFEB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endParaRPr sz="800" dirty="0">
                  <a:latin typeface="HGP創英角ｺﾞｼｯｸUB" panose="020B0900000000000000" pitchFamily="50" charset="-128"/>
                  <a:ea typeface="HGP創英角ｺﾞｼｯｸUB" panose="020B0900000000000000" pitchFamily="50" charset="-128"/>
                </a:endParaRPr>
              </a:p>
            </p:txBody>
          </p:sp>
          <p:sp>
            <p:nvSpPr>
              <p:cNvPr id="83" name="テキスト ボックス 82">
                <a:extLst>
                  <a:ext uri="{FF2B5EF4-FFF2-40B4-BE49-F238E27FC236}">
                    <a16:creationId xmlns:a16="http://schemas.microsoft.com/office/drawing/2014/main" id="{B6CCB2BB-0383-3D0F-F5E6-5FAF349B0B4A}"/>
                  </a:ext>
                </a:extLst>
              </p:cNvPr>
              <p:cNvSpPr txBox="1"/>
              <p:nvPr/>
            </p:nvSpPr>
            <p:spPr>
              <a:xfrm>
                <a:off x="7533745" y="883422"/>
                <a:ext cx="395936" cy="229992"/>
              </a:xfrm>
              <a:prstGeom prst="rect">
                <a:avLst/>
              </a:prstGeom>
              <a:noFill/>
            </p:spPr>
            <p:txBody>
              <a:bodyPr wrap="square" rtlCol="0">
                <a:spAutoFit/>
              </a:bodyPr>
              <a:lstStyle/>
              <a:p>
                <a:pPr algn="ctr"/>
                <a:r>
                  <a:rPr kumimoji="1" lang="en-US" altLang="ja-JP" sz="1600" dirty="0">
                    <a:latin typeface="HGP創英角ｺﾞｼｯｸUB" panose="020B0900000000000000" pitchFamily="50" charset="-128"/>
                    <a:ea typeface="HGP創英角ｺﾞｼｯｸUB" panose="020B0900000000000000" pitchFamily="50" charset="-128"/>
                  </a:rPr>
                  <a:t>be</a:t>
                </a:r>
                <a:endParaRPr kumimoji="1" lang="ja-JP" altLang="en-US" sz="1600" dirty="0">
                  <a:latin typeface="HGP創英角ｺﾞｼｯｸUB" panose="020B0900000000000000" pitchFamily="50" charset="-128"/>
                  <a:ea typeface="HGP創英角ｺﾞｼｯｸUB" panose="020B0900000000000000" pitchFamily="50" charset="-128"/>
                </a:endParaRPr>
              </a:p>
            </p:txBody>
          </p:sp>
        </p:grpSp>
        <p:grpSp>
          <p:nvGrpSpPr>
            <p:cNvPr id="66" name="グループ化 65">
              <a:extLst>
                <a:ext uri="{FF2B5EF4-FFF2-40B4-BE49-F238E27FC236}">
                  <a16:creationId xmlns:a16="http://schemas.microsoft.com/office/drawing/2014/main" id="{A1170709-75D5-F650-2AE5-DE33514D4B04}"/>
                </a:ext>
              </a:extLst>
            </p:cNvPr>
            <p:cNvGrpSpPr/>
            <p:nvPr/>
          </p:nvGrpSpPr>
          <p:grpSpPr>
            <a:xfrm>
              <a:off x="7301035" y="1161192"/>
              <a:ext cx="861586" cy="2320786"/>
              <a:chOff x="5928921" y="1386284"/>
              <a:chExt cx="848759" cy="1937207"/>
            </a:xfrm>
            <a:solidFill>
              <a:srgbClr val="FFDDFF"/>
            </a:solidFill>
          </p:grpSpPr>
          <p:sp>
            <p:nvSpPr>
              <p:cNvPr id="80" name="ax">
                <a:extLst>
                  <a:ext uri="{FF2B5EF4-FFF2-40B4-BE49-F238E27FC236}">
                    <a16:creationId xmlns:a16="http://schemas.microsoft.com/office/drawing/2014/main" id="{CA522C18-EB97-C7CB-5E5D-E5FB9323E849}"/>
                  </a:ext>
                </a:extLst>
              </p:cNvPr>
              <p:cNvSpPr/>
              <p:nvPr/>
            </p:nvSpPr>
            <p:spPr>
              <a:xfrm>
                <a:off x="5928921" y="1386284"/>
                <a:ext cx="848759" cy="1937207"/>
              </a:xfrm>
              <a:prstGeom prst="ellipse">
                <a:avLst/>
              </a:prstGeom>
              <a:grp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endParaRPr sz="1600" dirty="0">
                  <a:latin typeface="HGP創英角ｺﾞｼｯｸUB" panose="020B0900000000000000" pitchFamily="50" charset="-128"/>
                  <a:ea typeface="HGP創英角ｺﾞｼｯｸUB" panose="020B0900000000000000" pitchFamily="50" charset="-128"/>
                </a:endParaRPr>
              </a:p>
            </p:txBody>
          </p:sp>
          <p:sp>
            <p:nvSpPr>
              <p:cNvPr id="81" name="ax">
                <a:extLst>
                  <a:ext uri="{FF2B5EF4-FFF2-40B4-BE49-F238E27FC236}">
                    <a16:creationId xmlns:a16="http://schemas.microsoft.com/office/drawing/2014/main" id="{BDC75230-58FA-6EAE-0489-732129529E30}"/>
                  </a:ext>
                </a:extLst>
              </p:cNvPr>
              <p:cNvSpPr/>
              <p:nvPr/>
            </p:nvSpPr>
            <p:spPr>
              <a:xfrm>
                <a:off x="6166790" y="1475604"/>
                <a:ext cx="373021" cy="308590"/>
              </a:xfrm>
              <a:prstGeom prst="ellips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r>
                  <a:rPr lang="en-US" altLang="ja-JP" sz="1600" dirty="0">
                    <a:latin typeface="HGP創英角ｺﾞｼｯｸUB" panose="020B0900000000000000" pitchFamily="50" charset="-128"/>
                    <a:ea typeface="HGP創英角ｺﾞｼｯｸUB" panose="020B0900000000000000" pitchFamily="50" charset="-128"/>
                  </a:rPr>
                  <a:t>a</a:t>
                </a:r>
                <a:r>
                  <a:rPr sz="1600" dirty="0">
                    <a:latin typeface="HGP創英角ｺﾞｼｯｸUB" panose="020B0900000000000000" pitchFamily="50" charset="-128"/>
                    <a:ea typeface="HGP創英角ｺﾞｼｯｸUB" panose="020B0900000000000000" pitchFamily="50" charset="-128"/>
                  </a:rPr>
                  <a:t>x</a:t>
                </a:r>
                <a:endParaRPr lang="ja-JP" altLang="en-US" sz="1600" dirty="0">
                  <a:latin typeface="HGP創英角ｺﾞｼｯｸUB" panose="020B0900000000000000" pitchFamily="50" charset="-128"/>
                  <a:ea typeface="HGP創英角ｺﾞｼｯｸUB" panose="020B0900000000000000" pitchFamily="50" charset="-128"/>
                </a:endParaRPr>
              </a:p>
              <a:p>
                <a:endParaRPr sz="1600" dirty="0">
                  <a:latin typeface="HGP創英角ｺﾞｼｯｸUB" panose="020B0900000000000000" pitchFamily="50" charset="-128"/>
                  <a:ea typeface="HGP創英角ｺﾞｼｯｸUB" panose="020B0900000000000000" pitchFamily="50" charset="-128"/>
                </a:endParaRPr>
              </a:p>
            </p:txBody>
          </p:sp>
        </p:grpSp>
        <p:grpSp>
          <p:nvGrpSpPr>
            <p:cNvPr id="68" name="グループ化 67">
              <a:extLst>
                <a:ext uri="{FF2B5EF4-FFF2-40B4-BE49-F238E27FC236}">
                  <a16:creationId xmlns:a16="http://schemas.microsoft.com/office/drawing/2014/main" id="{9E9949BD-EFA3-1C75-AC01-1A9E60B5A820}"/>
                </a:ext>
              </a:extLst>
            </p:cNvPr>
            <p:cNvGrpSpPr/>
            <p:nvPr/>
          </p:nvGrpSpPr>
          <p:grpSpPr>
            <a:xfrm>
              <a:off x="7301035" y="1503972"/>
              <a:ext cx="861586" cy="1981614"/>
              <a:chOff x="5928921" y="1386284"/>
              <a:chExt cx="848759" cy="1937207"/>
            </a:xfrm>
            <a:solidFill>
              <a:srgbClr val="FFCDFF"/>
            </a:solidFill>
          </p:grpSpPr>
          <p:sp>
            <p:nvSpPr>
              <p:cNvPr id="78" name="ax">
                <a:extLst>
                  <a:ext uri="{FF2B5EF4-FFF2-40B4-BE49-F238E27FC236}">
                    <a16:creationId xmlns:a16="http://schemas.microsoft.com/office/drawing/2014/main" id="{192690AB-77EF-2926-9896-B28B6DBC516A}"/>
                  </a:ext>
                </a:extLst>
              </p:cNvPr>
              <p:cNvSpPr/>
              <p:nvPr/>
            </p:nvSpPr>
            <p:spPr>
              <a:xfrm>
                <a:off x="5928921" y="1386284"/>
                <a:ext cx="848759" cy="1937207"/>
              </a:xfrm>
              <a:prstGeom prst="ellipse">
                <a:avLst/>
              </a:prstGeom>
              <a:grp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endParaRPr sz="800" dirty="0">
                  <a:latin typeface="HGP創英角ｺﾞｼｯｸUB" panose="020B0900000000000000" pitchFamily="50" charset="-128"/>
                  <a:ea typeface="HGP創英角ｺﾞｼｯｸUB" panose="020B0900000000000000" pitchFamily="50" charset="-128"/>
                </a:endParaRPr>
              </a:p>
            </p:txBody>
          </p:sp>
          <p:sp>
            <p:nvSpPr>
              <p:cNvPr id="79" name="ax">
                <a:extLst>
                  <a:ext uri="{FF2B5EF4-FFF2-40B4-BE49-F238E27FC236}">
                    <a16:creationId xmlns:a16="http://schemas.microsoft.com/office/drawing/2014/main" id="{9B3F2596-105C-4043-5567-AA5866FCC84A}"/>
                  </a:ext>
                </a:extLst>
              </p:cNvPr>
              <p:cNvSpPr/>
              <p:nvPr/>
            </p:nvSpPr>
            <p:spPr>
              <a:xfrm>
                <a:off x="6166790" y="1475604"/>
                <a:ext cx="373021" cy="308590"/>
              </a:xfrm>
              <a:prstGeom prst="ellipse">
                <a:avLst/>
              </a:prstGeom>
              <a:grp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r>
                  <a:rPr lang="en-US" altLang="ja-JP" sz="1600" dirty="0">
                    <a:latin typeface="HGP創英角ｺﾞｼｯｸUB" panose="020B0900000000000000" pitchFamily="50" charset="-128"/>
                    <a:ea typeface="HGP創英角ｺﾞｼｯｸUB" panose="020B0900000000000000" pitchFamily="50" charset="-128"/>
                  </a:rPr>
                  <a:t>ac</a:t>
                </a:r>
                <a:endParaRPr lang="ja-JP" altLang="en-US" sz="1600" dirty="0">
                  <a:latin typeface="HGP創英角ｺﾞｼｯｸUB" panose="020B0900000000000000" pitchFamily="50" charset="-128"/>
                  <a:ea typeface="HGP創英角ｺﾞｼｯｸUB" panose="020B0900000000000000" pitchFamily="50" charset="-128"/>
                </a:endParaRPr>
              </a:p>
              <a:p>
                <a:endParaRPr sz="1600" dirty="0">
                  <a:latin typeface="HGP創英角ｺﾞｼｯｸUB" panose="020B0900000000000000" pitchFamily="50" charset="-128"/>
                  <a:ea typeface="HGP創英角ｺﾞｼｯｸUB" panose="020B0900000000000000" pitchFamily="50" charset="-128"/>
                </a:endParaRPr>
              </a:p>
            </p:txBody>
          </p:sp>
        </p:grpSp>
        <p:grpSp>
          <p:nvGrpSpPr>
            <p:cNvPr id="69" name="グループ化 68">
              <a:extLst>
                <a:ext uri="{FF2B5EF4-FFF2-40B4-BE49-F238E27FC236}">
                  <a16:creationId xmlns:a16="http://schemas.microsoft.com/office/drawing/2014/main" id="{8367A468-AE9E-3ADA-9592-4B0DEEE8B8D2}"/>
                </a:ext>
              </a:extLst>
            </p:cNvPr>
            <p:cNvGrpSpPr/>
            <p:nvPr/>
          </p:nvGrpSpPr>
          <p:grpSpPr>
            <a:xfrm>
              <a:off x="7315761" y="1918698"/>
              <a:ext cx="832135" cy="1522482"/>
              <a:chOff x="5928921" y="1386284"/>
              <a:chExt cx="848759" cy="1937207"/>
            </a:xfrm>
            <a:solidFill>
              <a:srgbClr val="FFB7FF"/>
            </a:solidFill>
          </p:grpSpPr>
          <p:sp>
            <p:nvSpPr>
              <p:cNvPr id="76" name="ax">
                <a:extLst>
                  <a:ext uri="{FF2B5EF4-FFF2-40B4-BE49-F238E27FC236}">
                    <a16:creationId xmlns:a16="http://schemas.microsoft.com/office/drawing/2014/main" id="{9D57ADB5-71A0-EC34-6779-25F67E9A7F6D}"/>
                  </a:ext>
                </a:extLst>
              </p:cNvPr>
              <p:cNvSpPr/>
              <p:nvPr/>
            </p:nvSpPr>
            <p:spPr>
              <a:xfrm>
                <a:off x="5928921" y="1386284"/>
                <a:ext cx="848759" cy="1937207"/>
              </a:xfrm>
              <a:prstGeom prst="ellipse">
                <a:avLst/>
              </a:prstGeom>
              <a:grp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endParaRPr sz="800" dirty="0">
                  <a:latin typeface="HGP創英角ｺﾞｼｯｸUB" panose="020B0900000000000000" pitchFamily="50" charset="-128"/>
                  <a:ea typeface="HGP創英角ｺﾞｼｯｸUB" panose="020B0900000000000000" pitchFamily="50" charset="-128"/>
                </a:endParaRPr>
              </a:p>
            </p:txBody>
          </p:sp>
          <p:sp>
            <p:nvSpPr>
              <p:cNvPr id="77" name="ax">
                <a:extLst>
                  <a:ext uri="{FF2B5EF4-FFF2-40B4-BE49-F238E27FC236}">
                    <a16:creationId xmlns:a16="http://schemas.microsoft.com/office/drawing/2014/main" id="{2F926A80-9049-2BB3-2874-4B9214D0CC78}"/>
                  </a:ext>
                </a:extLst>
              </p:cNvPr>
              <p:cNvSpPr/>
              <p:nvPr/>
            </p:nvSpPr>
            <p:spPr>
              <a:xfrm>
                <a:off x="6166790" y="1475604"/>
                <a:ext cx="373021" cy="308590"/>
              </a:xfrm>
              <a:prstGeom prst="ellipse">
                <a:avLst/>
              </a:prstGeom>
              <a:grp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r>
                  <a:rPr lang="en-US" altLang="ja-JP" sz="1600" dirty="0">
                    <a:latin typeface="HGP創英角ｺﾞｼｯｸUB" panose="020B0900000000000000" pitchFamily="50" charset="-128"/>
                    <a:ea typeface="HGP創英角ｺﾞｼｯｸUB" panose="020B0900000000000000" pitchFamily="50" charset="-128"/>
                  </a:rPr>
                  <a:t>n</a:t>
                </a:r>
                <a:endParaRPr lang="ja-JP" altLang="en-US" sz="1600" dirty="0">
                  <a:latin typeface="HGP創英角ｺﾞｼｯｸUB" panose="020B0900000000000000" pitchFamily="50" charset="-128"/>
                  <a:ea typeface="HGP創英角ｺﾞｼｯｸUB" panose="020B0900000000000000" pitchFamily="50" charset="-128"/>
                </a:endParaRPr>
              </a:p>
              <a:p>
                <a:endParaRPr sz="1600" dirty="0">
                  <a:latin typeface="HGP創英角ｺﾞｼｯｸUB" panose="020B0900000000000000" pitchFamily="50" charset="-128"/>
                  <a:ea typeface="HGP創英角ｺﾞｼｯｸUB" panose="020B0900000000000000" pitchFamily="50" charset="-128"/>
                </a:endParaRPr>
              </a:p>
            </p:txBody>
          </p:sp>
        </p:grpSp>
        <p:grpSp>
          <p:nvGrpSpPr>
            <p:cNvPr id="70" name="グループ化 69">
              <a:extLst>
                <a:ext uri="{FF2B5EF4-FFF2-40B4-BE49-F238E27FC236}">
                  <a16:creationId xmlns:a16="http://schemas.microsoft.com/office/drawing/2014/main" id="{57E19601-D5E7-15D2-9D3E-3E1B5FE3A13C}"/>
                </a:ext>
              </a:extLst>
            </p:cNvPr>
            <p:cNvGrpSpPr/>
            <p:nvPr/>
          </p:nvGrpSpPr>
          <p:grpSpPr>
            <a:xfrm>
              <a:off x="7395370" y="2327450"/>
              <a:ext cx="672916" cy="1162789"/>
              <a:chOff x="5928921" y="1386284"/>
              <a:chExt cx="848759" cy="1937207"/>
            </a:xfrm>
            <a:solidFill>
              <a:srgbClr val="FFA3FF"/>
            </a:solidFill>
          </p:grpSpPr>
          <p:sp>
            <p:nvSpPr>
              <p:cNvPr id="74" name="ax">
                <a:extLst>
                  <a:ext uri="{FF2B5EF4-FFF2-40B4-BE49-F238E27FC236}">
                    <a16:creationId xmlns:a16="http://schemas.microsoft.com/office/drawing/2014/main" id="{32BD8E61-84EB-D7E4-921B-F350A8AF23D3}"/>
                  </a:ext>
                </a:extLst>
              </p:cNvPr>
              <p:cNvSpPr/>
              <p:nvPr/>
            </p:nvSpPr>
            <p:spPr>
              <a:xfrm>
                <a:off x="5928921" y="1386284"/>
                <a:ext cx="848759" cy="1937207"/>
              </a:xfrm>
              <a:prstGeom prst="ellipse">
                <a:avLst/>
              </a:prstGeom>
              <a:solidFill>
                <a:srgbClr val="FF99FF">
                  <a:alpha val="34902"/>
                </a:srgbClr>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endParaRPr sz="800" dirty="0">
                  <a:latin typeface="HGP創英角ｺﾞｼｯｸUB" panose="020B0900000000000000" pitchFamily="50" charset="-128"/>
                  <a:ea typeface="HGP創英角ｺﾞｼｯｸUB" panose="020B0900000000000000" pitchFamily="50" charset="-128"/>
                </a:endParaRPr>
              </a:p>
            </p:txBody>
          </p:sp>
          <p:sp>
            <p:nvSpPr>
              <p:cNvPr id="75" name="ax">
                <a:extLst>
                  <a:ext uri="{FF2B5EF4-FFF2-40B4-BE49-F238E27FC236}">
                    <a16:creationId xmlns:a16="http://schemas.microsoft.com/office/drawing/2014/main" id="{1CF9DFAE-8D55-7267-AB3C-9CA209F30F49}"/>
                  </a:ext>
                </a:extLst>
              </p:cNvPr>
              <p:cNvSpPr/>
              <p:nvPr/>
            </p:nvSpPr>
            <p:spPr>
              <a:xfrm>
                <a:off x="6166790" y="1475604"/>
                <a:ext cx="373021" cy="308590"/>
              </a:xfrm>
              <a:prstGeom prst="ellipse">
                <a:avLst/>
              </a:prstGeom>
              <a:grp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r>
                  <a:rPr lang="en-US" altLang="ja-JP" sz="1600" dirty="0">
                    <a:latin typeface="HGP創英角ｺﾞｼｯｸUB" panose="020B0900000000000000" pitchFamily="50" charset="-128"/>
                    <a:ea typeface="HGP創英角ｺﾞｼｯｸUB" panose="020B0900000000000000" pitchFamily="50" charset="-128"/>
                  </a:rPr>
                  <a:t>n</a:t>
                </a:r>
                <a:endParaRPr lang="ja-JP" altLang="en-US" sz="1600" dirty="0">
                  <a:latin typeface="HGP創英角ｺﾞｼｯｸUB" panose="020B0900000000000000" pitchFamily="50" charset="-128"/>
                  <a:ea typeface="HGP創英角ｺﾞｼｯｸUB" panose="020B0900000000000000" pitchFamily="50" charset="-128"/>
                </a:endParaRPr>
              </a:p>
              <a:p>
                <a:endParaRPr sz="1600" dirty="0">
                  <a:latin typeface="HGP創英角ｺﾞｼｯｸUB" panose="020B0900000000000000" pitchFamily="50" charset="-128"/>
                  <a:ea typeface="HGP創英角ｺﾞｼｯｸUB" panose="020B0900000000000000" pitchFamily="50" charset="-128"/>
                </a:endParaRPr>
              </a:p>
            </p:txBody>
          </p:sp>
        </p:grpSp>
        <p:grpSp>
          <p:nvGrpSpPr>
            <p:cNvPr id="71" name="グループ化 70">
              <a:extLst>
                <a:ext uri="{FF2B5EF4-FFF2-40B4-BE49-F238E27FC236}">
                  <a16:creationId xmlns:a16="http://schemas.microsoft.com/office/drawing/2014/main" id="{E6E0E689-1D4D-5217-495A-7F50122DC25B}"/>
                </a:ext>
              </a:extLst>
            </p:cNvPr>
            <p:cNvGrpSpPr/>
            <p:nvPr/>
          </p:nvGrpSpPr>
          <p:grpSpPr>
            <a:xfrm>
              <a:off x="7312112" y="2606441"/>
              <a:ext cx="808984" cy="883231"/>
              <a:chOff x="5735384" y="1386284"/>
              <a:chExt cx="1020384" cy="1937207"/>
            </a:xfrm>
            <a:solidFill>
              <a:srgbClr val="FF8BFF"/>
            </a:solidFill>
          </p:grpSpPr>
          <p:sp>
            <p:nvSpPr>
              <p:cNvPr id="72" name="ax">
                <a:extLst>
                  <a:ext uri="{FF2B5EF4-FFF2-40B4-BE49-F238E27FC236}">
                    <a16:creationId xmlns:a16="http://schemas.microsoft.com/office/drawing/2014/main" id="{A920A00E-2D03-33B3-6ECD-165219E291A8}"/>
                  </a:ext>
                </a:extLst>
              </p:cNvPr>
              <p:cNvSpPr/>
              <p:nvPr/>
            </p:nvSpPr>
            <p:spPr>
              <a:xfrm>
                <a:off x="5891996" y="1386284"/>
                <a:ext cx="671712" cy="1937207"/>
              </a:xfrm>
              <a:prstGeom prst="ellipse">
                <a:avLst/>
              </a:prstGeom>
              <a:solidFill>
                <a:srgbClr val="FF66FF">
                  <a:alpha val="25098"/>
                </a:srgbClr>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endParaRPr sz="800" dirty="0">
                  <a:latin typeface="HGP創英角ｺﾞｼｯｸUB" panose="020B0900000000000000" pitchFamily="50" charset="-128"/>
                  <a:ea typeface="HGP創英角ｺﾞｼｯｸUB" panose="020B0900000000000000" pitchFamily="50" charset="-128"/>
                </a:endParaRPr>
              </a:p>
            </p:txBody>
          </p:sp>
          <p:sp>
            <p:nvSpPr>
              <p:cNvPr id="73" name="ax">
                <a:extLst>
                  <a:ext uri="{FF2B5EF4-FFF2-40B4-BE49-F238E27FC236}">
                    <a16:creationId xmlns:a16="http://schemas.microsoft.com/office/drawing/2014/main" id="{91D594B2-DA24-0B0C-C320-4D33B2D42274}"/>
                  </a:ext>
                </a:extLst>
              </p:cNvPr>
              <p:cNvSpPr/>
              <p:nvPr/>
            </p:nvSpPr>
            <p:spPr>
              <a:xfrm>
                <a:off x="5735384" y="2237095"/>
                <a:ext cx="1020384" cy="564665"/>
              </a:xfrm>
              <a:prstGeom prst="ellipse">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lvl1pPr algn="ctr" defTabSz="584200">
                  <a:spcBef>
                    <a:spcPts val="4200"/>
                  </a:spcBef>
                  <a:defRPr sz="2000"/>
                </a:lvl1pPr>
              </a:lstStyle>
              <a:p>
                <a:r>
                  <a:rPr lang="en-US" altLang="ja-JP" sz="1600" dirty="0">
                    <a:latin typeface="HGP創英角ｺﾞｼｯｸUB" panose="020B0900000000000000" pitchFamily="50" charset="-128"/>
                    <a:ea typeface="HGP創英角ｺﾞｼｯｸUB" panose="020B0900000000000000" pitchFamily="50" charset="-128"/>
                  </a:rPr>
                  <a:t>a/g/b</a:t>
                </a:r>
                <a:endParaRPr sz="1600" dirty="0">
                  <a:latin typeface="HGP創英角ｺﾞｼｯｸUB" panose="020B0900000000000000" pitchFamily="50" charset="-128"/>
                  <a:ea typeface="HGP創英角ｺﾞｼｯｸUB" panose="020B0900000000000000" pitchFamily="50" charset="-128"/>
                </a:endParaRPr>
              </a:p>
            </p:txBody>
          </p:sp>
        </p:grpSp>
      </p:grpSp>
      <p:sp>
        <p:nvSpPr>
          <p:cNvPr id="2" name="タイトル 1">
            <a:extLst>
              <a:ext uri="{FF2B5EF4-FFF2-40B4-BE49-F238E27FC236}">
                <a16:creationId xmlns:a16="http://schemas.microsoft.com/office/drawing/2014/main" id="{4523B02D-07CB-450D-76EF-C3F62E25B5A4}"/>
              </a:ext>
            </a:extLst>
          </p:cNvPr>
          <p:cNvSpPr>
            <a:spLocks noGrp="1"/>
          </p:cNvSpPr>
          <p:nvPr>
            <p:ph type="title"/>
          </p:nvPr>
        </p:nvSpPr>
        <p:spPr/>
        <p:txBody>
          <a:bodyPr>
            <a:normAutofit/>
          </a:bodyPr>
          <a:lstStyle/>
          <a:p>
            <a:r>
              <a:rPr lang="en-US" altLang="ja-JP" sz="2800" dirty="0"/>
              <a:t>IEEE802.11ah/Wi-Fi</a:t>
            </a:r>
            <a:r>
              <a:rPr lang="ja-JP" altLang="en-US" sz="2800" dirty="0"/>
              <a:t> </a:t>
            </a:r>
            <a:r>
              <a:rPr lang="en-US" altLang="ja-JP" sz="2800" dirty="0" err="1"/>
              <a:t>HaLow</a:t>
            </a:r>
            <a:r>
              <a:rPr lang="ja-JP" altLang="en-US" sz="2800" dirty="0"/>
              <a:t>とは</a:t>
            </a:r>
          </a:p>
        </p:txBody>
      </p:sp>
      <p:grpSp>
        <p:nvGrpSpPr>
          <p:cNvPr id="67" name="グループ化 66">
            <a:extLst>
              <a:ext uri="{FF2B5EF4-FFF2-40B4-BE49-F238E27FC236}">
                <a16:creationId xmlns:a16="http://schemas.microsoft.com/office/drawing/2014/main" id="{DD0345FD-F60D-7355-1849-ADFA830D555B}"/>
              </a:ext>
            </a:extLst>
          </p:cNvPr>
          <p:cNvGrpSpPr>
            <a:grpSpLocks noChangeAspect="1"/>
          </p:cNvGrpSpPr>
          <p:nvPr/>
        </p:nvGrpSpPr>
        <p:grpSpPr>
          <a:xfrm>
            <a:off x="2044929" y="1598237"/>
            <a:ext cx="8457987" cy="4239248"/>
            <a:chOff x="1094123" y="1893567"/>
            <a:chExt cx="7373467" cy="3695673"/>
          </a:xfrm>
        </p:grpSpPr>
        <p:grpSp>
          <p:nvGrpSpPr>
            <p:cNvPr id="4" name="グループ化 3">
              <a:extLst>
                <a:ext uri="{FF2B5EF4-FFF2-40B4-BE49-F238E27FC236}">
                  <a16:creationId xmlns:a16="http://schemas.microsoft.com/office/drawing/2014/main" id="{FEB9BD60-F8DD-E318-0FE4-FB3F5789C854}"/>
                </a:ext>
              </a:extLst>
            </p:cNvPr>
            <p:cNvGrpSpPr>
              <a:grpSpLocks noChangeAspect="1"/>
            </p:cNvGrpSpPr>
            <p:nvPr/>
          </p:nvGrpSpPr>
          <p:grpSpPr>
            <a:xfrm>
              <a:off x="1094123" y="1893567"/>
              <a:ext cx="7373467" cy="3695673"/>
              <a:chOff x="6772080" y="953342"/>
              <a:chExt cx="5479346" cy="2746316"/>
            </a:xfrm>
          </p:grpSpPr>
          <p:grpSp>
            <p:nvGrpSpPr>
              <p:cNvPr id="5" name="グループ化 4">
                <a:extLst>
                  <a:ext uri="{FF2B5EF4-FFF2-40B4-BE49-F238E27FC236}">
                    <a16:creationId xmlns:a16="http://schemas.microsoft.com/office/drawing/2014/main" id="{3D8C21D4-3DCD-314A-7A25-B65464E5037A}"/>
                  </a:ext>
                </a:extLst>
              </p:cNvPr>
              <p:cNvGrpSpPr>
                <a:grpSpLocks noChangeAspect="1"/>
              </p:cNvGrpSpPr>
              <p:nvPr/>
            </p:nvGrpSpPr>
            <p:grpSpPr>
              <a:xfrm>
                <a:off x="7149441" y="1569542"/>
                <a:ext cx="4945259" cy="1920306"/>
                <a:chOff x="4145943" y="2749331"/>
                <a:chExt cx="4523298" cy="2300864"/>
              </a:xfrm>
            </p:grpSpPr>
            <p:sp>
              <p:nvSpPr>
                <p:cNvPr id="10" name="楕円">
                  <a:extLst>
                    <a:ext uri="{FF2B5EF4-FFF2-40B4-BE49-F238E27FC236}">
                      <a16:creationId xmlns:a16="http://schemas.microsoft.com/office/drawing/2014/main" id="{B43F573B-263F-F21E-AE5D-ECC0C2450172}"/>
                    </a:ext>
                  </a:extLst>
                </p:cNvPr>
                <p:cNvSpPr/>
                <p:nvPr/>
              </p:nvSpPr>
              <p:spPr>
                <a:xfrm>
                  <a:off x="4524864" y="3706036"/>
                  <a:ext cx="3428531" cy="1089629"/>
                </a:xfrm>
                <a:prstGeom prst="ellipse">
                  <a:avLst/>
                </a:prstGeom>
                <a:solidFill>
                  <a:schemeClr val="bg1">
                    <a:lumMod val="75000"/>
                    <a:alpha val="70701"/>
                  </a:schemeClr>
                </a:solidFill>
                <a:ln w="12700">
                  <a:miter lim="400000"/>
                </a:ln>
              </p:spPr>
              <p:txBody>
                <a:bodyPr lIns="38100" tIns="38100" rIns="38100" bIns="38100" anchor="ctr"/>
                <a:lstStyle/>
                <a:p>
                  <a:pPr defTabSz="438150">
                    <a:spcBef>
                      <a:spcPts val="3150"/>
                    </a:spcBef>
                    <a:defRPr sz="3200"/>
                  </a:pPr>
                  <a:endParaRPr sz="2100">
                    <a:latin typeface="HGP創英角ｺﾞｼｯｸUB" panose="020B0900000000000000" pitchFamily="50" charset="-128"/>
                    <a:ea typeface="HGP創英角ｺﾞｼｯｸUB" panose="020B0900000000000000" pitchFamily="50" charset="-128"/>
                  </a:endParaRPr>
                </a:p>
              </p:txBody>
            </p:sp>
            <p:sp>
              <p:nvSpPr>
                <p:cNvPr id="12" name="楕円">
                  <a:extLst>
                    <a:ext uri="{FF2B5EF4-FFF2-40B4-BE49-F238E27FC236}">
                      <a16:creationId xmlns:a16="http://schemas.microsoft.com/office/drawing/2014/main" id="{407B97C7-3F3E-EB2D-7373-9EE2A35110A4}"/>
                    </a:ext>
                  </a:extLst>
                </p:cNvPr>
                <p:cNvSpPr/>
                <p:nvPr/>
              </p:nvSpPr>
              <p:spPr>
                <a:xfrm>
                  <a:off x="4252719" y="4698866"/>
                  <a:ext cx="3218655" cy="351329"/>
                </a:xfrm>
                <a:prstGeom prst="ellipse">
                  <a:avLst/>
                </a:prstGeom>
                <a:solidFill>
                  <a:srgbClr val="B1D095"/>
                </a:solidFill>
                <a:ln w="12700">
                  <a:miter lim="400000"/>
                </a:ln>
              </p:spPr>
              <p:txBody>
                <a:bodyPr lIns="38100" tIns="38100" rIns="38100" bIns="38100" anchor="ctr"/>
                <a:lstStyle/>
                <a:p>
                  <a:pPr defTabSz="438150">
                    <a:spcBef>
                      <a:spcPts val="3150"/>
                    </a:spcBef>
                    <a:defRPr sz="3200"/>
                  </a:pPr>
                  <a:endParaRPr sz="3000" dirty="0">
                    <a:latin typeface="HGP創英角ｺﾞｼｯｸUB" panose="020B0900000000000000" pitchFamily="50" charset="-128"/>
                    <a:ea typeface="HGP創英角ｺﾞｼｯｸUB" panose="020B0900000000000000" pitchFamily="50" charset="-128"/>
                  </a:endParaRPr>
                </a:p>
              </p:txBody>
            </p:sp>
            <p:sp>
              <p:nvSpPr>
                <p:cNvPr id="13" name="楕円">
                  <a:extLst>
                    <a:ext uri="{FF2B5EF4-FFF2-40B4-BE49-F238E27FC236}">
                      <a16:creationId xmlns:a16="http://schemas.microsoft.com/office/drawing/2014/main" id="{2C48E431-98EB-3774-D241-E9BFB27DC85A}"/>
                    </a:ext>
                  </a:extLst>
                </p:cNvPr>
                <p:cNvSpPr/>
                <p:nvPr/>
              </p:nvSpPr>
              <p:spPr>
                <a:xfrm>
                  <a:off x="4425709" y="3869681"/>
                  <a:ext cx="3102819" cy="896889"/>
                </a:xfrm>
                <a:prstGeom prst="ellipse">
                  <a:avLst/>
                </a:prstGeom>
                <a:solidFill>
                  <a:srgbClr val="CCFFFF"/>
                </a:solidFill>
                <a:ln w="12700">
                  <a:miter lim="400000"/>
                </a:ln>
              </p:spPr>
              <p:txBody>
                <a:bodyPr lIns="38100" tIns="38100" rIns="38100" bIns="38100" anchor="ctr"/>
                <a:lstStyle/>
                <a:p>
                  <a:pPr defTabSz="438150">
                    <a:spcBef>
                      <a:spcPts val="3150"/>
                    </a:spcBef>
                    <a:defRPr sz="3200"/>
                  </a:pPr>
                  <a:endParaRPr sz="2100">
                    <a:latin typeface="HGP創英角ｺﾞｼｯｸUB" panose="020B0900000000000000" pitchFamily="50" charset="-128"/>
                    <a:ea typeface="HGP創英角ｺﾞｼｯｸUB" panose="020B0900000000000000" pitchFamily="50" charset="-128"/>
                  </a:endParaRPr>
                </a:p>
              </p:txBody>
            </p:sp>
            <p:sp>
              <p:nvSpPr>
                <p:cNvPr id="14" name="矢印">
                  <a:extLst>
                    <a:ext uri="{FF2B5EF4-FFF2-40B4-BE49-F238E27FC236}">
                      <a16:creationId xmlns:a16="http://schemas.microsoft.com/office/drawing/2014/main" id="{E04C3454-CC30-3D4C-69FA-A6AECBB5A225}"/>
                    </a:ext>
                  </a:extLst>
                </p:cNvPr>
                <p:cNvSpPr/>
                <p:nvPr/>
              </p:nvSpPr>
              <p:spPr>
                <a:xfrm rot="16200000">
                  <a:off x="5811130" y="4445125"/>
                  <a:ext cx="331976" cy="386118"/>
                </a:xfrm>
                <a:prstGeom prst="rightArrow">
                  <a:avLst>
                    <a:gd name="adj1" fmla="val 36083"/>
                    <a:gd name="adj2" fmla="val 62433"/>
                  </a:avLst>
                </a:prstGeom>
                <a:solidFill>
                  <a:srgbClr val="081F5C"/>
                </a:solidFill>
                <a:ln w="12700">
                  <a:miter lim="400000"/>
                </a:ln>
              </p:spPr>
              <p:txBody>
                <a:bodyPr lIns="38100" tIns="38100" rIns="38100" bIns="38100" anchor="ctr"/>
                <a:lstStyle/>
                <a:p>
                  <a:pPr defTabSz="438150">
                    <a:spcBef>
                      <a:spcPts val="3150"/>
                    </a:spcBef>
                    <a:defRPr sz="3200"/>
                  </a:pPr>
                  <a:endParaRPr sz="2100">
                    <a:latin typeface="HGP創英角ｺﾞｼｯｸUB" panose="020B0900000000000000" pitchFamily="50" charset="-128"/>
                    <a:ea typeface="HGP創英角ｺﾞｼｯｸUB" panose="020B0900000000000000" pitchFamily="50" charset="-128"/>
                  </a:endParaRPr>
                </a:p>
              </p:txBody>
            </p:sp>
            <p:sp>
              <p:nvSpPr>
                <p:cNvPr id="15" name="More use cases">
                  <a:extLst>
                    <a:ext uri="{FF2B5EF4-FFF2-40B4-BE49-F238E27FC236}">
                      <a16:creationId xmlns:a16="http://schemas.microsoft.com/office/drawing/2014/main" id="{7EA48BBB-685A-FEB7-A142-F774A6C3E32C}"/>
                    </a:ext>
                  </a:extLst>
                </p:cNvPr>
                <p:cNvSpPr txBox="1"/>
                <p:nvPr/>
              </p:nvSpPr>
              <p:spPr>
                <a:xfrm>
                  <a:off x="6086754" y="4567095"/>
                  <a:ext cx="1553285" cy="2082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lvl1pPr algn="ctr" defTabSz="584200">
                    <a:spcBef>
                      <a:spcPts val="0"/>
                    </a:spcBef>
                    <a:defRPr sz="2400" b="1">
                      <a:solidFill>
                        <a:srgbClr val="081F5C"/>
                      </a:solidFill>
                    </a:defRPr>
                  </a:lvl1pPr>
                </a:lstStyle>
                <a:p>
                  <a:r>
                    <a:rPr lang="ja-JP" altLang="en-US" sz="2100" dirty="0">
                      <a:latin typeface="HGP創英角ｺﾞｼｯｸUB" panose="020B0900000000000000" pitchFamily="50" charset="-128"/>
                      <a:ea typeface="HGP創英角ｺﾞｼｯｸUB" panose="020B0900000000000000" pitchFamily="50" charset="-128"/>
                    </a:rPr>
                    <a:t>ユースケース拡大</a:t>
                  </a:r>
                  <a:endParaRPr sz="2100" dirty="0">
                    <a:latin typeface="HGP創英角ｺﾞｼｯｸUB" panose="020B0900000000000000" pitchFamily="50" charset="-128"/>
                    <a:ea typeface="HGP創英角ｺﾞｼｯｸUB" panose="020B0900000000000000" pitchFamily="50" charset="-128"/>
                  </a:endParaRPr>
                </a:p>
              </p:txBody>
            </p:sp>
            <p:sp>
              <p:nvSpPr>
                <p:cNvPr id="16" name="LPWA">
                  <a:extLst>
                    <a:ext uri="{FF2B5EF4-FFF2-40B4-BE49-F238E27FC236}">
                      <a16:creationId xmlns:a16="http://schemas.microsoft.com/office/drawing/2014/main" id="{2D562124-DC44-6C84-EE03-3F8600E82B18}"/>
                    </a:ext>
                  </a:extLst>
                </p:cNvPr>
                <p:cNvSpPr txBox="1"/>
                <p:nvPr/>
              </p:nvSpPr>
              <p:spPr>
                <a:xfrm>
                  <a:off x="4782219" y="4804173"/>
                  <a:ext cx="516608" cy="158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lvl1pPr algn="ctr" defTabSz="584200">
                    <a:lnSpc>
                      <a:spcPct val="50000"/>
                    </a:lnSpc>
                    <a:spcBef>
                      <a:spcPts val="0"/>
                    </a:spcBef>
                    <a:defRPr sz="1800" b="1">
                      <a:solidFill>
                        <a:srgbClr val="5B5C5B"/>
                      </a:solidFill>
                    </a:defRPr>
                  </a:lvl1pPr>
                </a:lstStyle>
                <a:p>
                  <a:r>
                    <a:rPr sz="1600" dirty="0">
                      <a:latin typeface="HGP創英角ｺﾞｼｯｸUB" panose="020B0900000000000000" pitchFamily="50" charset="-128"/>
                      <a:ea typeface="HGP創英角ｺﾞｼｯｸUB" panose="020B0900000000000000" pitchFamily="50" charset="-128"/>
                    </a:rPr>
                    <a:t>LPWA</a:t>
                  </a:r>
                </a:p>
              </p:txBody>
            </p:sp>
            <p:sp>
              <p:nvSpPr>
                <p:cNvPr id="17" name="Sensing temperature, humidity, etc">
                  <a:extLst>
                    <a:ext uri="{FF2B5EF4-FFF2-40B4-BE49-F238E27FC236}">
                      <a16:creationId xmlns:a16="http://schemas.microsoft.com/office/drawing/2014/main" id="{7597AD61-35BD-1C77-2AD7-8D45E94BCB07}"/>
                    </a:ext>
                  </a:extLst>
                </p:cNvPr>
                <p:cNvSpPr txBox="1"/>
                <p:nvPr/>
              </p:nvSpPr>
              <p:spPr>
                <a:xfrm>
                  <a:off x="5487904" y="4854042"/>
                  <a:ext cx="1626043" cy="18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lvl1pPr algn="ctr" defTabSz="584200">
                    <a:lnSpc>
                      <a:spcPct val="50000"/>
                    </a:lnSpc>
                    <a:spcBef>
                      <a:spcPts val="0"/>
                    </a:spcBef>
                    <a:defRPr sz="1800" b="1">
                      <a:solidFill>
                        <a:srgbClr val="5B5C5B"/>
                      </a:solidFill>
                    </a:defRPr>
                  </a:lvl1pPr>
                </a:lstStyle>
                <a:p>
                  <a:r>
                    <a:rPr lang="ja-JP" altLang="en-US" sz="1400" b="0" dirty="0">
                      <a:latin typeface="HGP創英角ｺﾞｼｯｸUB" panose="020B0900000000000000" pitchFamily="50" charset="-128"/>
                      <a:ea typeface="HGP創英角ｺﾞｼｯｸUB" panose="020B0900000000000000" pitchFamily="50" charset="-128"/>
                    </a:rPr>
                    <a:t>センシング（温度・湿度）</a:t>
                  </a:r>
                  <a:endParaRPr sz="1400" b="0" dirty="0">
                    <a:latin typeface="HGP創英角ｺﾞｼｯｸUB" panose="020B0900000000000000" pitchFamily="50" charset="-128"/>
                    <a:ea typeface="HGP創英角ｺﾞｼｯｸUB" panose="020B0900000000000000" pitchFamily="50" charset="-128"/>
                  </a:endParaRPr>
                </a:p>
              </p:txBody>
            </p:sp>
            <p:pic>
              <p:nvPicPr>
                <p:cNvPr id="18" name="ペーストされたムービー.png" descr="ペーストされたムービー.png">
                  <a:extLst>
                    <a:ext uri="{FF2B5EF4-FFF2-40B4-BE49-F238E27FC236}">
                      <a16:creationId xmlns:a16="http://schemas.microsoft.com/office/drawing/2014/main" id="{FA9B7811-A5F0-A2E7-5D24-079F17B885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63890" y="4009318"/>
                  <a:ext cx="283815" cy="295982"/>
                </a:xfrm>
                <a:prstGeom prst="rect">
                  <a:avLst/>
                </a:prstGeom>
                <a:ln w="12700">
                  <a:miter lim="400000"/>
                </a:ln>
              </p:spPr>
            </p:pic>
            <p:pic>
              <p:nvPicPr>
                <p:cNvPr id="19" name="ペーストされたムービー.png" descr="ペーストされたムービー.png">
                  <a:extLst>
                    <a:ext uri="{FF2B5EF4-FFF2-40B4-BE49-F238E27FC236}">
                      <a16:creationId xmlns:a16="http://schemas.microsoft.com/office/drawing/2014/main" id="{84497C55-8594-541F-654F-1C0CF6E8E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0585" y="4019696"/>
                  <a:ext cx="414421" cy="275226"/>
                </a:xfrm>
                <a:prstGeom prst="rect">
                  <a:avLst/>
                </a:prstGeom>
                <a:ln w="12700">
                  <a:miter lim="400000"/>
                </a:ln>
              </p:spPr>
            </p:pic>
            <p:pic>
              <p:nvPicPr>
                <p:cNvPr id="20" name="ペーストされたムービー.png" descr="ペーストされたムービー.png">
                  <a:extLst>
                    <a:ext uri="{FF2B5EF4-FFF2-40B4-BE49-F238E27FC236}">
                      <a16:creationId xmlns:a16="http://schemas.microsoft.com/office/drawing/2014/main" id="{9C2A9C13-1431-FCE8-F6E9-1FB5E6AD38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87249" y="4019696"/>
                  <a:ext cx="370957" cy="275226"/>
                </a:xfrm>
                <a:prstGeom prst="rect">
                  <a:avLst/>
                </a:prstGeom>
                <a:ln w="12700">
                  <a:miter lim="400000"/>
                </a:ln>
              </p:spPr>
            </p:pic>
            <p:sp>
              <p:nvSpPr>
                <p:cNvPr id="21" name="矢印">
                  <a:extLst>
                    <a:ext uri="{FF2B5EF4-FFF2-40B4-BE49-F238E27FC236}">
                      <a16:creationId xmlns:a16="http://schemas.microsoft.com/office/drawing/2014/main" id="{E6065F1C-D943-ABE4-38ED-BE290FDDAD38}"/>
                    </a:ext>
                  </a:extLst>
                </p:cNvPr>
                <p:cNvSpPr/>
                <p:nvPr/>
              </p:nvSpPr>
              <p:spPr>
                <a:xfrm>
                  <a:off x="4842651" y="3757098"/>
                  <a:ext cx="404034" cy="415012"/>
                </a:xfrm>
                <a:prstGeom prst="rightArrow">
                  <a:avLst>
                    <a:gd name="adj1" fmla="val 38456"/>
                    <a:gd name="adj2" fmla="val 61127"/>
                  </a:avLst>
                </a:prstGeom>
                <a:solidFill>
                  <a:srgbClr val="081F5C"/>
                </a:solidFill>
                <a:ln w="12700">
                  <a:miter lim="400000"/>
                </a:ln>
              </p:spPr>
              <p:txBody>
                <a:bodyPr lIns="38100" tIns="38100" rIns="38100" bIns="38100" anchor="ctr"/>
                <a:lstStyle/>
                <a:p>
                  <a:pPr defTabSz="438150">
                    <a:spcBef>
                      <a:spcPts val="3150"/>
                    </a:spcBef>
                    <a:defRPr sz="3200"/>
                  </a:pPr>
                  <a:endParaRPr sz="2100">
                    <a:latin typeface="HGP創英角ｺﾞｼｯｸUB" panose="020B0900000000000000" pitchFamily="50" charset="-128"/>
                    <a:ea typeface="HGP創英角ｺﾞｼｯｸUB" panose="020B0900000000000000" pitchFamily="50" charset="-128"/>
                  </a:endParaRPr>
                </a:p>
              </p:txBody>
            </p:sp>
            <p:sp>
              <p:nvSpPr>
                <p:cNvPr id="22" name="IP Camera">
                  <a:extLst>
                    <a:ext uri="{FF2B5EF4-FFF2-40B4-BE49-F238E27FC236}">
                      <a16:creationId xmlns:a16="http://schemas.microsoft.com/office/drawing/2014/main" id="{E18A48BE-C270-E64A-CFF9-C79525208214}"/>
                    </a:ext>
                  </a:extLst>
                </p:cNvPr>
                <p:cNvSpPr txBox="1"/>
                <p:nvPr/>
              </p:nvSpPr>
              <p:spPr>
                <a:xfrm>
                  <a:off x="5297264" y="4282819"/>
                  <a:ext cx="617067" cy="2121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lvl1pPr algn="ctr" defTabSz="584200">
                    <a:spcBef>
                      <a:spcPts val="0"/>
                    </a:spcBef>
                    <a:defRPr sz="1600" b="1">
                      <a:solidFill>
                        <a:srgbClr val="081F5C"/>
                      </a:solidFill>
                    </a:defRPr>
                  </a:lvl1pPr>
                </a:lstStyle>
                <a:p>
                  <a:r>
                    <a:rPr sz="1400" dirty="0">
                      <a:latin typeface="HGP創英角ｺﾞｼｯｸUB" panose="020B0900000000000000" pitchFamily="50" charset="-128"/>
                      <a:ea typeface="HGP創英角ｺﾞｼｯｸUB" panose="020B0900000000000000" pitchFamily="50" charset="-128"/>
                    </a:rPr>
                    <a:t>IP</a:t>
                  </a:r>
                  <a:r>
                    <a:rPr lang="ja-JP" altLang="en-US" sz="1400" dirty="0">
                      <a:latin typeface="HGP創英角ｺﾞｼｯｸUB" panose="020B0900000000000000" pitchFamily="50" charset="-128"/>
                      <a:ea typeface="HGP創英角ｺﾞｼｯｸUB" panose="020B0900000000000000" pitchFamily="50" charset="-128"/>
                    </a:rPr>
                    <a:t>カメラ</a:t>
                  </a:r>
                  <a:endParaRPr sz="1400" dirty="0">
                    <a:latin typeface="HGP創英角ｺﾞｼｯｸUB" panose="020B0900000000000000" pitchFamily="50" charset="-128"/>
                    <a:ea typeface="HGP創英角ｺﾞｼｯｸUB" panose="020B0900000000000000" pitchFamily="50" charset="-128"/>
                  </a:endParaRPr>
                </a:p>
              </p:txBody>
            </p:sp>
            <p:sp>
              <p:nvSpPr>
                <p:cNvPr id="23" name="Sensor Device">
                  <a:extLst>
                    <a:ext uri="{FF2B5EF4-FFF2-40B4-BE49-F238E27FC236}">
                      <a16:creationId xmlns:a16="http://schemas.microsoft.com/office/drawing/2014/main" id="{3C6366AB-F23A-1A40-EC8C-D638DCD00694}"/>
                    </a:ext>
                  </a:extLst>
                </p:cNvPr>
                <p:cNvSpPr txBox="1"/>
                <p:nvPr/>
              </p:nvSpPr>
              <p:spPr>
                <a:xfrm>
                  <a:off x="5806433" y="4310198"/>
                  <a:ext cx="802725" cy="157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lvl1pPr algn="ctr" defTabSz="584200">
                    <a:spcBef>
                      <a:spcPts val="0"/>
                    </a:spcBef>
                    <a:defRPr sz="1600" b="1">
                      <a:solidFill>
                        <a:srgbClr val="081F5C"/>
                      </a:solidFill>
                    </a:defRPr>
                  </a:lvl1pPr>
                </a:lstStyle>
                <a:p>
                  <a:r>
                    <a:rPr lang="ja-JP" altLang="en-US" sz="1400" dirty="0">
                      <a:latin typeface="HGP創英角ｺﾞｼｯｸUB" panose="020B0900000000000000" pitchFamily="50" charset="-128"/>
                      <a:ea typeface="HGP創英角ｺﾞｼｯｸUB" panose="020B0900000000000000" pitchFamily="50" charset="-128"/>
                    </a:rPr>
                    <a:t>センサーデバイス</a:t>
                  </a:r>
                </a:p>
              </p:txBody>
            </p:sp>
            <p:sp>
              <p:nvSpPr>
                <p:cNvPr id="24" name="Gateway">
                  <a:extLst>
                    <a:ext uri="{FF2B5EF4-FFF2-40B4-BE49-F238E27FC236}">
                      <a16:creationId xmlns:a16="http://schemas.microsoft.com/office/drawing/2014/main" id="{A240013A-6ACB-4878-D8B7-3331D9929888}"/>
                    </a:ext>
                  </a:extLst>
                </p:cNvPr>
                <p:cNvSpPr txBox="1"/>
                <p:nvPr/>
              </p:nvSpPr>
              <p:spPr>
                <a:xfrm>
                  <a:off x="6572408" y="4222901"/>
                  <a:ext cx="1000638" cy="3319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lvl1pPr algn="ctr" defTabSz="584200">
                    <a:spcBef>
                      <a:spcPts val="0"/>
                    </a:spcBef>
                    <a:defRPr sz="1600" b="1">
                      <a:solidFill>
                        <a:srgbClr val="081F5C"/>
                      </a:solidFill>
                    </a:defRPr>
                  </a:lvl1pPr>
                </a:lstStyle>
                <a:p>
                  <a:r>
                    <a:rPr lang="ja-JP" altLang="en-US" sz="1400" dirty="0">
                      <a:latin typeface="HGP創英角ｺﾞｼｯｸUB" panose="020B0900000000000000" pitchFamily="50" charset="-128"/>
                      <a:ea typeface="HGP創英角ｺﾞｼｯｸUB" panose="020B0900000000000000" pitchFamily="50" charset="-128"/>
                    </a:rPr>
                    <a:t>センサーゲートウェイ</a:t>
                  </a:r>
                  <a:endParaRPr sz="1400" dirty="0">
                    <a:latin typeface="HGP創英角ｺﾞｼｯｸUB" panose="020B0900000000000000" pitchFamily="50" charset="-128"/>
                    <a:ea typeface="HGP創英角ｺﾞｼｯｸUB" panose="020B0900000000000000" pitchFamily="50" charset="-128"/>
                  </a:endParaRPr>
                </a:p>
              </p:txBody>
            </p:sp>
            <p:grpSp>
              <p:nvGrpSpPr>
                <p:cNvPr id="25" name="グループ化 10">
                  <a:extLst>
                    <a:ext uri="{FF2B5EF4-FFF2-40B4-BE49-F238E27FC236}">
                      <a16:creationId xmlns:a16="http://schemas.microsoft.com/office/drawing/2014/main" id="{812311DD-9B0C-9DCA-4183-4541D835787C}"/>
                    </a:ext>
                  </a:extLst>
                </p:cNvPr>
                <p:cNvGrpSpPr/>
                <p:nvPr/>
              </p:nvGrpSpPr>
              <p:grpSpPr>
                <a:xfrm>
                  <a:off x="5431925" y="4608186"/>
                  <a:ext cx="290751" cy="290751"/>
                  <a:chOff x="0" y="0"/>
                  <a:chExt cx="793783" cy="793783"/>
                </a:xfrm>
              </p:grpSpPr>
              <p:sp>
                <p:nvSpPr>
                  <p:cNvPr id="53" name="角丸四角形 122">
                    <a:extLst>
                      <a:ext uri="{FF2B5EF4-FFF2-40B4-BE49-F238E27FC236}">
                        <a16:creationId xmlns:a16="http://schemas.microsoft.com/office/drawing/2014/main" id="{A6149E4D-3BF3-8646-1006-AC10E4228B85}"/>
                      </a:ext>
                    </a:extLst>
                  </p:cNvPr>
                  <p:cNvSpPr/>
                  <p:nvPr/>
                </p:nvSpPr>
                <p:spPr>
                  <a:xfrm>
                    <a:off x="0" y="0"/>
                    <a:ext cx="793783" cy="793783"/>
                  </a:xfrm>
                  <a:prstGeom prst="roundRect">
                    <a:avLst>
                      <a:gd name="adj" fmla="val 16667"/>
                    </a:avLst>
                  </a:prstGeom>
                  <a:solidFill>
                    <a:srgbClr val="A6A6A6"/>
                  </a:solidFill>
                  <a:ln w="12700" cap="flat">
                    <a:noFill/>
                    <a:miter lim="400000"/>
                  </a:ln>
                  <a:effectLst>
                    <a:outerShdw blurRad="50800" dist="38100" dir="2700000" rotWithShape="0">
                      <a:srgbClr val="000000">
                        <a:alpha val="40000"/>
                      </a:srgbClr>
                    </a:outerShdw>
                  </a:effectLst>
                </p:spPr>
                <p:txBody>
                  <a:bodyPr wrap="square" lIns="36575" tIns="36575" rIns="36575" bIns="36575" numCol="1" anchor="ctr">
                    <a:noAutofit/>
                  </a:bodyPr>
                  <a:lstStyle/>
                  <a:p>
                    <a:pPr algn="ctr" defTabSz="975360">
                      <a:defRPr sz="1400">
                        <a:solidFill>
                          <a:srgbClr val="FFFFFF"/>
                        </a:solidFill>
                        <a:latin typeface="Meiryo UI"/>
                        <a:ea typeface="Meiryo UI"/>
                        <a:cs typeface="Meiryo UI"/>
                        <a:sym typeface="Meiryo UI"/>
                      </a:defRPr>
                    </a:pPr>
                    <a:endParaRPr sz="375">
                      <a:latin typeface="HGP創英角ｺﾞｼｯｸUB" panose="020B0900000000000000" pitchFamily="50" charset="-128"/>
                      <a:ea typeface="HGP創英角ｺﾞｼｯｸUB" panose="020B0900000000000000" pitchFamily="50" charset="-128"/>
                    </a:endParaRPr>
                  </a:p>
                </p:txBody>
              </p:sp>
              <p:grpSp>
                <p:nvGrpSpPr>
                  <p:cNvPr id="54" name="図 12">
                    <a:extLst>
                      <a:ext uri="{FF2B5EF4-FFF2-40B4-BE49-F238E27FC236}">
                        <a16:creationId xmlns:a16="http://schemas.microsoft.com/office/drawing/2014/main" id="{CA5F6A98-D6B0-1CD2-7D93-578BF8469DE0}"/>
                      </a:ext>
                    </a:extLst>
                  </p:cNvPr>
                  <p:cNvGrpSpPr/>
                  <p:nvPr/>
                </p:nvGrpSpPr>
                <p:grpSpPr>
                  <a:xfrm>
                    <a:off x="61412" y="131222"/>
                    <a:ext cx="670960" cy="531340"/>
                    <a:chOff x="0" y="0"/>
                    <a:chExt cx="670959" cy="531339"/>
                  </a:xfrm>
                </p:grpSpPr>
                <p:sp>
                  <p:nvSpPr>
                    <p:cNvPr id="55" name="四角形">
                      <a:extLst>
                        <a:ext uri="{FF2B5EF4-FFF2-40B4-BE49-F238E27FC236}">
                          <a16:creationId xmlns:a16="http://schemas.microsoft.com/office/drawing/2014/main" id="{21B2150F-D559-AC1F-6080-E9D62AC48826}"/>
                        </a:ext>
                      </a:extLst>
                    </p:cNvPr>
                    <p:cNvSpPr/>
                    <p:nvPr/>
                  </p:nvSpPr>
                  <p:spPr>
                    <a:xfrm>
                      <a:off x="0" y="0"/>
                      <a:ext cx="670959" cy="531338"/>
                    </a:xfrm>
                    <a:prstGeom prst="rect">
                      <a:avLst/>
                    </a:prstGeom>
                    <a:solidFill>
                      <a:srgbClr val="000000">
                        <a:alpha val="0"/>
                      </a:srgbClr>
                    </a:solidFill>
                    <a:ln w="12700" cap="flat">
                      <a:noFill/>
                      <a:miter lim="400000"/>
                    </a:ln>
                    <a:effectLst/>
                  </p:spPr>
                  <p:txBody>
                    <a:bodyPr wrap="square" lIns="36575" tIns="36575" rIns="36575" bIns="36575" numCol="1" anchor="ctr">
                      <a:noAutofit/>
                    </a:bodyPr>
                    <a:lstStyle/>
                    <a:p>
                      <a:pPr defTabSz="975360">
                        <a:defRPr sz="2400">
                          <a:latin typeface="Calibri"/>
                          <a:ea typeface="Calibri"/>
                          <a:cs typeface="Calibri"/>
                          <a:sym typeface="Calibri"/>
                        </a:defRPr>
                      </a:pPr>
                      <a:endParaRPr sz="1500">
                        <a:latin typeface="HGP創英角ｺﾞｼｯｸUB" panose="020B0900000000000000" pitchFamily="50" charset="-128"/>
                        <a:ea typeface="HGP創英角ｺﾞｼｯｸUB" panose="020B0900000000000000" pitchFamily="50" charset="-128"/>
                      </a:endParaRPr>
                    </a:p>
                  </p:txBody>
                </p:sp>
                <p:pic>
                  <p:nvPicPr>
                    <p:cNvPr id="56" name="image11.png" descr="image11.png">
                      <a:extLst>
                        <a:ext uri="{FF2B5EF4-FFF2-40B4-BE49-F238E27FC236}">
                          <a16:creationId xmlns:a16="http://schemas.microsoft.com/office/drawing/2014/main" id="{E6177B25-5F94-1847-2B29-EB5527F0AB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344" y="0"/>
                      <a:ext cx="528201" cy="531339"/>
                    </a:xfrm>
                    <a:prstGeom prst="rect">
                      <a:avLst/>
                    </a:prstGeom>
                    <a:ln w="12700" cap="flat">
                      <a:noFill/>
                      <a:miter lim="400000"/>
                    </a:ln>
                    <a:effectLst/>
                  </p:spPr>
                </p:pic>
              </p:grpSp>
            </p:grpSp>
            <p:grpSp>
              <p:nvGrpSpPr>
                <p:cNvPr id="26" name="グループ化 14">
                  <a:extLst>
                    <a:ext uri="{FF2B5EF4-FFF2-40B4-BE49-F238E27FC236}">
                      <a16:creationId xmlns:a16="http://schemas.microsoft.com/office/drawing/2014/main" id="{44F27D74-865D-9A72-BA54-9C90BEBC0054}"/>
                    </a:ext>
                  </a:extLst>
                </p:cNvPr>
                <p:cNvGrpSpPr/>
                <p:nvPr/>
              </p:nvGrpSpPr>
              <p:grpSpPr>
                <a:xfrm>
                  <a:off x="4592036" y="2944171"/>
                  <a:ext cx="255983" cy="290751"/>
                  <a:chOff x="-590240" y="0"/>
                  <a:chExt cx="698863" cy="793783"/>
                </a:xfrm>
              </p:grpSpPr>
              <p:sp>
                <p:nvSpPr>
                  <p:cNvPr id="49" name="角丸四角形 135">
                    <a:extLst>
                      <a:ext uri="{FF2B5EF4-FFF2-40B4-BE49-F238E27FC236}">
                        <a16:creationId xmlns:a16="http://schemas.microsoft.com/office/drawing/2014/main" id="{51EB8636-7F7A-B2B6-6BB4-EBED978C28C2}"/>
                      </a:ext>
                    </a:extLst>
                  </p:cNvPr>
                  <p:cNvSpPr/>
                  <p:nvPr/>
                </p:nvSpPr>
                <p:spPr>
                  <a:xfrm>
                    <a:off x="-590240" y="0"/>
                    <a:ext cx="698863" cy="793783"/>
                  </a:xfrm>
                  <a:prstGeom prst="roundRect">
                    <a:avLst>
                      <a:gd name="adj" fmla="val 16667"/>
                    </a:avLst>
                  </a:prstGeom>
                  <a:solidFill>
                    <a:srgbClr val="A6A6A6"/>
                  </a:solidFill>
                  <a:ln w="12700" cap="flat">
                    <a:noFill/>
                    <a:miter lim="400000"/>
                  </a:ln>
                  <a:effectLst>
                    <a:outerShdw blurRad="50800" dist="38100" dir="2700000" rotWithShape="0">
                      <a:srgbClr val="000000">
                        <a:alpha val="40000"/>
                      </a:srgbClr>
                    </a:outerShdw>
                  </a:effectLst>
                </p:spPr>
                <p:txBody>
                  <a:bodyPr wrap="square" lIns="36575" tIns="36575" rIns="36575" bIns="36575" numCol="1" anchor="ctr">
                    <a:noAutofit/>
                  </a:bodyPr>
                  <a:lstStyle/>
                  <a:p>
                    <a:pPr algn="ctr" defTabSz="975360">
                      <a:defRPr sz="1400">
                        <a:solidFill>
                          <a:srgbClr val="FFFFFF"/>
                        </a:solidFill>
                        <a:latin typeface="Meiryo UI"/>
                        <a:ea typeface="Meiryo UI"/>
                        <a:cs typeface="Meiryo UI"/>
                        <a:sym typeface="Meiryo UI"/>
                      </a:defRPr>
                    </a:pPr>
                    <a:endParaRPr sz="375">
                      <a:latin typeface="HGP創英角ｺﾞｼｯｸUB" panose="020B0900000000000000" pitchFamily="50" charset="-128"/>
                      <a:ea typeface="HGP創英角ｺﾞｼｯｸUB" panose="020B0900000000000000" pitchFamily="50" charset="-128"/>
                    </a:endParaRPr>
                  </a:p>
                </p:txBody>
              </p:sp>
              <p:pic>
                <p:nvPicPr>
                  <p:cNvPr id="52" name="image12.tif" descr="image12.tif">
                    <a:extLst>
                      <a:ext uri="{FF2B5EF4-FFF2-40B4-BE49-F238E27FC236}">
                        <a16:creationId xmlns:a16="http://schemas.microsoft.com/office/drawing/2014/main" id="{71A6E02F-F933-0713-7346-E381F259118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4637" y="85699"/>
                    <a:ext cx="502576" cy="622386"/>
                  </a:xfrm>
                  <a:prstGeom prst="rect">
                    <a:avLst/>
                  </a:prstGeom>
                  <a:ln w="12700" cap="flat">
                    <a:noFill/>
                    <a:miter lim="400000"/>
                  </a:ln>
                  <a:effectLst/>
                </p:spPr>
              </p:pic>
            </p:grpSp>
            <p:grpSp>
              <p:nvGrpSpPr>
                <p:cNvPr id="27" name="グループ化 17">
                  <a:extLst>
                    <a:ext uri="{FF2B5EF4-FFF2-40B4-BE49-F238E27FC236}">
                      <a16:creationId xmlns:a16="http://schemas.microsoft.com/office/drawing/2014/main" id="{618A70D9-0758-7F7F-5204-D4BC35F31F6B}"/>
                    </a:ext>
                  </a:extLst>
                </p:cNvPr>
                <p:cNvGrpSpPr/>
                <p:nvPr/>
              </p:nvGrpSpPr>
              <p:grpSpPr>
                <a:xfrm>
                  <a:off x="4145945" y="3152045"/>
                  <a:ext cx="256724" cy="290750"/>
                  <a:chOff x="-324654" y="-45878"/>
                  <a:chExt cx="700885" cy="793781"/>
                </a:xfrm>
              </p:grpSpPr>
              <p:sp>
                <p:nvSpPr>
                  <p:cNvPr id="45" name="角丸四角形 138">
                    <a:extLst>
                      <a:ext uri="{FF2B5EF4-FFF2-40B4-BE49-F238E27FC236}">
                        <a16:creationId xmlns:a16="http://schemas.microsoft.com/office/drawing/2014/main" id="{51755C64-5FCA-87CD-5369-BFEE3B937A39}"/>
                      </a:ext>
                    </a:extLst>
                  </p:cNvPr>
                  <p:cNvSpPr/>
                  <p:nvPr/>
                </p:nvSpPr>
                <p:spPr>
                  <a:xfrm>
                    <a:off x="-324654" y="-45878"/>
                    <a:ext cx="700885" cy="793781"/>
                  </a:xfrm>
                  <a:prstGeom prst="roundRect">
                    <a:avLst>
                      <a:gd name="adj" fmla="val 16667"/>
                    </a:avLst>
                  </a:prstGeom>
                  <a:solidFill>
                    <a:srgbClr val="A6A6A6"/>
                  </a:solidFill>
                  <a:ln w="12700" cap="flat">
                    <a:noFill/>
                    <a:miter lim="400000"/>
                  </a:ln>
                  <a:effectLst>
                    <a:outerShdw blurRad="50800" dist="38100" dir="2700000" rotWithShape="0">
                      <a:srgbClr val="000000">
                        <a:alpha val="40000"/>
                      </a:srgbClr>
                    </a:outerShdw>
                  </a:effectLst>
                </p:spPr>
                <p:txBody>
                  <a:bodyPr wrap="square" lIns="36575" tIns="36575" rIns="36575" bIns="36575" numCol="1" anchor="ctr">
                    <a:noAutofit/>
                  </a:bodyPr>
                  <a:lstStyle/>
                  <a:p>
                    <a:pPr algn="ctr" defTabSz="975360">
                      <a:defRPr sz="1400">
                        <a:solidFill>
                          <a:srgbClr val="FFFFFF"/>
                        </a:solidFill>
                        <a:latin typeface="Meiryo UI"/>
                        <a:ea typeface="Meiryo UI"/>
                        <a:cs typeface="Meiryo UI"/>
                        <a:sym typeface="Meiryo UI"/>
                      </a:defRPr>
                    </a:pPr>
                    <a:endParaRPr sz="375">
                      <a:latin typeface="HGP創英角ｺﾞｼｯｸUB" panose="020B0900000000000000" pitchFamily="50" charset="-128"/>
                      <a:ea typeface="HGP創英角ｺﾞｼｯｸUB" panose="020B0900000000000000" pitchFamily="50" charset="-128"/>
                    </a:endParaRPr>
                  </a:p>
                </p:txBody>
              </p:sp>
              <p:pic>
                <p:nvPicPr>
                  <p:cNvPr id="48" name="image13.png" descr="image13.png">
                    <a:extLst>
                      <a:ext uri="{FF2B5EF4-FFF2-40B4-BE49-F238E27FC236}">
                        <a16:creationId xmlns:a16="http://schemas.microsoft.com/office/drawing/2014/main" id="{58B2DA0B-3B2D-BED7-D1F4-331F7ABE62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3862" y="-15750"/>
                    <a:ext cx="328984" cy="719364"/>
                  </a:xfrm>
                  <a:prstGeom prst="rect">
                    <a:avLst/>
                  </a:prstGeom>
                  <a:ln w="12700" cap="flat">
                    <a:noFill/>
                    <a:miter lim="400000"/>
                  </a:ln>
                  <a:effectLst/>
                </p:spPr>
              </p:pic>
            </p:grpSp>
            <p:grpSp>
              <p:nvGrpSpPr>
                <p:cNvPr id="28" name="グループ化 20">
                  <a:extLst>
                    <a:ext uri="{FF2B5EF4-FFF2-40B4-BE49-F238E27FC236}">
                      <a16:creationId xmlns:a16="http://schemas.microsoft.com/office/drawing/2014/main" id="{74E709F7-54DC-BAC9-8315-CAD070AB3969}"/>
                    </a:ext>
                  </a:extLst>
                </p:cNvPr>
                <p:cNvGrpSpPr/>
                <p:nvPr/>
              </p:nvGrpSpPr>
              <p:grpSpPr>
                <a:xfrm>
                  <a:off x="4145943" y="3573736"/>
                  <a:ext cx="256722" cy="290751"/>
                  <a:chOff x="-324656" y="-45878"/>
                  <a:chExt cx="700878" cy="793783"/>
                </a:xfrm>
              </p:grpSpPr>
              <p:sp>
                <p:nvSpPr>
                  <p:cNvPr id="41" name="角丸四角形 141">
                    <a:extLst>
                      <a:ext uri="{FF2B5EF4-FFF2-40B4-BE49-F238E27FC236}">
                        <a16:creationId xmlns:a16="http://schemas.microsoft.com/office/drawing/2014/main" id="{38742FF6-9AFE-5AD3-3E8C-258F6BCBA430}"/>
                      </a:ext>
                    </a:extLst>
                  </p:cNvPr>
                  <p:cNvSpPr/>
                  <p:nvPr/>
                </p:nvSpPr>
                <p:spPr>
                  <a:xfrm>
                    <a:off x="-324656" y="-45878"/>
                    <a:ext cx="700878" cy="793783"/>
                  </a:xfrm>
                  <a:prstGeom prst="roundRect">
                    <a:avLst>
                      <a:gd name="adj" fmla="val 16667"/>
                    </a:avLst>
                  </a:prstGeom>
                  <a:solidFill>
                    <a:srgbClr val="A6A6A6"/>
                  </a:solidFill>
                  <a:ln w="12700" cap="flat">
                    <a:noFill/>
                    <a:miter lim="400000"/>
                  </a:ln>
                  <a:effectLst>
                    <a:outerShdw blurRad="50800" dist="38100" dir="2700000" rotWithShape="0">
                      <a:srgbClr val="000000">
                        <a:alpha val="40000"/>
                      </a:srgbClr>
                    </a:outerShdw>
                  </a:effectLst>
                </p:spPr>
                <p:txBody>
                  <a:bodyPr wrap="square" lIns="36575" tIns="36575" rIns="36575" bIns="36575" numCol="1" anchor="ctr">
                    <a:noAutofit/>
                  </a:bodyPr>
                  <a:lstStyle/>
                  <a:p>
                    <a:pPr algn="ctr" defTabSz="975360">
                      <a:defRPr sz="1400">
                        <a:solidFill>
                          <a:srgbClr val="FFFFFF"/>
                        </a:solidFill>
                        <a:latin typeface="Meiryo UI"/>
                        <a:ea typeface="Meiryo UI"/>
                        <a:cs typeface="Meiryo UI"/>
                        <a:sym typeface="Meiryo UI"/>
                      </a:defRPr>
                    </a:pPr>
                    <a:endParaRPr sz="375">
                      <a:latin typeface="HGP創英角ｺﾞｼｯｸUB" panose="020B0900000000000000" pitchFamily="50" charset="-128"/>
                      <a:ea typeface="HGP創英角ｺﾞｼｯｸUB" panose="020B0900000000000000" pitchFamily="50" charset="-128"/>
                    </a:endParaRPr>
                  </a:p>
                </p:txBody>
              </p:sp>
              <p:pic>
                <p:nvPicPr>
                  <p:cNvPr id="44" name="image14.png" descr="image14.png">
                    <a:extLst>
                      <a:ext uri="{FF2B5EF4-FFF2-40B4-BE49-F238E27FC236}">
                        <a16:creationId xmlns:a16="http://schemas.microsoft.com/office/drawing/2014/main" id="{CB689599-7780-5004-3A46-24F03F3438D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28252" y="52540"/>
                    <a:ext cx="555210" cy="634492"/>
                  </a:xfrm>
                  <a:prstGeom prst="rect">
                    <a:avLst/>
                  </a:prstGeom>
                  <a:ln w="12700" cap="flat">
                    <a:noFill/>
                    <a:miter lim="400000"/>
                  </a:ln>
                  <a:effectLst/>
                </p:spPr>
              </p:pic>
            </p:grpSp>
            <p:grpSp>
              <p:nvGrpSpPr>
                <p:cNvPr id="29" name="グループ化 23">
                  <a:extLst>
                    <a:ext uri="{FF2B5EF4-FFF2-40B4-BE49-F238E27FC236}">
                      <a16:creationId xmlns:a16="http://schemas.microsoft.com/office/drawing/2014/main" id="{AE8B1171-FD09-21C7-FBF7-A7FC191D9EC9}"/>
                    </a:ext>
                  </a:extLst>
                </p:cNvPr>
                <p:cNvGrpSpPr/>
                <p:nvPr/>
              </p:nvGrpSpPr>
              <p:grpSpPr>
                <a:xfrm>
                  <a:off x="4592036" y="3408355"/>
                  <a:ext cx="255983" cy="290751"/>
                  <a:chOff x="-590239" y="0"/>
                  <a:chExt cx="698862" cy="793783"/>
                </a:xfrm>
              </p:grpSpPr>
              <p:sp>
                <p:nvSpPr>
                  <p:cNvPr id="37" name="角丸四角形 144">
                    <a:extLst>
                      <a:ext uri="{FF2B5EF4-FFF2-40B4-BE49-F238E27FC236}">
                        <a16:creationId xmlns:a16="http://schemas.microsoft.com/office/drawing/2014/main" id="{0080AB22-F5C1-F419-F230-748313E47705}"/>
                      </a:ext>
                    </a:extLst>
                  </p:cNvPr>
                  <p:cNvSpPr/>
                  <p:nvPr/>
                </p:nvSpPr>
                <p:spPr>
                  <a:xfrm>
                    <a:off x="-590239" y="0"/>
                    <a:ext cx="698862" cy="793783"/>
                  </a:xfrm>
                  <a:prstGeom prst="roundRect">
                    <a:avLst>
                      <a:gd name="adj" fmla="val 16667"/>
                    </a:avLst>
                  </a:prstGeom>
                  <a:solidFill>
                    <a:srgbClr val="A6A6A6"/>
                  </a:solidFill>
                  <a:ln w="12700" cap="flat">
                    <a:noFill/>
                    <a:miter lim="400000"/>
                  </a:ln>
                  <a:effectLst>
                    <a:outerShdw blurRad="50800" dist="38100" dir="2700000" rotWithShape="0">
                      <a:srgbClr val="000000">
                        <a:alpha val="40000"/>
                      </a:srgbClr>
                    </a:outerShdw>
                  </a:effectLst>
                </p:spPr>
                <p:txBody>
                  <a:bodyPr wrap="square" lIns="36575" tIns="36575" rIns="36575" bIns="36575" numCol="1" anchor="ctr">
                    <a:noAutofit/>
                  </a:bodyPr>
                  <a:lstStyle/>
                  <a:p>
                    <a:pPr algn="ctr" defTabSz="975360">
                      <a:defRPr sz="1400">
                        <a:solidFill>
                          <a:srgbClr val="FFFFFF"/>
                        </a:solidFill>
                        <a:latin typeface="Meiryo UI"/>
                        <a:ea typeface="Meiryo UI"/>
                        <a:cs typeface="Meiryo UI"/>
                        <a:sym typeface="Meiryo UI"/>
                      </a:defRPr>
                    </a:pPr>
                    <a:endParaRPr sz="375">
                      <a:latin typeface="HGP創英角ｺﾞｼｯｸUB" panose="020B0900000000000000" pitchFamily="50" charset="-128"/>
                      <a:ea typeface="HGP創英角ｺﾞｼｯｸUB" panose="020B0900000000000000" pitchFamily="50" charset="-128"/>
                    </a:endParaRPr>
                  </a:p>
                </p:txBody>
              </p:sp>
              <p:pic>
                <p:nvPicPr>
                  <p:cNvPr id="40" name="image15.tif" descr="image15.tif">
                    <a:extLst>
                      <a:ext uri="{FF2B5EF4-FFF2-40B4-BE49-F238E27FC236}">
                        <a16:creationId xmlns:a16="http://schemas.microsoft.com/office/drawing/2014/main" id="{4C9F3D41-C76D-45C2-6D72-B46026F56C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51509" y="230617"/>
                    <a:ext cx="621401" cy="400220"/>
                  </a:xfrm>
                  <a:prstGeom prst="rect">
                    <a:avLst/>
                  </a:prstGeom>
                  <a:ln w="12700" cap="flat">
                    <a:noFill/>
                    <a:miter lim="400000"/>
                  </a:ln>
                  <a:effectLst/>
                </p:spPr>
              </p:pic>
            </p:grpSp>
            <p:grpSp>
              <p:nvGrpSpPr>
                <p:cNvPr id="30" name="グループ化 33">
                  <a:extLst>
                    <a:ext uri="{FF2B5EF4-FFF2-40B4-BE49-F238E27FC236}">
                      <a16:creationId xmlns:a16="http://schemas.microsoft.com/office/drawing/2014/main" id="{1ABE4F13-DD19-FBD1-EB2A-FD33CA05C649}"/>
                    </a:ext>
                  </a:extLst>
                </p:cNvPr>
                <p:cNvGrpSpPr/>
                <p:nvPr/>
              </p:nvGrpSpPr>
              <p:grpSpPr>
                <a:xfrm>
                  <a:off x="4145944" y="2749331"/>
                  <a:ext cx="256722" cy="290751"/>
                  <a:chOff x="-279263" y="-45879"/>
                  <a:chExt cx="700882" cy="793781"/>
                </a:xfrm>
              </p:grpSpPr>
              <p:sp>
                <p:nvSpPr>
                  <p:cNvPr id="35" name="角丸四角形 67">
                    <a:extLst>
                      <a:ext uri="{FF2B5EF4-FFF2-40B4-BE49-F238E27FC236}">
                        <a16:creationId xmlns:a16="http://schemas.microsoft.com/office/drawing/2014/main" id="{AC7C4DC6-B457-BA49-8A9E-E76CF9407519}"/>
                      </a:ext>
                    </a:extLst>
                  </p:cNvPr>
                  <p:cNvSpPr/>
                  <p:nvPr/>
                </p:nvSpPr>
                <p:spPr>
                  <a:xfrm>
                    <a:off x="-279263" y="-45879"/>
                    <a:ext cx="700882" cy="793781"/>
                  </a:xfrm>
                  <a:prstGeom prst="roundRect">
                    <a:avLst>
                      <a:gd name="adj" fmla="val 16667"/>
                    </a:avLst>
                  </a:prstGeom>
                  <a:solidFill>
                    <a:srgbClr val="A6A6A6"/>
                  </a:solidFill>
                  <a:ln w="12700" cap="flat">
                    <a:noFill/>
                    <a:miter lim="400000"/>
                  </a:ln>
                  <a:effectLst>
                    <a:outerShdw blurRad="50800" dist="38100" dir="2700000" rotWithShape="0">
                      <a:srgbClr val="000000">
                        <a:alpha val="40000"/>
                      </a:srgbClr>
                    </a:outerShdw>
                  </a:effectLst>
                </p:spPr>
                <p:txBody>
                  <a:bodyPr wrap="square" lIns="36575" tIns="36575" rIns="36575" bIns="36575" numCol="1" anchor="ctr">
                    <a:noAutofit/>
                  </a:bodyPr>
                  <a:lstStyle/>
                  <a:p>
                    <a:pPr algn="ctr" defTabSz="975360">
                      <a:defRPr sz="1400">
                        <a:solidFill>
                          <a:srgbClr val="FFFFFF"/>
                        </a:solidFill>
                        <a:latin typeface="Meiryo UI"/>
                        <a:ea typeface="Meiryo UI"/>
                        <a:cs typeface="Meiryo UI"/>
                        <a:sym typeface="Meiryo UI"/>
                      </a:defRPr>
                    </a:pPr>
                    <a:endParaRPr sz="375" dirty="0">
                      <a:latin typeface="HGP創英角ｺﾞｼｯｸUB" panose="020B0900000000000000" pitchFamily="50" charset="-128"/>
                      <a:ea typeface="HGP創英角ｺﾞｼｯｸUB" panose="020B0900000000000000" pitchFamily="50" charset="-128"/>
                    </a:endParaRPr>
                  </a:p>
                </p:txBody>
              </p:sp>
              <p:pic>
                <p:nvPicPr>
                  <p:cNvPr id="36" name="図 35" descr="図 35">
                    <a:extLst>
                      <a:ext uri="{FF2B5EF4-FFF2-40B4-BE49-F238E27FC236}">
                        <a16:creationId xmlns:a16="http://schemas.microsoft.com/office/drawing/2014/main" id="{B6015FF1-8434-5D60-7224-01657B8B5F5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86801" y="11024"/>
                    <a:ext cx="510102" cy="668206"/>
                  </a:xfrm>
                  <a:prstGeom prst="rect">
                    <a:avLst/>
                  </a:prstGeom>
                  <a:ln w="12700" cap="flat">
                    <a:noFill/>
                    <a:miter lim="400000"/>
                  </a:ln>
                  <a:effectLst/>
                </p:spPr>
              </p:pic>
            </p:grpSp>
            <p:sp>
              <p:nvSpPr>
                <p:cNvPr id="31" name="More use cases">
                  <a:extLst>
                    <a:ext uri="{FF2B5EF4-FFF2-40B4-BE49-F238E27FC236}">
                      <a16:creationId xmlns:a16="http://schemas.microsoft.com/office/drawing/2014/main" id="{FBA8F526-1E2E-2F48-418D-4B711F54A5BC}"/>
                    </a:ext>
                  </a:extLst>
                </p:cNvPr>
                <p:cNvSpPr txBox="1"/>
                <p:nvPr/>
              </p:nvSpPr>
              <p:spPr>
                <a:xfrm>
                  <a:off x="5487904" y="2786501"/>
                  <a:ext cx="1221408" cy="407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lvl1pPr algn="ctr" defTabSz="584200">
                    <a:spcBef>
                      <a:spcPts val="0"/>
                    </a:spcBef>
                    <a:defRPr sz="2400" b="1">
                      <a:solidFill>
                        <a:srgbClr val="081F5C"/>
                      </a:solidFill>
                    </a:defRPr>
                  </a:lvl1pPr>
                </a:lstStyle>
                <a:p>
                  <a:r>
                    <a:rPr lang="en-US" altLang="ja-JP" sz="1800" dirty="0">
                      <a:solidFill>
                        <a:srgbClr val="0000FF"/>
                      </a:solidFill>
                      <a:latin typeface="HGP創英角ｺﾞｼｯｸUB" panose="020B0900000000000000" pitchFamily="50" charset="-128"/>
                      <a:ea typeface="HGP創英角ｺﾞｼｯｸUB" panose="020B0900000000000000" pitchFamily="50" charset="-128"/>
                    </a:rPr>
                    <a:t>1AP</a:t>
                  </a:r>
                  <a:r>
                    <a:rPr lang="ja-JP" altLang="en-US" sz="1800" dirty="0">
                      <a:solidFill>
                        <a:srgbClr val="0000FF"/>
                      </a:solidFill>
                      <a:latin typeface="HGP創英角ｺﾞｼｯｸUB" panose="020B0900000000000000" pitchFamily="50" charset="-128"/>
                      <a:ea typeface="HGP創英角ｺﾞｼｯｸUB" panose="020B0900000000000000" pitchFamily="50" charset="-128"/>
                    </a:rPr>
                    <a:t>あたりの</a:t>
                  </a:r>
                </a:p>
                <a:p>
                  <a:r>
                    <a:rPr lang="ja-JP" altLang="en-US" sz="1800" dirty="0">
                      <a:solidFill>
                        <a:srgbClr val="0000FF"/>
                      </a:solidFill>
                      <a:latin typeface="HGP創英角ｺﾞｼｯｸUB" panose="020B0900000000000000" pitchFamily="50" charset="-128"/>
                      <a:ea typeface="HGP創英角ｺﾞｼｯｸUB" panose="020B0900000000000000" pitchFamily="50" charset="-128"/>
                    </a:rPr>
                    <a:t>カバーエリア拡大</a:t>
                  </a:r>
                </a:p>
              </p:txBody>
            </p:sp>
            <p:sp>
              <p:nvSpPr>
                <p:cNvPr id="32" name="More use cases">
                  <a:extLst>
                    <a:ext uri="{FF2B5EF4-FFF2-40B4-BE49-F238E27FC236}">
                      <a16:creationId xmlns:a16="http://schemas.microsoft.com/office/drawing/2014/main" id="{AE97D905-B862-502F-6669-13A36C2D20CC}"/>
                    </a:ext>
                  </a:extLst>
                </p:cNvPr>
                <p:cNvSpPr txBox="1"/>
                <p:nvPr/>
              </p:nvSpPr>
              <p:spPr>
                <a:xfrm>
                  <a:off x="5134770" y="3306488"/>
                  <a:ext cx="1903969" cy="448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lvl1pPr algn="ctr" defTabSz="584200">
                    <a:spcBef>
                      <a:spcPts val="0"/>
                    </a:spcBef>
                    <a:defRPr sz="2400" b="1">
                      <a:solidFill>
                        <a:srgbClr val="081F5C"/>
                      </a:solidFill>
                    </a:defRPr>
                  </a:lvl1pPr>
                </a:lstStyle>
                <a:p>
                  <a:r>
                    <a:rPr lang="ja-JP" altLang="en-US" sz="1800" dirty="0">
                      <a:solidFill>
                        <a:schemeClr val="accent5">
                          <a:lumMod val="75000"/>
                        </a:schemeClr>
                      </a:solidFill>
                      <a:latin typeface="HGP創英角ｺﾞｼｯｸUB" panose="020B0900000000000000" pitchFamily="50" charset="-128"/>
                      <a:ea typeface="HGP創英角ｺﾞｼｯｸUB" panose="020B0900000000000000" pitchFamily="50" charset="-128"/>
                    </a:rPr>
                    <a:t>数メガ程度のスループットを実現</a:t>
                  </a:r>
                </a:p>
                <a:p>
                  <a:r>
                    <a:rPr lang="ja-JP" altLang="en-US" sz="1800" dirty="0">
                      <a:solidFill>
                        <a:schemeClr val="accent5">
                          <a:lumMod val="75000"/>
                        </a:schemeClr>
                      </a:solidFill>
                      <a:latin typeface="HGP創英角ｺﾞｼｯｸUB" panose="020B0900000000000000" pitchFamily="50" charset="-128"/>
                      <a:ea typeface="HGP創英角ｺﾞｼｯｸUB" panose="020B0900000000000000" pitchFamily="50" charset="-128"/>
                    </a:rPr>
                    <a:t>（静止画・動画伝送）</a:t>
                  </a:r>
                </a:p>
              </p:txBody>
            </p:sp>
            <p:sp>
              <p:nvSpPr>
                <p:cNvPr id="33" name="More use cases">
                  <a:extLst>
                    <a:ext uri="{FF2B5EF4-FFF2-40B4-BE49-F238E27FC236}">
                      <a16:creationId xmlns:a16="http://schemas.microsoft.com/office/drawing/2014/main" id="{51F13F0A-F9C5-EC1B-EAAE-FDA687F4CC1F}"/>
                    </a:ext>
                  </a:extLst>
                </p:cNvPr>
                <p:cNvSpPr txBox="1"/>
                <p:nvPr/>
              </p:nvSpPr>
              <p:spPr>
                <a:xfrm>
                  <a:off x="7194554" y="2982223"/>
                  <a:ext cx="1474687" cy="4539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defPPr>
                    <a:defRPr lang="ja-JP"/>
                  </a:defPPr>
                  <a:lvl1pPr algn="ctr" defTabSz="584200">
                    <a:spcBef>
                      <a:spcPts val="0"/>
                    </a:spcBef>
                    <a:defRPr sz="2400" b="1">
                      <a:solidFill>
                        <a:srgbClr val="002060"/>
                      </a:solidFill>
                      <a:latin typeface="Meiryo UI" panose="020B0604030504040204" pitchFamily="50" charset="-128"/>
                      <a:ea typeface="Meiryo UI" panose="020B0604030504040204" pitchFamily="50" charset="-128"/>
                    </a:defRPr>
                  </a:lvl1pPr>
                </a:lstStyle>
                <a:p>
                  <a:r>
                    <a:rPr lang="ja-JP" altLang="en-US" sz="1800" dirty="0">
                      <a:solidFill>
                        <a:srgbClr val="0000FF"/>
                      </a:solidFill>
                      <a:latin typeface="HGP創英角ｺﾞｼｯｸUB" panose="020B0900000000000000" pitchFamily="50" charset="-128"/>
                      <a:ea typeface="HGP創英角ｺﾞｼｯｸUB" panose="020B0900000000000000" pitchFamily="50" charset="-128"/>
                    </a:rPr>
                    <a:t>アンライセンスバンド</a:t>
                  </a:r>
                  <a:endParaRPr lang="en-US" altLang="ja-JP" sz="1800" dirty="0">
                    <a:solidFill>
                      <a:srgbClr val="0000FF"/>
                    </a:solidFill>
                    <a:latin typeface="HGP創英角ｺﾞｼｯｸUB" panose="020B0900000000000000" pitchFamily="50" charset="-128"/>
                    <a:ea typeface="HGP創英角ｺﾞｼｯｸUB" panose="020B0900000000000000" pitchFamily="50" charset="-128"/>
                  </a:endParaRPr>
                </a:p>
                <a:p>
                  <a:r>
                    <a:rPr lang="ja-JP" altLang="en-US" sz="1800" dirty="0">
                      <a:solidFill>
                        <a:srgbClr val="0000FF"/>
                      </a:solidFill>
                      <a:latin typeface="HGP創英角ｺﾞｼｯｸUB" panose="020B0900000000000000" pitchFamily="50" charset="-128"/>
                      <a:ea typeface="HGP創英角ｺﾞｼｯｸUB" panose="020B0900000000000000" pitchFamily="50" charset="-128"/>
                    </a:rPr>
                    <a:t>による導入</a:t>
                  </a:r>
                </a:p>
              </p:txBody>
            </p:sp>
            <p:sp>
              <p:nvSpPr>
                <p:cNvPr id="34" name="More use cases">
                  <a:extLst>
                    <a:ext uri="{FF2B5EF4-FFF2-40B4-BE49-F238E27FC236}">
                      <a16:creationId xmlns:a16="http://schemas.microsoft.com/office/drawing/2014/main" id="{8F83C2C7-5505-0E08-5F78-348D30B55D98}"/>
                    </a:ext>
                  </a:extLst>
                </p:cNvPr>
                <p:cNvSpPr txBox="1"/>
                <p:nvPr/>
              </p:nvSpPr>
              <p:spPr>
                <a:xfrm>
                  <a:off x="7266308" y="3713896"/>
                  <a:ext cx="1331179" cy="2246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lstStyle>
                  <a:lvl1pPr algn="ctr" defTabSz="584200">
                    <a:spcBef>
                      <a:spcPts val="0"/>
                    </a:spcBef>
                    <a:defRPr sz="2400" b="1">
                      <a:solidFill>
                        <a:srgbClr val="081F5C"/>
                      </a:solidFill>
                    </a:defRPr>
                  </a:lvl1pPr>
                </a:lstStyle>
                <a:p>
                  <a:r>
                    <a:rPr lang="en-US" altLang="ja-JP" sz="1800" dirty="0">
                      <a:solidFill>
                        <a:schemeClr val="accent5">
                          <a:lumMod val="75000"/>
                        </a:schemeClr>
                      </a:solidFill>
                      <a:latin typeface="HGP創英角ｺﾞｼｯｸUB" panose="020B0900000000000000" pitchFamily="50" charset="-128"/>
                      <a:ea typeface="HGP創英角ｺﾞｼｯｸUB" panose="020B0900000000000000" pitchFamily="50" charset="-128"/>
                    </a:rPr>
                    <a:t>LTE</a:t>
                  </a:r>
                  <a:r>
                    <a:rPr lang="ja-JP" altLang="en-US" sz="1800" dirty="0">
                      <a:solidFill>
                        <a:schemeClr val="accent5">
                          <a:lumMod val="75000"/>
                        </a:schemeClr>
                      </a:solidFill>
                      <a:latin typeface="HGP創英角ｺﾞｼｯｸUB" panose="020B0900000000000000" pitchFamily="50" charset="-128"/>
                      <a:ea typeface="HGP創英角ｺﾞｼｯｸUB" panose="020B0900000000000000" pitchFamily="50" charset="-128"/>
                    </a:rPr>
                    <a:t>等の</a:t>
                  </a:r>
                </a:p>
                <a:p>
                  <a:r>
                    <a:rPr lang="ja-JP" altLang="en-US" sz="1800" dirty="0">
                      <a:solidFill>
                        <a:schemeClr val="accent5">
                          <a:lumMod val="75000"/>
                        </a:schemeClr>
                      </a:solidFill>
                      <a:latin typeface="HGP創英角ｺﾞｼｯｸUB" panose="020B0900000000000000" pitchFamily="50" charset="-128"/>
                      <a:ea typeface="HGP創英角ｺﾞｼｯｸUB" panose="020B0900000000000000" pitchFamily="50" charset="-128"/>
                    </a:rPr>
                    <a:t>回線契約が不要</a:t>
                  </a:r>
                </a:p>
              </p:txBody>
            </p:sp>
          </p:grpSp>
          <p:cxnSp>
            <p:nvCxnSpPr>
              <p:cNvPr id="6" name="直線矢印コネクタ 5">
                <a:extLst>
                  <a:ext uri="{FF2B5EF4-FFF2-40B4-BE49-F238E27FC236}">
                    <a16:creationId xmlns:a16="http://schemas.microsoft.com/office/drawing/2014/main" id="{3B8745BF-FF77-B1A6-D89A-5A7605985E9D}"/>
                  </a:ext>
                </a:extLst>
              </p:cNvPr>
              <p:cNvCxnSpPr>
                <a:cxnSpLocks/>
              </p:cNvCxnSpPr>
              <p:nvPr/>
            </p:nvCxnSpPr>
            <p:spPr>
              <a:xfrm>
                <a:off x="7113486" y="953342"/>
                <a:ext cx="0" cy="2746316"/>
              </a:xfrm>
              <a:prstGeom prst="straightConnector1">
                <a:avLst/>
              </a:prstGeom>
              <a:ln w="381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線矢印コネクタ 6">
                <a:extLst>
                  <a:ext uri="{FF2B5EF4-FFF2-40B4-BE49-F238E27FC236}">
                    <a16:creationId xmlns:a16="http://schemas.microsoft.com/office/drawing/2014/main" id="{BE78EA7B-953E-EF22-E046-C5007A9B9108}"/>
                  </a:ext>
                </a:extLst>
              </p:cNvPr>
              <p:cNvCxnSpPr>
                <a:cxnSpLocks/>
              </p:cNvCxnSpPr>
              <p:nvPr/>
            </p:nvCxnSpPr>
            <p:spPr>
              <a:xfrm flipH="1">
                <a:off x="6955841" y="3557219"/>
                <a:ext cx="4888938" cy="0"/>
              </a:xfrm>
              <a:prstGeom prst="straightConnector1">
                <a:avLst/>
              </a:prstGeom>
              <a:ln w="381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3A9849EE-1E75-D558-6120-8841CE806760}"/>
                  </a:ext>
                </a:extLst>
              </p:cNvPr>
              <p:cNvSpPr txBox="1"/>
              <p:nvPr/>
            </p:nvSpPr>
            <p:spPr>
              <a:xfrm>
                <a:off x="6772080" y="1163436"/>
                <a:ext cx="299081" cy="1064796"/>
              </a:xfrm>
              <a:prstGeom prst="rect">
                <a:avLst/>
              </a:prstGeom>
              <a:noFill/>
            </p:spPr>
            <p:txBody>
              <a:bodyPr vert="eaVert" wrap="square" rtlCol="0">
                <a:spAutoFit/>
              </a:bodyPr>
              <a:lstStyle/>
              <a:p>
                <a:r>
                  <a:rPr lang="ja-JP" altLang="en-US" dirty="0">
                    <a:latin typeface="HGP創英角ｺﾞｼｯｸUB" panose="020B0900000000000000" pitchFamily="50" charset="-128"/>
                    <a:ea typeface="HGP創英角ｺﾞｼｯｸUB" panose="020B0900000000000000" pitchFamily="50" charset="-128"/>
                  </a:rPr>
                  <a:t>スループット</a:t>
                </a:r>
              </a:p>
            </p:txBody>
          </p:sp>
          <p:sp>
            <p:nvSpPr>
              <p:cNvPr id="9" name="テキスト ボックス 8">
                <a:extLst>
                  <a:ext uri="{FF2B5EF4-FFF2-40B4-BE49-F238E27FC236}">
                    <a16:creationId xmlns:a16="http://schemas.microsoft.com/office/drawing/2014/main" id="{8CB80F13-F214-E34C-3470-59FC7FA9ED5D}"/>
                  </a:ext>
                </a:extLst>
              </p:cNvPr>
              <p:cNvSpPr txBox="1"/>
              <p:nvPr/>
            </p:nvSpPr>
            <p:spPr>
              <a:xfrm>
                <a:off x="11157442" y="3223495"/>
                <a:ext cx="1093984" cy="239265"/>
              </a:xfrm>
              <a:prstGeom prst="rect">
                <a:avLst/>
              </a:prstGeom>
              <a:noFill/>
            </p:spPr>
            <p:txBody>
              <a:bodyPr wrap="square" rtlCol="0">
                <a:spAutoFit/>
              </a:bodyPr>
              <a:lstStyle/>
              <a:p>
                <a:pPr algn="ctr"/>
                <a:r>
                  <a:rPr lang="ja-JP" altLang="en-US" dirty="0">
                    <a:latin typeface="HGPｺﾞｼｯｸE" panose="020B0900000000000000" pitchFamily="50" charset="-128"/>
                    <a:ea typeface="HGPｺﾞｼｯｸE" panose="020B0900000000000000" pitchFamily="50" charset="-128"/>
                  </a:rPr>
                  <a:t>距離・エリア</a:t>
                </a:r>
              </a:p>
            </p:txBody>
          </p:sp>
        </p:grpSp>
        <p:sp>
          <p:nvSpPr>
            <p:cNvPr id="65" name="テキスト ボックス 64">
              <a:extLst>
                <a:ext uri="{FF2B5EF4-FFF2-40B4-BE49-F238E27FC236}">
                  <a16:creationId xmlns:a16="http://schemas.microsoft.com/office/drawing/2014/main" id="{FD201EC2-B6EE-482C-8F7C-DDF06B730D40}"/>
                </a:ext>
              </a:extLst>
            </p:cNvPr>
            <p:cNvSpPr txBox="1"/>
            <p:nvPr/>
          </p:nvSpPr>
          <p:spPr>
            <a:xfrm>
              <a:off x="3814752" y="2017136"/>
              <a:ext cx="3471568" cy="509793"/>
            </a:xfrm>
            <a:prstGeom prst="rect">
              <a:avLst/>
            </a:prstGeom>
            <a:noFill/>
          </p:spPr>
          <p:txBody>
            <a:bodyPr wrap="none" rtlCol="0">
              <a:spAutoFit/>
            </a:bodyPr>
            <a:lstStyle/>
            <a:p>
              <a:pPr algn="ctr" defTabSz="685800">
                <a:spcBef>
                  <a:spcPts val="900"/>
                </a:spcBef>
                <a:defRPr/>
              </a:pPr>
              <a:r>
                <a:rPr lang="ja-JP" altLang="en-US" sz="3200" b="1" dirty="0">
                  <a:solidFill>
                    <a:srgbClr val="C00000"/>
                  </a:solidFill>
                  <a:latin typeface="HGPｺﾞｼｯｸE" panose="020B0900000000000000" pitchFamily="50" charset="-128"/>
                  <a:ea typeface="HGPｺﾞｼｯｸE" panose="020B0900000000000000" pitchFamily="50" charset="-128"/>
                </a:rPr>
                <a:t>革新的な</a:t>
              </a:r>
              <a:r>
                <a:rPr lang="en-US" altLang="ja-JP" sz="3200" b="1" dirty="0">
                  <a:solidFill>
                    <a:srgbClr val="C00000"/>
                  </a:solidFill>
                  <a:latin typeface="HGPｺﾞｼｯｸE" panose="020B0900000000000000" pitchFamily="50" charset="-128"/>
                  <a:ea typeface="HGPｺﾞｼｯｸE" panose="020B0900000000000000" pitchFamily="50" charset="-128"/>
                </a:rPr>
                <a:t>IoT</a:t>
              </a:r>
              <a:r>
                <a:rPr lang="ja-JP" altLang="en-US" sz="3200" b="1" dirty="0">
                  <a:solidFill>
                    <a:srgbClr val="C00000"/>
                  </a:solidFill>
                  <a:latin typeface="HGPｺﾞｼｯｸE" panose="020B0900000000000000" pitchFamily="50" charset="-128"/>
                  <a:ea typeface="HGPｺﾞｼｯｸE" panose="020B0900000000000000" pitchFamily="50" charset="-128"/>
                </a:rPr>
                <a:t>通信規格</a:t>
              </a:r>
              <a:endParaRPr lang="en-US" altLang="ja-JP" sz="2800" b="1" dirty="0">
                <a:solidFill>
                  <a:srgbClr val="C00000"/>
                </a:solidFill>
                <a:latin typeface="HGPｺﾞｼｯｸE" panose="020B0900000000000000" pitchFamily="50" charset="-128"/>
                <a:ea typeface="HGPｺﾞｼｯｸE" panose="020B0900000000000000" pitchFamily="50" charset="-128"/>
              </a:endParaRPr>
            </a:p>
          </p:txBody>
        </p:sp>
      </p:grpSp>
      <p:sp>
        <p:nvSpPr>
          <p:cNvPr id="63" name="四角形: 角を丸くする 62">
            <a:extLst>
              <a:ext uri="{FF2B5EF4-FFF2-40B4-BE49-F238E27FC236}">
                <a16:creationId xmlns:a16="http://schemas.microsoft.com/office/drawing/2014/main" id="{FA55D62E-AFDF-D6FF-608E-92FF7F3AB249}"/>
              </a:ext>
            </a:extLst>
          </p:cNvPr>
          <p:cNvSpPr/>
          <p:nvPr/>
        </p:nvSpPr>
        <p:spPr>
          <a:xfrm>
            <a:off x="2135565" y="769542"/>
            <a:ext cx="7920870" cy="576000"/>
          </a:xfrm>
          <a:prstGeom prst="roundRect">
            <a:avLst/>
          </a:prstGeom>
          <a:solidFill>
            <a:schemeClr val="accent5">
              <a:lumMod val="75000"/>
            </a:schemeClr>
          </a:solidFill>
          <a:ln>
            <a:noFill/>
          </a:ln>
          <a:effectLst>
            <a:outerShdw blurRad="50800" dist="76200" dir="2700000" algn="tl" rotWithShape="0">
              <a:schemeClr val="accent1">
                <a:lumMod val="75000"/>
                <a:alpha val="2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S創英角ｺﾞｼｯｸUB" panose="020B0900000000000000" pitchFamily="50" charset="-128"/>
                <a:ea typeface="HGS創英角ｺﾞｼｯｸUB" panose="020B0900000000000000" pitchFamily="50" charset="-128"/>
              </a:rPr>
              <a:t>これまでの</a:t>
            </a:r>
            <a:r>
              <a:rPr lang="en-US" altLang="ja-JP" dirty="0">
                <a:latin typeface="HGS創英角ｺﾞｼｯｸUB" panose="020B0900000000000000" pitchFamily="50" charset="-128"/>
                <a:ea typeface="HGS創英角ｺﾞｼｯｸUB" panose="020B0900000000000000" pitchFamily="50" charset="-128"/>
              </a:rPr>
              <a:t>Wi-Fi</a:t>
            </a:r>
            <a:r>
              <a:rPr lang="ja-JP" altLang="en-US" dirty="0">
                <a:latin typeface="HGS創英角ｺﾞｼｯｸUB" panose="020B0900000000000000" pitchFamily="50" charset="-128"/>
                <a:ea typeface="HGS創英角ｺﾞｼｯｸUB" panose="020B0900000000000000" pitchFamily="50" charset="-128"/>
              </a:rPr>
              <a:t>や従来の</a:t>
            </a:r>
            <a:r>
              <a:rPr lang="en-US" altLang="ja-JP" dirty="0">
                <a:latin typeface="HGS創英角ｺﾞｼｯｸUB" panose="020B0900000000000000" pitchFamily="50" charset="-128"/>
                <a:ea typeface="HGS創英角ｺﾞｼｯｸUB" panose="020B0900000000000000" pitchFamily="50" charset="-128"/>
              </a:rPr>
              <a:t>LPWA</a:t>
            </a:r>
            <a:r>
              <a:rPr lang="ja-JP" altLang="en-US" dirty="0">
                <a:latin typeface="HGS創英角ｺﾞｼｯｸUB" panose="020B0900000000000000" pitchFamily="50" charset="-128"/>
                <a:ea typeface="HGS創英角ｺﾞｼｯｸUB" panose="020B0900000000000000" pitchFamily="50" charset="-128"/>
              </a:rPr>
              <a:t>領域を大きく変える通信インフラ</a:t>
            </a:r>
          </a:p>
        </p:txBody>
      </p:sp>
      <p:sp>
        <p:nvSpPr>
          <p:cNvPr id="38" name="正方形/長方形 37">
            <a:extLst>
              <a:ext uri="{FF2B5EF4-FFF2-40B4-BE49-F238E27FC236}">
                <a16:creationId xmlns:a16="http://schemas.microsoft.com/office/drawing/2014/main" id="{3D8D496C-9ECC-2AD2-7939-2772D7B49971}"/>
              </a:ext>
            </a:extLst>
          </p:cNvPr>
          <p:cNvSpPr/>
          <p:nvPr/>
        </p:nvSpPr>
        <p:spPr>
          <a:xfrm>
            <a:off x="1775520" y="5902553"/>
            <a:ext cx="8640960" cy="720000"/>
          </a:xfrm>
          <a:prstGeom prst="rect">
            <a:avLst/>
          </a:prstGeom>
          <a:solidFill>
            <a:srgbClr val="002060"/>
          </a:solidFill>
          <a:ln>
            <a:noFill/>
          </a:ln>
          <a:effectLst>
            <a:outerShdw blurRad="50800" dist="63500" dir="2700000" algn="tl" rotWithShape="0">
              <a:srgbClr val="00206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dirty="0">
                <a:latin typeface="HGS創英角ｺﾞｼｯｸUB" panose="020B0900000000000000" pitchFamily="50" charset="-128"/>
                <a:ea typeface="HGS創英角ｺﾞｼｯｸUB" panose="020B0900000000000000" pitchFamily="50" charset="-128"/>
              </a:rPr>
              <a:t>Wi-Fi </a:t>
            </a:r>
            <a:r>
              <a:rPr lang="en-US" altLang="ja-JP" dirty="0" err="1">
                <a:latin typeface="HGS創英角ｺﾞｼｯｸUB" panose="020B0900000000000000" pitchFamily="50" charset="-128"/>
                <a:ea typeface="HGS創英角ｺﾞｼｯｸUB" panose="020B0900000000000000" pitchFamily="50" charset="-128"/>
              </a:rPr>
              <a:t>HaLow</a:t>
            </a:r>
            <a:r>
              <a:rPr lang="ja-JP" altLang="en-US" dirty="0">
                <a:latin typeface="HGS創英角ｺﾞｼｯｸUB" panose="020B0900000000000000" pitchFamily="50" charset="-128"/>
                <a:ea typeface="HGS創英角ｺﾞｼｯｸUB" panose="020B0900000000000000" pitchFamily="50" charset="-128"/>
              </a:rPr>
              <a:t>は</a:t>
            </a:r>
            <a:r>
              <a:rPr lang="en-US" altLang="ja-JP" dirty="0">
                <a:latin typeface="HGS創英角ｺﾞｼｯｸUB" panose="020B0900000000000000" pitchFamily="50" charset="-128"/>
                <a:ea typeface="HGS創英角ｺﾞｼｯｸUB" panose="020B0900000000000000" pitchFamily="50" charset="-128"/>
              </a:rPr>
              <a:t>2022</a:t>
            </a:r>
            <a:r>
              <a:rPr lang="ja-JP" altLang="en-US" dirty="0">
                <a:latin typeface="HGS創英角ｺﾞｼｯｸUB" panose="020B0900000000000000" pitchFamily="50" charset="-128"/>
                <a:ea typeface="HGS創英角ｺﾞｼｯｸUB" panose="020B0900000000000000" pitchFamily="50" charset="-128"/>
              </a:rPr>
              <a:t>年</a:t>
            </a:r>
            <a:r>
              <a:rPr lang="en-US" altLang="ja-JP" dirty="0">
                <a:latin typeface="HGS創英角ｺﾞｼｯｸUB" panose="020B0900000000000000" pitchFamily="50" charset="-128"/>
                <a:ea typeface="HGS創英角ｺﾞｼｯｸUB" panose="020B0900000000000000" pitchFamily="50" charset="-128"/>
              </a:rPr>
              <a:t>9</a:t>
            </a:r>
            <a:r>
              <a:rPr lang="ja-JP" altLang="en-US" dirty="0">
                <a:latin typeface="HGS創英角ｺﾞｼｯｸUB" panose="020B0900000000000000" pitchFamily="50" charset="-128"/>
                <a:ea typeface="HGS創英角ｺﾞｼｯｸUB" panose="020B0900000000000000" pitchFamily="50" charset="-128"/>
              </a:rPr>
              <a:t>月から日本国内の商用化がスタートした</a:t>
            </a:r>
          </a:p>
          <a:p>
            <a:pPr algn="ctr"/>
            <a:r>
              <a:rPr lang="ja-JP" altLang="en-US" dirty="0">
                <a:latin typeface="HGS創英角ｺﾞｼｯｸUB" panose="020B0900000000000000" pitchFamily="50" charset="-128"/>
                <a:ea typeface="HGS創英角ｺﾞｼｯｸUB" panose="020B0900000000000000" pitchFamily="50" charset="-128"/>
              </a:rPr>
              <a:t>革新的な</a:t>
            </a:r>
            <a:r>
              <a:rPr lang="en-US" altLang="ja-JP" dirty="0">
                <a:latin typeface="HGS創英角ｺﾞｼｯｸUB" panose="020B0900000000000000" pitchFamily="50" charset="-128"/>
                <a:ea typeface="HGS創英角ｺﾞｼｯｸUB" panose="020B0900000000000000" pitchFamily="50" charset="-128"/>
              </a:rPr>
              <a:t>IoT</a:t>
            </a:r>
            <a:r>
              <a:rPr lang="ja-JP" altLang="en-US" dirty="0">
                <a:latin typeface="HGS創英角ｺﾞｼｯｸUB" panose="020B0900000000000000" pitchFamily="50" charset="-128"/>
                <a:ea typeface="HGS創英角ｺﾞｼｯｸUB" panose="020B0900000000000000" pitchFamily="50" charset="-128"/>
              </a:rPr>
              <a:t>向け無線</a:t>
            </a:r>
            <a:r>
              <a:rPr lang="en-US" altLang="ja-JP" dirty="0">
                <a:latin typeface="HGS創英角ｺﾞｼｯｸUB" panose="020B0900000000000000" pitchFamily="50" charset="-128"/>
                <a:ea typeface="HGS創英角ｺﾞｼｯｸUB" panose="020B0900000000000000" pitchFamily="50" charset="-128"/>
              </a:rPr>
              <a:t>LAN</a:t>
            </a:r>
            <a:r>
              <a:rPr lang="ja-JP" altLang="en-US" dirty="0">
                <a:latin typeface="HGS創英角ｺﾞｼｯｸUB" panose="020B0900000000000000" pitchFamily="50" charset="-128"/>
                <a:ea typeface="HGS創英角ｺﾞｼｯｸUB" panose="020B0900000000000000" pitchFamily="50" charset="-128"/>
              </a:rPr>
              <a:t>の規格です。</a:t>
            </a:r>
          </a:p>
        </p:txBody>
      </p:sp>
      <p:sp>
        <p:nvSpPr>
          <p:cNvPr id="39" name="テキスト ボックス 38">
            <a:extLst>
              <a:ext uri="{FF2B5EF4-FFF2-40B4-BE49-F238E27FC236}">
                <a16:creationId xmlns:a16="http://schemas.microsoft.com/office/drawing/2014/main" id="{17FAFFB0-74D3-B35B-C338-BFB000DB90B1}"/>
              </a:ext>
            </a:extLst>
          </p:cNvPr>
          <p:cNvSpPr txBox="1"/>
          <p:nvPr/>
        </p:nvSpPr>
        <p:spPr>
          <a:xfrm>
            <a:off x="2894954" y="1346514"/>
            <a:ext cx="671979" cy="338554"/>
          </a:xfrm>
          <a:prstGeom prst="rect">
            <a:avLst/>
          </a:prstGeom>
          <a:noFill/>
        </p:spPr>
        <p:txBody>
          <a:bodyPr wrap="none" rtlCol="0">
            <a:spAutoFit/>
          </a:bodyPr>
          <a:lstStyle/>
          <a:p>
            <a:pPr algn="ctr"/>
            <a:r>
              <a:rPr lang="en-US" altLang="ja-JP" sz="1600" b="1" dirty="0">
                <a:solidFill>
                  <a:schemeClr val="tx1">
                    <a:lumMod val="50000"/>
                    <a:lumOff val="50000"/>
                  </a:schemeClr>
                </a:solidFill>
                <a:latin typeface="HGP創英角ｺﾞｼｯｸUB" panose="020B0900000000000000" pitchFamily="50" charset="-128"/>
                <a:ea typeface="HGP創英角ｺﾞｼｯｸUB" panose="020B0900000000000000" pitchFamily="50" charset="-128"/>
                <a:cs typeface="メイリオ" panose="020B0604030504040204" pitchFamily="50" charset="-128"/>
              </a:rPr>
              <a:t>Wi-Fi</a:t>
            </a:r>
          </a:p>
        </p:txBody>
      </p:sp>
    </p:spTree>
    <p:extLst>
      <p:ext uri="{BB962C8B-B14F-4D97-AF65-F5344CB8AC3E}">
        <p14:creationId xmlns:p14="http://schemas.microsoft.com/office/powerpoint/2010/main" val="2728160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647AD6D-2C62-2578-8694-86F5A39B49D0}"/>
              </a:ext>
            </a:extLst>
          </p:cNvPr>
          <p:cNvSpPr>
            <a:spLocks noGrp="1"/>
          </p:cNvSpPr>
          <p:nvPr>
            <p:ph type="title"/>
          </p:nvPr>
        </p:nvSpPr>
        <p:spPr/>
        <p:txBody>
          <a:bodyPr>
            <a:normAutofit/>
          </a:bodyPr>
          <a:lstStyle/>
          <a:p>
            <a:r>
              <a:rPr kumimoji="1" lang="ja-JP" altLang="en-US" dirty="0"/>
              <a:t>プライベートワイヤレスの種類と特徴</a:t>
            </a:r>
          </a:p>
        </p:txBody>
      </p:sp>
      <p:sp>
        <p:nvSpPr>
          <p:cNvPr id="5" name="角丸四角形 96">
            <a:extLst>
              <a:ext uri="{FF2B5EF4-FFF2-40B4-BE49-F238E27FC236}">
                <a16:creationId xmlns:a16="http://schemas.microsoft.com/office/drawing/2014/main" id="{2029B72D-C1DC-6437-D5A9-0126396D76E4}"/>
              </a:ext>
            </a:extLst>
          </p:cNvPr>
          <p:cNvSpPr/>
          <p:nvPr/>
        </p:nvSpPr>
        <p:spPr>
          <a:xfrm>
            <a:off x="3840790" y="5634621"/>
            <a:ext cx="5774529" cy="530992"/>
          </a:xfrm>
          <a:prstGeom prst="roundRect">
            <a:avLst>
              <a:gd name="adj" fmla="val 31701"/>
            </a:avLst>
          </a:prstGeom>
          <a:solidFill>
            <a:srgbClr val="54823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1662" dirty="0">
                <a:latin typeface="HGP創英角ｺﾞｼｯｸUB" panose="020B0900000000000000" pitchFamily="50" charset="-128"/>
                <a:ea typeface="HGP創英角ｺﾞｼｯｸUB" panose="020B0900000000000000" pitchFamily="50" charset="-128"/>
              </a:rPr>
              <a:t>LPWA(</a:t>
            </a:r>
            <a:r>
              <a:rPr lang="en-US" altLang="ja-JP" sz="1662" dirty="0" err="1">
                <a:latin typeface="HGP創英角ｺﾞｼｯｸUB" panose="020B0900000000000000" pitchFamily="50" charset="-128"/>
                <a:ea typeface="HGP創英角ｺﾞｼｯｸUB" panose="020B0900000000000000" pitchFamily="50" charset="-128"/>
              </a:rPr>
              <a:t>LoRaWAN</a:t>
            </a:r>
            <a:r>
              <a:rPr lang="ja-JP" altLang="en-US" sz="1662" dirty="0">
                <a:latin typeface="HGP創英角ｺﾞｼｯｸUB" panose="020B0900000000000000" pitchFamily="50" charset="-128"/>
                <a:ea typeface="HGP創英角ｺﾞｼｯｸUB" panose="020B0900000000000000" pitchFamily="50" charset="-128"/>
              </a:rPr>
              <a:t>等</a:t>
            </a:r>
            <a:r>
              <a:rPr lang="en-US" altLang="ja-JP" sz="1662" dirty="0">
                <a:latin typeface="HGP創英角ｺﾞｼｯｸUB" panose="020B0900000000000000" pitchFamily="50" charset="-128"/>
                <a:ea typeface="HGP創英角ｺﾞｼｯｸUB" panose="020B0900000000000000" pitchFamily="50" charset="-128"/>
              </a:rPr>
              <a:t>)</a:t>
            </a:r>
            <a:endParaRPr lang="ja-JP" altLang="en-US" sz="1662" dirty="0">
              <a:latin typeface="HGP創英角ｺﾞｼｯｸUB" panose="020B0900000000000000" pitchFamily="50" charset="-128"/>
              <a:ea typeface="HGP創英角ｺﾞｼｯｸUB" panose="020B0900000000000000" pitchFamily="50" charset="-128"/>
            </a:endParaRPr>
          </a:p>
        </p:txBody>
      </p:sp>
      <p:sp>
        <p:nvSpPr>
          <p:cNvPr id="6" name="角丸四角形 97">
            <a:extLst>
              <a:ext uri="{FF2B5EF4-FFF2-40B4-BE49-F238E27FC236}">
                <a16:creationId xmlns:a16="http://schemas.microsoft.com/office/drawing/2014/main" id="{390DBD80-28BD-A585-0F56-AAFF028A448D}"/>
              </a:ext>
            </a:extLst>
          </p:cNvPr>
          <p:cNvSpPr/>
          <p:nvPr/>
        </p:nvSpPr>
        <p:spPr>
          <a:xfrm>
            <a:off x="3861248" y="3187355"/>
            <a:ext cx="3185946" cy="2984226"/>
          </a:xfrm>
          <a:prstGeom prst="roundRect">
            <a:avLst>
              <a:gd name="adj" fmla="val 11406"/>
            </a:avLst>
          </a:prstGeom>
          <a:solidFill>
            <a:srgbClr val="C55A11">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ja-JP" altLang="en-US" sz="1662" dirty="0">
                <a:latin typeface="HGP創英角ｺﾞｼｯｸUB" panose="020B0900000000000000" pitchFamily="50" charset="-128"/>
                <a:ea typeface="HGP創英角ｺﾞｼｯｸUB" panose="020B0900000000000000" pitchFamily="50" charset="-128"/>
              </a:rPr>
              <a:t>ローカル</a:t>
            </a:r>
            <a:endParaRPr lang="en-US" altLang="ja-JP" sz="1662" dirty="0">
              <a:latin typeface="HGP創英角ｺﾞｼｯｸUB" panose="020B0900000000000000" pitchFamily="50" charset="-128"/>
              <a:ea typeface="HGP創英角ｺﾞｼｯｸUB" panose="020B0900000000000000" pitchFamily="50" charset="-128"/>
            </a:endParaRPr>
          </a:p>
          <a:p>
            <a:pPr algn="r"/>
            <a:r>
              <a:rPr lang="en-US" altLang="ja-JP" sz="1662" dirty="0">
                <a:latin typeface="HGP創英角ｺﾞｼｯｸUB" panose="020B0900000000000000" pitchFamily="50" charset="-128"/>
                <a:ea typeface="HGP創英角ｺﾞｼｯｸUB" panose="020B0900000000000000" pitchFamily="50" charset="-128"/>
              </a:rPr>
              <a:t>5G</a:t>
            </a:r>
          </a:p>
          <a:p>
            <a:pPr algn="r"/>
            <a:r>
              <a:rPr lang="en-US" altLang="ja-JP" sz="1662" dirty="0">
                <a:latin typeface="HGP創英角ｺﾞｼｯｸUB" panose="020B0900000000000000" pitchFamily="50" charset="-128"/>
                <a:ea typeface="HGP創英角ｺﾞｼｯｸUB" panose="020B0900000000000000" pitchFamily="50" charset="-128"/>
              </a:rPr>
              <a:t>Sub6</a:t>
            </a:r>
            <a:endParaRPr lang="ja-JP" altLang="en-US" sz="1662" dirty="0">
              <a:latin typeface="HGP創英角ｺﾞｼｯｸUB" panose="020B0900000000000000" pitchFamily="50" charset="-128"/>
              <a:ea typeface="HGP創英角ｺﾞｼｯｸUB" panose="020B0900000000000000" pitchFamily="50" charset="-128"/>
            </a:endParaRPr>
          </a:p>
        </p:txBody>
      </p:sp>
      <p:sp>
        <p:nvSpPr>
          <p:cNvPr id="7" name="角丸四角形 98">
            <a:extLst>
              <a:ext uri="{FF2B5EF4-FFF2-40B4-BE49-F238E27FC236}">
                <a16:creationId xmlns:a16="http://schemas.microsoft.com/office/drawing/2014/main" id="{384A89BC-58D3-9F74-3A3C-C53475CA9D2D}"/>
              </a:ext>
            </a:extLst>
          </p:cNvPr>
          <p:cNvSpPr/>
          <p:nvPr/>
        </p:nvSpPr>
        <p:spPr>
          <a:xfrm>
            <a:off x="3861247" y="2705285"/>
            <a:ext cx="2037134" cy="3490508"/>
          </a:xfrm>
          <a:prstGeom prst="roundRect">
            <a:avLst>
              <a:gd name="adj" fmla="val 11394"/>
            </a:avLst>
          </a:prstGeom>
          <a:solidFill>
            <a:srgbClr val="C55A11">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1662" dirty="0">
                <a:latin typeface="HGP創英角ｺﾞｼｯｸUB" panose="020B0900000000000000" pitchFamily="50" charset="-128"/>
                <a:ea typeface="HGP創英角ｺﾞｼｯｸUB" panose="020B0900000000000000" pitchFamily="50" charset="-128"/>
              </a:rPr>
              <a:t>ローカル</a:t>
            </a:r>
            <a:r>
              <a:rPr lang="en-US" altLang="ja-JP" sz="1662" dirty="0">
                <a:latin typeface="HGP創英角ｺﾞｼｯｸUB" panose="020B0900000000000000" pitchFamily="50" charset="-128"/>
                <a:ea typeface="HGP創英角ｺﾞｼｯｸUB" panose="020B0900000000000000" pitchFamily="50" charset="-128"/>
              </a:rPr>
              <a:t>5G</a:t>
            </a:r>
            <a:r>
              <a:rPr lang="ja-JP" altLang="en-US" sz="1662" dirty="0">
                <a:latin typeface="HGP創英角ｺﾞｼｯｸUB" panose="020B0900000000000000" pitchFamily="50" charset="-128"/>
                <a:ea typeface="HGP創英角ｺﾞｼｯｸUB" panose="020B0900000000000000" pitchFamily="50" charset="-128"/>
              </a:rPr>
              <a:t>　ミリ波</a:t>
            </a:r>
          </a:p>
        </p:txBody>
      </p:sp>
      <p:cxnSp>
        <p:nvCxnSpPr>
          <p:cNvPr id="18" name="直線矢印コネクタ 17">
            <a:extLst>
              <a:ext uri="{FF2B5EF4-FFF2-40B4-BE49-F238E27FC236}">
                <a16:creationId xmlns:a16="http://schemas.microsoft.com/office/drawing/2014/main" id="{2BD08886-2C84-9CAD-F5B0-A6256AA8448E}"/>
              </a:ext>
            </a:extLst>
          </p:cNvPr>
          <p:cNvCxnSpPr/>
          <p:nvPr/>
        </p:nvCxnSpPr>
        <p:spPr>
          <a:xfrm>
            <a:off x="3790198" y="6231985"/>
            <a:ext cx="617277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角丸四角形 112">
            <a:extLst>
              <a:ext uri="{FF2B5EF4-FFF2-40B4-BE49-F238E27FC236}">
                <a16:creationId xmlns:a16="http://schemas.microsoft.com/office/drawing/2014/main" id="{58DC83E7-D21F-FC46-11FC-F90943C673BF}"/>
              </a:ext>
            </a:extLst>
          </p:cNvPr>
          <p:cNvSpPr/>
          <p:nvPr/>
        </p:nvSpPr>
        <p:spPr>
          <a:xfrm>
            <a:off x="3840790" y="3187355"/>
            <a:ext cx="2190339" cy="3008439"/>
          </a:xfrm>
          <a:prstGeom prst="roundRect">
            <a:avLst>
              <a:gd name="adj" fmla="val 9378"/>
            </a:avLst>
          </a:prstGeom>
          <a:solidFill>
            <a:schemeClr val="accent1">
              <a:lumMod val="50000"/>
              <a:alpha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algn="ctr"/>
            <a:r>
              <a:rPr lang="en-US" altLang="ja-JP" sz="1662" dirty="0">
                <a:latin typeface="HGP創英角ｺﾞｼｯｸUB" panose="020B0900000000000000" pitchFamily="50" charset="-128"/>
                <a:ea typeface="HGP創英角ｺﾞｼｯｸUB" panose="020B0900000000000000" pitchFamily="50" charset="-128"/>
              </a:rPr>
              <a:t>802.11ax</a:t>
            </a:r>
          </a:p>
          <a:p>
            <a:pPr algn="ctr"/>
            <a:r>
              <a:rPr lang="en-US" altLang="ja-JP" sz="1662" dirty="0">
                <a:latin typeface="HGP創英角ｺﾞｼｯｸUB" panose="020B0900000000000000" pitchFamily="50" charset="-128"/>
                <a:ea typeface="HGP創英角ｺﾞｼｯｸUB" panose="020B0900000000000000" pitchFamily="50" charset="-128"/>
              </a:rPr>
              <a:t>(Wi-Fi 6/6E)</a:t>
            </a:r>
            <a:endParaRPr lang="ja-JP" altLang="en-US" sz="1662" dirty="0">
              <a:latin typeface="HGP創英角ｺﾞｼｯｸUB" panose="020B0900000000000000" pitchFamily="50" charset="-128"/>
              <a:ea typeface="HGP創英角ｺﾞｼｯｸUB" panose="020B0900000000000000" pitchFamily="50" charset="-128"/>
            </a:endParaRPr>
          </a:p>
        </p:txBody>
      </p:sp>
      <p:sp>
        <p:nvSpPr>
          <p:cNvPr id="28" name="四角形: 角を丸くする 27">
            <a:extLst>
              <a:ext uri="{FF2B5EF4-FFF2-40B4-BE49-F238E27FC236}">
                <a16:creationId xmlns:a16="http://schemas.microsoft.com/office/drawing/2014/main" id="{4469E3C8-88D4-94E0-E771-EF50F415B54D}"/>
              </a:ext>
            </a:extLst>
          </p:cNvPr>
          <p:cNvSpPr/>
          <p:nvPr/>
        </p:nvSpPr>
        <p:spPr>
          <a:xfrm>
            <a:off x="984000" y="579547"/>
            <a:ext cx="10224000" cy="972000"/>
          </a:xfrm>
          <a:prstGeom prst="roundRect">
            <a:avLst/>
          </a:prstGeom>
          <a:solidFill>
            <a:schemeClr val="accent5">
              <a:lumMod val="75000"/>
            </a:schemeClr>
          </a:solid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800" dirty="0">
                <a:latin typeface="HGS創英角ｺﾞｼｯｸUB" panose="020B0900000000000000" pitchFamily="50" charset="-128"/>
                <a:ea typeface="HGS創英角ｺﾞｼｯｸUB" panose="020B0900000000000000" pitchFamily="50" charset="-128"/>
              </a:rPr>
              <a:t>今までのプライベートワイヤレスは、通信品質が高いがコストも高いローカル</a:t>
            </a:r>
            <a:r>
              <a:rPr lang="en-US" altLang="ja-JP" sz="1800" dirty="0">
                <a:latin typeface="HGS創英角ｺﾞｼｯｸUB" panose="020B0900000000000000" pitchFamily="50" charset="-128"/>
                <a:ea typeface="HGS創英角ｺﾞｼｯｸUB" panose="020B0900000000000000" pitchFamily="50" charset="-128"/>
              </a:rPr>
              <a:t>5G</a:t>
            </a:r>
            <a:r>
              <a:rPr lang="ja-JP" altLang="en-US" sz="1800" dirty="0">
                <a:latin typeface="HGS創英角ｺﾞｼｯｸUB" panose="020B0900000000000000" pitchFamily="50" charset="-128"/>
                <a:ea typeface="HGS創英角ｺﾞｼｯｸUB" panose="020B0900000000000000" pitchFamily="50" charset="-128"/>
              </a:rPr>
              <a:t>、コストは低く通信容量も大きいがカバーエリアが狭い</a:t>
            </a:r>
            <a:r>
              <a:rPr lang="en-US" altLang="ja-JP" sz="1800" dirty="0">
                <a:latin typeface="HGS創英角ｺﾞｼｯｸUB" panose="020B0900000000000000" pitchFamily="50" charset="-128"/>
                <a:ea typeface="HGS創英角ｺﾞｼｯｸUB" panose="020B0900000000000000" pitchFamily="50" charset="-128"/>
              </a:rPr>
              <a:t>Wi-Fi</a:t>
            </a:r>
            <a:r>
              <a:rPr lang="ja-JP" altLang="en-US" sz="1800" dirty="0">
                <a:latin typeface="HGS創英角ｺﾞｼｯｸUB" panose="020B0900000000000000" pitchFamily="50" charset="-128"/>
                <a:ea typeface="HGS創英角ｺﾞｼｯｸUB" panose="020B0900000000000000" pitchFamily="50" charset="-128"/>
              </a:rPr>
              <a:t>、長距離伝送が可能だが伝送性能が低い</a:t>
            </a:r>
            <a:r>
              <a:rPr lang="en-US" altLang="ja-JP" sz="1800" dirty="0">
                <a:latin typeface="HGS創英角ｺﾞｼｯｸUB" panose="020B0900000000000000" pitchFamily="50" charset="-128"/>
                <a:ea typeface="HGS創英角ｺﾞｼｯｸUB" panose="020B0900000000000000" pitchFamily="50" charset="-128"/>
              </a:rPr>
              <a:t>LPWA</a:t>
            </a:r>
            <a:r>
              <a:rPr lang="ja-JP" altLang="en-US" sz="1800" dirty="0">
                <a:latin typeface="HGS創英角ｺﾞｼｯｸUB" panose="020B0900000000000000" pitchFamily="50" charset="-128"/>
                <a:ea typeface="HGS創英角ｺﾞｼｯｸUB" panose="020B0900000000000000" pitchFamily="50" charset="-128"/>
              </a:rPr>
              <a:t>などがあり利用目的に合わせた使われ方をしてきました</a:t>
            </a:r>
          </a:p>
        </p:txBody>
      </p:sp>
      <p:sp>
        <p:nvSpPr>
          <p:cNvPr id="8" name="テキスト ボックス 7">
            <a:extLst>
              <a:ext uri="{FF2B5EF4-FFF2-40B4-BE49-F238E27FC236}">
                <a16:creationId xmlns:a16="http://schemas.microsoft.com/office/drawing/2014/main" id="{07C5DF64-9C61-1434-59D1-62A5F6FD458D}"/>
              </a:ext>
            </a:extLst>
          </p:cNvPr>
          <p:cNvSpPr txBox="1"/>
          <p:nvPr/>
        </p:nvSpPr>
        <p:spPr>
          <a:xfrm>
            <a:off x="9298356" y="6253043"/>
            <a:ext cx="543739" cy="307777"/>
          </a:xfrm>
          <a:prstGeom prst="rect">
            <a:avLst/>
          </a:prstGeom>
          <a:noFill/>
        </p:spPr>
        <p:txBody>
          <a:bodyPr wrap="non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距離</a:t>
            </a:r>
          </a:p>
        </p:txBody>
      </p:sp>
      <p:sp>
        <p:nvSpPr>
          <p:cNvPr id="10" name="テキスト ボックス 9">
            <a:extLst>
              <a:ext uri="{FF2B5EF4-FFF2-40B4-BE49-F238E27FC236}">
                <a16:creationId xmlns:a16="http://schemas.microsoft.com/office/drawing/2014/main" id="{8874F964-8E85-8807-0F81-452032EB3C41}"/>
              </a:ext>
            </a:extLst>
          </p:cNvPr>
          <p:cNvSpPr txBox="1"/>
          <p:nvPr/>
        </p:nvSpPr>
        <p:spPr>
          <a:xfrm>
            <a:off x="3195866" y="2603144"/>
            <a:ext cx="543739" cy="307777"/>
          </a:xfrm>
          <a:prstGeom prst="rect">
            <a:avLst/>
          </a:prstGeom>
          <a:noFill/>
        </p:spPr>
        <p:txBody>
          <a:bodyPr wrap="non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用途</a:t>
            </a:r>
          </a:p>
        </p:txBody>
      </p:sp>
      <p:cxnSp>
        <p:nvCxnSpPr>
          <p:cNvPr id="29" name="直線矢印コネクタ 28">
            <a:extLst>
              <a:ext uri="{FF2B5EF4-FFF2-40B4-BE49-F238E27FC236}">
                <a16:creationId xmlns:a16="http://schemas.microsoft.com/office/drawing/2014/main" id="{F5122F13-1E0D-081C-506C-0CE4226E0CBC}"/>
              </a:ext>
            </a:extLst>
          </p:cNvPr>
          <p:cNvCxnSpPr/>
          <p:nvPr/>
        </p:nvCxnSpPr>
        <p:spPr>
          <a:xfrm flipV="1">
            <a:off x="3790197" y="2714169"/>
            <a:ext cx="0" cy="351781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30" name="図 29">
            <a:extLst>
              <a:ext uri="{FF2B5EF4-FFF2-40B4-BE49-F238E27FC236}">
                <a16:creationId xmlns:a16="http://schemas.microsoft.com/office/drawing/2014/main" id="{6477B0C7-9EF2-0E3A-459E-A1E20B4793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26635" y="5675218"/>
            <a:ext cx="467027" cy="416987"/>
          </a:xfrm>
          <a:prstGeom prst="rect">
            <a:avLst/>
          </a:prstGeom>
        </p:spPr>
      </p:pic>
      <p:pic>
        <p:nvPicPr>
          <p:cNvPr id="32" name="図 31">
            <a:extLst>
              <a:ext uri="{FF2B5EF4-FFF2-40B4-BE49-F238E27FC236}">
                <a16:creationId xmlns:a16="http://schemas.microsoft.com/office/drawing/2014/main" id="{79AFE584-3280-1A34-0E10-0CCD4DE6A6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60909" y="3769680"/>
            <a:ext cx="598479" cy="410225"/>
          </a:xfrm>
          <a:prstGeom prst="rect">
            <a:avLst/>
          </a:prstGeom>
        </p:spPr>
      </p:pic>
      <p:pic>
        <p:nvPicPr>
          <p:cNvPr id="34" name="図 33">
            <a:extLst>
              <a:ext uri="{FF2B5EF4-FFF2-40B4-BE49-F238E27FC236}">
                <a16:creationId xmlns:a16="http://schemas.microsoft.com/office/drawing/2014/main" id="{CF1A6A5F-829F-C293-6950-86E1531902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909" y="3072292"/>
            <a:ext cx="598479" cy="410225"/>
          </a:xfrm>
          <a:prstGeom prst="rect">
            <a:avLst/>
          </a:prstGeom>
        </p:spPr>
      </p:pic>
      <p:sp>
        <p:nvSpPr>
          <p:cNvPr id="35" name="テキスト ボックス 34">
            <a:extLst>
              <a:ext uri="{FF2B5EF4-FFF2-40B4-BE49-F238E27FC236}">
                <a16:creationId xmlns:a16="http://schemas.microsoft.com/office/drawing/2014/main" id="{D0AEDA0B-DCC6-1E42-A528-B3101768FCC9}"/>
              </a:ext>
            </a:extLst>
          </p:cNvPr>
          <p:cNvSpPr txBox="1"/>
          <p:nvPr/>
        </p:nvSpPr>
        <p:spPr>
          <a:xfrm>
            <a:off x="2051746" y="5154861"/>
            <a:ext cx="902811" cy="307777"/>
          </a:xfrm>
          <a:prstGeom prst="rect">
            <a:avLst/>
          </a:prstGeom>
          <a:noFill/>
        </p:spPr>
        <p:txBody>
          <a:bodyPr wrap="non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音声通話</a:t>
            </a:r>
          </a:p>
        </p:txBody>
      </p:sp>
      <p:sp>
        <p:nvSpPr>
          <p:cNvPr id="36" name="テキスト ボックス 35">
            <a:extLst>
              <a:ext uri="{FF2B5EF4-FFF2-40B4-BE49-F238E27FC236}">
                <a16:creationId xmlns:a16="http://schemas.microsoft.com/office/drawing/2014/main" id="{E1AA314E-6ACF-0C0C-72A3-56C9CDE11D21}"/>
              </a:ext>
            </a:extLst>
          </p:cNvPr>
          <p:cNvSpPr txBox="1"/>
          <p:nvPr/>
        </p:nvSpPr>
        <p:spPr>
          <a:xfrm>
            <a:off x="2051746" y="4534133"/>
            <a:ext cx="1804267" cy="307777"/>
          </a:xfrm>
          <a:prstGeom prst="rect">
            <a:avLst/>
          </a:prstGeom>
          <a:noFill/>
        </p:spPr>
        <p:txBody>
          <a:bodyPr wrap="squar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インターネットアクセス</a:t>
            </a:r>
          </a:p>
        </p:txBody>
      </p:sp>
      <p:sp>
        <p:nvSpPr>
          <p:cNvPr id="37" name="テキスト ボックス 36">
            <a:extLst>
              <a:ext uri="{FF2B5EF4-FFF2-40B4-BE49-F238E27FC236}">
                <a16:creationId xmlns:a16="http://schemas.microsoft.com/office/drawing/2014/main" id="{EEF6646D-726D-2C61-6014-E652110434F9}"/>
              </a:ext>
            </a:extLst>
          </p:cNvPr>
          <p:cNvSpPr txBox="1"/>
          <p:nvPr/>
        </p:nvSpPr>
        <p:spPr>
          <a:xfrm>
            <a:off x="2051746" y="3820904"/>
            <a:ext cx="1261884" cy="307777"/>
          </a:xfrm>
          <a:prstGeom prst="rect">
            <a:avLst/>
          </a:prstGeom>
          <a:noFill/>
        </p:spPr>
        <p:txBody>
          <a:bodyPr wrap="squar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標準動画伝送</a:t>
            </a:r>
          </a:p>
        </p:txBody>
      </p:sp>
      <p:sp>
        <p:nvSpPr>
          <p:cNvPr id="38" name="テキスト ボックス 37">
            <a:extLst>
              <a:ext uri="{FF2B5EF4-FFF2-40B4-BE49-F238E27FC236}">
                <a16:creationId xmlns:a16="http://schemas.microsoft.com/office/drawing/2014/main" id="{FDD63A45-DACD-61B7-A726-399FF1A5986F}"/>
              </a:ext>
            </a:extLst>
          </p:cNvPr>
          <p:cNvSpPr txBox="1"/>
          <p:nvPr/>
        </p:nvSpPr>
        <p:spPr>
          <a:xfrm>
            <a:off x="2051746" y="3123516"/>
            <a:ext cx="1451015" cy="307777"/>
          </a:xfrm>
          <a:prstGeom prst="rect">
            <a:avLst/>
          </a:prstGeom>
          <a:noFill/>
        </p:spPr>
        <p:txBody>
          <a:bodyPr wrap="squar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高画質動画伝送</a:t>
            </a:r>
          </a:p>
        </p:txBody>
      </p:sp>
      <p:sp>
        <p:nvSpPr>
          <p:cNvPr id="39" name="テキスト ボックス 38">
            <a:extLst>
              <a:ext uri="{FF2B5EF4-FFF2-40B4-BE49-F238E27FC236}">
                <a16:creationId xmlns:a16="http://schemas.microsoft.com/office/drawing/2014/main" id="{A4A831FC-7E5F-FD7B-CCE2-6A0FBCBAB094}"/>
              </a:ext>
            </a:extLst>
          </p:cNvPr>
          <p:cNvSpPr txBox="1"/>
          <p:nvPr/>
        </p:nvSpPr>
        <p:spPr>
          <a:xfrm>
            <a:off x="2051746" y="5729823"/>
            <a:ext cx="1605703" cy="307777"/>
          </a:xfrm>
          <a:prstGeom prst="rect">
            <a:avLst/>
          </a:prstGeom>
          <a:noFill/>
        </p:spPr>
        <p:txBody>
          <a:bodyPr wrap="squar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センサー情報収集</a:t>
            </a:r>
          </a:p>
        </p:txBody>
      </p:sp>
      <p:pic>
        <p:nvPicPr>
          <p:cNvPr id="40" name="図 39" descr="アイコン&#10;&#10;自動的に生成された説明">
            <a:extLst>
              <a:ext uri="{FF2B5EF4-FFF2-40B4-BE49-F238E27FC236}">
                <a16:creationId xmlns:a16="http://schemas.microsoft.com/office/drawing/2014/main" id="{4B66A593-A881-A4C9-E519-D17B7BFB1E7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12536" y="4482910"/>
            <a:ext cx="495225" cy="410225"/>
          </a:xfrm>
          <a:prstGeom prst="rect">
            <a:avLst/>
          </a:prstGeom>
        </p:spPr>
      </p:pic>
      <p:pic>
        <p:nvPicPr>
          <p:cNvPr id="41" name="図 40" descr="アイコン が含まれている画像&#10;&#10;自動的に生成された説明">
            <a:extLst>
              <a:ext uri="{FF2B5EF4-FFF2-40B4-BE49-F238E27FC236}">
                <a16:creationId xmlns:a16="http://schemas.microsoft.com/office/drawing/2014/main" id="{6DDB8598-B041-E271-BA92-A251EC7FD3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41148" y="5103637"/>
            <a:ext cx="438000" cy="410225"/>
          </a:xfrm>
          <a:prstGeom prst="rect">
            <a:avLst/>
          </a:prstGeom>
        </p:spPr>
      </p:pic>
      <p:grpSp>
        <p:nvGrpSpPr>
          <p:cNvPr id="42" name="グループ化 41">
            <a:extLst>
              <a:ext uri="{FF2B5EF4-FFF2-40B4-BE49-F238E27FC236}">
                <a16:creationId xmlns:a16="http://schemas.microsoft.com/office/drawing/2014/main" id="{A8966FEB-2BA2-8DA3-A908-371AF17AE370}"/>
              </a:ext>
            </a:extLst>
          </p:cNvPr>
          <p:cNvGrpSpPr/>
          <p:nvPr/>
        </p:nvGrpSpPr>
        <p:grpSpPr>
          <a:xfrm>
            <a:off x="6533812" y="1676166"/>
            <a:ext cx="4883959" cy="1128355"/>
            <a:chOff x="6124289" y="692696"/>
            <a:chExt cx="5583289" cy="1224136"/>
          </a:xfrm>
        </p:grpSpPr>
        <p:sp>
          <p:nvSpPr>
            <p:cNvPr id="43" name="角丸四角形 113">
              <a:extLst>
                <a:ext uri="{FF2B5EF4-FFF2-40B4-BE49-F238E27FC236}">
                  <a16:creationId xmlns:a16="http://schemas.microsoft.com/office/drawing/2014/main" id="{9BB5A416-AC0C-5DD4-033D-115B7EE36151}"/>
                </a:ext>
              </a:extLst>
            </p:cNvPr>
            <p:cNvSpPr/>
            <p:nvPr/>
          </p:nvSpPr>
          <p:spPr>
            <a:xfrm>
              <a:off x="6124289" y="692696"/>
              <a:ext cx="1547893" cy="360040"/>
            </a:xfrm>
            <a:prstGeom prst="roundRect">
              <a:avLst/>
            </a:prstGeom>
            <a:solidFill>
              <a:srgbClr val="C55A11">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77" dirty="0">
                  <a:latin typeface="HGP創英角ｺﾞｼｯｸUB" panose="020B0900000000000000" pitchFamily="50" charset="-128"/>
                  <a:ea typeface="HGP創英角ｺﾞｼｯｸUB" panose="020B0900000000000000" pitchFamily="50" charset="-128"/>
                </a:rPr>
                <a:t>ﾛｰｶﾙ</a:t>
              </a:r>
              <a:r>
                <a:rPr lang="en-US" altLang="ja-JP" sz="1477" dirty="0">
                  <a:latin typeface="HGP創英角ｺﾞｼｯｸUB" panose="020B0900000000000000" pitchFamily="50" charset="-128"/>
                  <a:ea typeface="HGP創英角ｺﾞｼｯｸUB" panose="020B0900000000000000" pitchFamily="50" charset="-128"/>
                </a:rPr>
                <a:t>5G</a:t>
              </a:r>
              <a:endParaRPr lang="ja-JP" altLang="en-US" sz="1477" dirty="0">
                <a:latin typeface="HGP創英角ｺﾞｼｯｸUB" panose="020B0900000000000000" pitchFamily="50" charset="-128"/>
                <a:ea typeface="HGP創英角ｺﾞｼｯｸUB" panose="020B0900000000000000" pitchFamily="50" charset="-128"/>
              </a:endParaRPr>
            </a:p>
          </p:txBody>
        </p:sp>
        <p:sp>
          <p:nvSpPr>
            <p:cNvPr id="44" name="テキスト ボックス 43">
              <a:extLst>
                <a:ext uri="{FF2B5EF4-FFF2-40B4-BE49-F238E27FC236}">
                  <a16:creationId xmlns:a16="http://schemas.microsoft.com/office/drawing/2014/main" id="{4360ED54-6266-081B-7E93-1E626E1AAB0A}"/>
                </a:ext>
              </a:extLst>
            </p:cNvPr>
            <p:cNvSpPr txBox="1"/>
            <p:nvPr/>
          </p:nvSpPr>
          <p:spPr>
            <a:xfrm>
              <a:off x="7631001" y="698319"/>
              <a:ext cx="3888432" cy="407829"/>
            </a:xfrm>
            <a:prstGeom prst="rect">
              <a:avLst/>
            </a:prstGeom>
            <a:noFill/>
          </p:spPr>
          <p:txBody>
            <a:bodyPr wrap="square" rtlCol="0">
              <a:spAutoFit/>
            </a:bodyPr>
            <a:lstStyle/>
            <a:p>
              <a:r>
                <a:rPr lang="ja-JP" altLang="en-US" sz="1477" dirty="0">
                  <a:solidFill>
                    <a:srgbClr val="002060"/>
                  </a:solidFill>
                  <a:latin typeface="HGP創英角ｺﾞｼｯｸUB" panose="020B0900000000000000" pitchFamily="50" charset="-128"/>
                  <a:ea typeface="HGP創英角ｺﾞｼｯｸUB" panose="020B0900000000000000" pitchFamily="50" charset="-128"/>
                </a:rPr>
                <a:t>通信品質が高い </a:t>
              </a:r>
              <a:r>
                <a:rPr lang="en-US" altLang="ja-JP" b="1" u="sng" dirty="0">
                  <a:solidFill>
                    <a:srgbClr val="002060"/>
                  </a:solidFill>
                  <a:latin typeface="HGP創英角ｺﾞｼｯｸUB" panose="020B0900000000000000" pitchFamily="50" charset="-128"/>
                  <a:ea typeface="HGP創英角ｺﾞｼｯｸUB" panose="020B0900000000000000" pitchFamily="50" charset="-128"/>
                </a:rPr>
                <a:t>×</a:t>
              </a:r>
              <a:r>
                <a:rPr lang="ja-JP" altLang="en-US" b="1" u="sng" dirty="0">
                  <a:solidFill>
                    <a:srgbClr val="002060"/>
                  </a:solidFill>
                  <a:latin typeface="HGP創英角ｺﾞｼｯｸUB" panose="020B0900000000000000" pitchFamily="50" charset="-128"/>
                  <a:ea typeface="HGP創英角ｺﾞｼｯｸUB" panose="020B0900000000000000" pitchFamily="50" charset="-128"/>
                </a:rPr>
                <a:t> コスト高</a:t>
              </a:r>
              <a:endParaRPr lang="ja-JP" altLang="en-US" sz="1847" b="1" u="sng" dirty="0">
                <a:solidFill>
                  <a:srgbClr val="002060"/>
                </a:solidFill>
                <a:latin typeface="HGP創英角ｺﾞｼｯｸUB" panose="020B0900000000000000" pitchFamily="50" charset="-128"/>
                <a:ea typeface="HGP創英角ｺﾞｼｯｸUB" panose="020B0900000000000000" pitchFamily="50" charset="-128"/>
              </a:endParaRPr>
            </a:p>
          </p:txBody>
        </p:sp>
        <p:sp>
          <p:nvSpPr>
            <p:cNvPr id="45" name="角丸四角形 115">
              <a:extLst>
                <a:ext uri="{FF2B5EF4-FFF2-40B4-BE49-F238E27FC236}">
                  <a16:creationId xmlns:a16="http://schemas.microsoft.com/office/drawing/2014/main" id="{D9570056-9F44-B6DC-C2E4-C334B7BA3608}"/>
                </a:ext>
              </a:extLst>
            </p:cNvPr>
            <p:cNvSpPr/>
            <p:nvPr/>
          </p:nvSpPr>
          <p:spPr>
            <a:xfrm>
              <a:off x="6124289" y="1124744"/>
              <a:ext cx="1547893" cy="360040"/>
            </a:xfrm>
            <a:prstGeom prst="roundRect">
              <a:avLst/>
            </a:prstGeom>
            <a:solidFill>
              <a:schemeClr val="accent1">
                <a:lumMod val="50000"/>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77" dirty="0">
                  <a:latin typeface="HGP創英角ｺﾞｼｯｸUB" panose="020B0900000000000000" pitchFamily="50" charset="-128"/>
                  <a:ea typeface="HGP創英角ｺﾞｼｯｸUB" panose="020B0900000000000000" pitchFamily="50" charset="-128"/>
                </a:rPr>
                <a:t>Wi-Fi6/6E</a:t>
              </a:r>
              <a:endParaRPr lang="ja-JP" altLang="en-US" sz="1477" dirty="0">
                <a:latin typeface="HGP創英角ｺﾞｼｯｸUB" panose="020B0900000000000000" pitchFamily="50" charset="-128"/>
                <a:ea typeface="HGP創英角ｺﾞｼｯｸUB" panose="020B0900000000000000" pitchFamily="50" charset="-128"/>
              </a:endParaRPr>
            </a:p>
          </p:txBody>
        </p:sp>
        <p:sp>
          <p:nvSpPr>
            <p:cNvPr id="46" name="テキスト ボックス 45">
              <a:extLst>
                <a:ext uri="{FF2B5EF4-FFF2-40B4-BE49-F238E27FC236}">
                  <a16:creationId xmlns:a16="http://schemas.microsoft.com/office/drawing/2014/main" id="{7AB8586F-5F03-49A2-CA4C-B799B5D0DFC1}"/>
                </a:ext>
              </a:extLst>
            </p:cNvPr>
            <p:cNvSpPr txBox="1"/>
            <p:nvPr/>
          </p:nvSpPr>
          <p:spPr>
            <a:xfrm>
              <a:off x="7631001" y="1088821"/>
              <a:ext cx="4076577" cy="400683"/>
            </a:xfrm>
            <a:prstGeom prst="rect">
              <a:avLst/>
            </a:prstGeom>
            <a:noFill/>
          </p:spPr>
          <p:txBody>
            <a:bodyPr wrap="square" rtlCol="0">
              <a:spAutoFit/>
            </a:bodyPr>
            <a:lstStyle/>
            <a:p>
              <a:r>
                <a:rPr lang="ja-JP" altLang="en-US" sz="1477" dirty="0">
                  <a:solidFill>
                    <a:srgbClr val="002060"/>
                  </a:solidFill>
                  <a:latin typeface="HGP創英角ｺﾞｼｯｸUB" panose="020B0900000000000000" pitchFamily="50" charset="-128"/>
                  <a:ea typeface="HGP創英角ｺﾞｼｯｸUB" panose="020B0900000000000000" pitchFamily="50" charset="-128"/>
                </a:rPr>
                <a:t>低コストで大容量 </a:t>
              </a:r>
              <a:r>
                <a:rPr lang="en-US" altLang="ja-JP" b="1" u="sng" dirty="0">
                  <a:solidFill>
                    <a:srgbClr val="002060"/>
                  </a:solidFill>
                  <a:latin typeface="HGP創英角ｺﾞｼｯｸUB" panose="020B0900000000000000" pitchFamily="50" charset="-128"/>
                  <a:ea typeface="HGP創英角ｺﾞｼｯｸUB" panose="020B0900000000000000" pitchFamily="50" charset="-128"/>
                </a:rPr>
                <a:t>×</a:t>
              </a:r>
              <a:r>
                <a:rPr lang="ja-JP" altLang="en-US" b="1" u="sng" dirty="0">
                  <a:solidFill>
                    <a:srgbClr val="002060"/>
                  </a:solidFill>
                  <a:latin typeface="HGP創英角ｺﾞｼｯｸUB" panose="020B0900000000000000" pitchFamily="50" charset="-128"/>
                  <a:ea typeface="HGP創英角ｺﾞｼｯｸUB" panose="020B0900000000000000" pitchFamily="50" charset="-128"/>
                </a:rPr>
                <a:t> 短距離</a:t>
              </a:r>
              <a:endParaRPr lang="en-US" altLang="ja-JP" sz="1847" b="1" u="sng" dirty="0">
                <a:solidFill>
                  <a:srgbClr val="002060"/>
                </a:solidFill>
                <a:latin typeface="HGP創英角ｺﾞｼｯｸUB" panose="020B0900000000000000" pitchFamily="50" charset="-128"/>
                <a:ea typeface="HGP創英角ｺﾞｼｯｸUB" panose="020B0900000000000000" pitchFamily="50" charset="-128"/>
              </a:endParaRPr>
            </a:p>
          </p:txBody>
        </p:sp>
        <p:sp>
          <p:nvSpPr>
            <p:cNvPr id="47" name="角丸四角形 117">
              <a:extLst>
                <a:ext uri="{FF2B5EF4-FFF2-40B4-BE49-F238E27FC236}">
                  <a16:creationId xmlns:a16="http://schemas.microsoft.com/office/drawing/2014/main" id="{D9E1CA0B-9DCC-2AB8-A80F-4C5E2AF6C2CA}"/>
                </a:ext>
              </a:extLst>
            </p:cNvPr>
            <p:cNvSpPr/>
            <p:nvPr/>
          </p:nvSpPr>
          <p:spPr>
            <a:xfrm>
              <a:off x="6124289" y="1556792"/>
              <a:ext cx="1547893" cy="360040"/>
            </a:xfrm>
            <a:prstGeom prst="roundRect">
              <a:avLst/>
            </a:prstGeom>
            <a:solidFill>
              <a:srgbClr val="54823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77" dirty="0">
                  <a:latin typeface="HGP創英角ｺﾞｼｯｸUB" panose="020B0900000000000000" pitchFamily="50" charset="-128"/>
                  <a:ea typeface="HGP創英角ｺﾞｼｯｸUB" panose="020B0900000000000000" pitchFamily="50" charset="-128"/>
                </a:rPr>
                <a:t>LPWA</a:t>
              </a:r>
              <a:endParaRPr lang="ja-JP" altLang="en-US" sz="1477" dirty="0">
                <a:latin typeface="HGP創英角ｺﾞｼｯｸUB" panose="020B0900000000000000" pitchFamily="50" charset="-128"/>
                <a:ea typeface="HGP創英角ｺﾞｼｯｸUB" panose="020B0900000000000000" pitchFamily="50" charset="-128"/>
              </a:endParaRPr>
            </a:p>
          </p:txBody>
        </p:sp>
        <p:sp>
          <p:nvSpPr>
            <p:cNvPr id="48" name="テキスト ボックス 47">
              <a:extLst>
                <a:ext uri="{FF2B5EF4-FFF2-40B4-BE49-F238E27FC236}">
                  <a16:creationId xmlns:a16="http://schemas.microsoft.com/office/drawing/2014/main" id="{7D513BE4-59EB-643E-530C-CFF77F6ED601}"/>
                </a:ext>
              </a:extLst>
            </p:cNvPr>
            <p:cNvSpPr txBox="1"/>
            <p:nvPr/>
          </p:nvSpPr>
          <p:spPr>
            <a:xfrm>
              <a:off x="7631001" y="1509003"/>
              <a:ext cx="4076576" cy="407829"/>
            </a:xfrm>
            <a:prstGeom prst="rect">
              <a:avLst/>
            </a:prstGeom>
            <a:noFill/>
          </p:spPr>
          <p:txBody>
            <a:bodyPr wrap="square" rtlCol="0">
              <a:spAutoFit/>
            </a:bodyPr>
            <a:lstStyle/>
            <a:p>
              <a:r>
                <a:rPr lang="ja-JP" altLang="en-US" sz="1477" dirty="0">
                  <a:solidFill>
                    <a:srgbClr val="002060"/>
                  </a:solidFill>
                  <a:latin typeface="HGP創英角ｺﾞｼｯｸUB" panose="020B0900000000000000" pitchFamily="50" charset="-128"/>
                  <a:ea typeface="HGP創英角ｺﾞｼｯｸUB" panose="020B0900000000000000" pitchFamily="50" charset="-128"/>
                </a:rPr>
                <a:t>長距離通信が可能 </a:t>
              </a:r>
              <a:r>
                <a:rPr lang="en-US" altLang="ja-JP" b="1" u="sng" dirty="0">
                  <a:solidFill>
                    <a:srgbClr val="002060"/>
                  </a:solidFill>
                  <a:latin typeface="HGP創英角ｺﾞｼｯｸUB" panose="020B0900000000000000" pitchFamily="50" charset="-128"/>
                  <a:ea typeface="HGP創英角ｺﾞｼｯｸUB" panose="020B0900000000000000" pitchFamily="50" charset="-128"/>
                </a:rPr>
                <a:t>×</a:t>
              </a:r>
              <a:r>
                <a:rPr lang="ja-JP" altLang="en-US" b="1" u="sng" dirty="0">
                  <a:solidFill>
                    <a:srgbClr val="002060"/>
                  </a:solidFill>
                  <a:latin typeface="HGP創英角ｺﾞｼｯｸUB" panose="020B0900000000000000" pitchFamily="50" charset="-128"/>
                  <a:ea typeface="HGP創英角ｺﾞｼｯｸUB" panose="020B0900000000000000" pitchFamily="50" charset="-128"/>
                </a:rPr>
                <a:t> 低スループット</a:t>
              </a:r>
              <a:endParaRPr lang="en-US" altLang="ja-JP" sz="1847" b="1" u="sng" dirty="0">
                <a:solidFill>
                  <a:srgbClr val="002060"/>
                </a:solidFill>
                <a:latin typeface="HGP創英角ｺﾞｼｯｸUB" panose="020B0900000000000000" pitchFamily="50" charset="-128"/>
                <a:ea typeface="HGP創英角ｺﾞｼｯｸUB" panose="020B0900000000000000" pitchFamily="50" charset="-128"/>
              </a:endParaRPr>
            </a:p>
          </p:txBody>
        </p:sp>
      </p:grpSp>
    </p:spTree>
    <p:extLst>
      <p:ext uri="{BB962C8B-B14F-4D97-AF65-F5344CB8AC3E}">
        <p14:creationId xmlns:p14="http://schemas.microsoft.com/office/powerpoint/2010/main" val="2964296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647AD6D-2C62-2578-8694-86F5A39B49D0}"/>
              </a:ext>
            </a:extLst>
          </p:cNvPr>
          <p:cNvSpPr>
            <a:spLocks noGrp="1"/>
          </p:cNvSpPr>
          <p:nvPr>
            <p:ph type="title"/>
          </p:nvPr>
        </p:nvSpPr>
        <p:spPr/>
        <p:txBody>
          <a:bodyPr/>
          <a:lstStyle/>
          <a:p>
            <a:r>
              <a:rPr kumimoji="1" lang="ja-JP" altLang="en-US" dirty="0"/>
              <a:t>プライベートワイヤレスの種類と特徴</a:t>
            </a:r>
          </a:p>
        </p:txBody>
      </p:sp>
      <p:sp>
        <p:nvSpPr>
          <p:cNvPr id="3" name="テキスト ボックス 2">
            <a:extLst>
              <a:ext uri="{FF2B5EF4-FFF2-40B4-BE49-F238E27FC236}">
                <a16:creationId xmlns:a16="http://schemas.microsoft.com/office/drawing/2014/main" id="{89A1CFED-C685-1EDD-1016-654DF3278416}"/>
              </a:ext>
            </a:extLst>
          </p:cNvPr>
          <p:cNvSpPr txBox="1"/>
          <p:nvPr/>
        </p:nvSpPr>
        <p:spPr>
          <a:xfrm>
            <a:off x="9298356" y="6253043"/>
            <a:ext cx="543739" cy="307777"/>
          </a:xfrm>
          <a:prstGeom prst="rect">
            <a:avLst/>
          </a:prstGeom>
          <a:noFill/>
        </p:spPr>
        <p:txBody>
          <a:bodyPr wrap="non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距離</a:t>
            </a:r>
          </a:p>
        </p:txBody>
      </p:sp>
      <p:sp>
        <p:nvSpPr>
          <p:cNvPr id="4" name="テキスト ボックス 3">
            <a:extLst>
              <a:ext uri="{FF2B5EF4-FFF2-40B4-BE49-F238E27FC236}">
                <a16:creationId xmlns:a16="http://schemas.microsoft.com/office/drawing/2014/main" id="{448A779D-2F57-81FF-02B8-57A27BBD77AF}"/>
              </a:ext>
            </a:extLst>
          </p:cNvPr>
          <p:cNvSpPr txBox="1"/>
          <p:nvPr/>
        </p:nvSpPr>
        <p:spPr>
          <a:xfrm>
            <a:off x="3195866" y="2603144"/>
            <a:ext cx="543739" cy="307777"/>
          </a:xfrm>
          <a:prstGeom prst="rect">
            <a:avLst/>
          </a:prstGeom>
          <a:noFill/>
        </p:spPr>
        <p:txBody>
          <a:bodyPr wrap="non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用途</a:t>
            </a:r>
          </a:p>
        </p:txBody>
      </p:sp>
      <p:sp>
        <p:nvSpPr>
          <p:cNvPr id="5" name="角丸四角形 96">
            <a:extLst>
              <a:ext uri="{FF2B5EF4-FFF2-40B4-BE49-F238E27FC236}">
                <a16:creationId xmlns:a16="http://schemas.microsoft.com/office/drawing/2014/main" id="{2029B72D-C1DC-6437-D5A9-0126396D76E4}"/>
              </a:ext>
            </a:extLst>
          </p:cNvPr>
          <p:cNvSpPr/>
          <p:nvPr/>
        </p:nvSpPr>
        <p:spPr>
          <a:xfrm>
            <a:off x="3840790" y="5634621"/>
            <a:ext cx="5774529" cy="530992"/>
          </a:xfrm>
          <a:prstGeom prst="roundRect">
            <a:avLst>
              <a:gd name="adj" fmla="val 31701"/>
            </a:avLst>
          </a:prstGeom>
          <a:solidFill>
            <a:srgbClr val="54823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ja-JP" sz="1662" dirty="0">
                <a:latin typeface="HGP創英角ｺﾞｼｯｸUB" panose="020B0900000000000000" pitchFamily="50" charset="-128"/>
                <a:ea typeface="HGP創英角ｺﾞｼｯｸUB" panose="020B0900000000000000" pitchFamily="50" charset="-128"/>
              </a:rPr>
              <a:t>LPWA(</a:t>
            </a:r>
            <a:r>
              <a:rPr lang="en-US" altLang="ja-JP" sz="1662" dirty="0" err="1">
                <a:latin typeface="HGP創英角ｺﾞｼｯｸUB" panose="020B0900000000000000" pitchFamily="50" charset="-128"/>
                <a:ea typeface="HGP創英角ｺﾞｼｯｸUB" panose="020B0900000000000000" pitchFamily="50" charset="-128"/>
              </a:rPr>
              <a:t>LoRaWAN</a:t>
            </a:r>
            <a:r>
              <a:rPr lang="ja-JP" altLang="en-US" sz="1662" dirty="0">
                <a:latin typeface="HGP創英角ｺﾞｼｯｸUB" panose="020B0900000000000000" pitchFamily="50" charset="-128"/>
                <a:ea typeface="HGP創英角ｺﾞｼｯｸUB" panose="020B0900000000000000" pitchFamily="50" charset="-128"/>
              </a:rPr>
              <a:t>等</a:t>
            </a:r>
            <a:r>
              <a:rPr lang="en-US" altLang="ja-JP" sz="1662" dirty="0">
                <a:latin typeface="HGP創英角ｺﾞｼｯｸUB" panose="020B0900000000000000" pitchFamily="50" charset="-128"/>
                <a:ea typeface="HGP創英角ｺﾞｼｯｸUB" panose="020B0900000000000000" pitchFamily="50" charset="-128"/>
              </a:rPr>
              <a:t>)</a:t>
            </a:r>
            <a:endParaRPr lang="ja-JP" altLang="en-US" sz="1662" dirty="0">
              <a:latin typeface="HGP創英角ｺﾞｼｯｸUB" panose="020B0900000000000000" pitchFamily="50" charset="-128"/>
              <a:ea typeface="HGP創英角ｺﾞｼｯｸUB" panose="020B0900000000000000" pitchFamily="50" charset="-128"/>
            </a:endParaRPr>
          </a:p>
        </p:txBody>
      </p:sp>
      <p:sp>
        <p:nvSpPr>
          <p:cNvPr id="6" name="角丸四角形 97">
            <a:extLst>
              <a:ext uri="{FF2B5EF4-FFF2-40B4-BE49-F238E27FC236}">
                <a16:creationId xmlns:a16="http://schemas.microsoft.com/office/drawing/2014/main" id="{390DBD80-28BD-A585-0F56-AAFF028A448D}"/>
              </a:ext>
            </a:extLst>
          </p:cNvPr>
          <p:cNvSpPr/>
          <p:nvPr/>
        </p:nvSpPr>
        <p:spPr>
          <a:xfrm>
            <a:off x="3861248" y="3187355"/>
            <a:ext cx="3185946" cy="2984226"/>
          </a:xfrm>
          <a:prstGeom prst="roundRect">
            <a:avLst>
              <a:gd name="adj" fmla="val 11406"/>
            </a:avLst>
          </a:prstGeom>
          <a:solidFill>
            <a:srgbClr val="C55A11">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ja-JP" altLang="en-US" sz="1662" dirty="0">
                <a:latin typeface="HGP創英角ｺﾞｼｯｸUB" panose="020B0900000000000000" pitchFamily="50" charset="-128"/>
                <a:ea typeface="HGP創英角ｺﾞｼｯｸUB" panose="020B0900000000000000" pitchFamily="50" charset="-128"/>
              </a:rPr>
              <a:t>ローカル</a:t>
            </a:r>
            <a:endParaRPr lang="en-US" altLang="ja-JP" sz="1662" dirty="0">
              <a:latin typeface="HGP創英角ｺﾞｼｯｸUB" panose="020B0900000000000000" pitchFamily="50" charset="-128"/>
              <a:ea typeface="HGP創英角ｺﾞｼｯｸUB" panose="020B0900000000000000" pitchFamily="50" charset="-128"/>
            </a:endParaRPr>
          </a:p>
          <a:p>
            <a:pPr algn="r"/>
            <a:r>
              <a:rPr lang="en-US" altLang="ja-JP" sz="1662" dirty="0">
                <a:latin typeface="HGP創英角ｺﾞｼｯｸUB" panose="020B0900000000000000" pitchFamily="50" charset="-128"/>
                <a:ea typeface="HGP創英角ｺﾞｼｯｸUB" panose="020B0900000000000000" pitchFamily="50" charset="-128"/>
              </a:rPr>
              <a:t>5G</a:t>
            </a:r>
          </a:p>
          <a:p>
            <a:pPr algn="r"/>
            <a:r>
              <a:rPr lang="en-US" altLang="ja-JP" sz="1662" dirty="0">
                <a:latin typeface="HGP創英角ｺﾞｼｯｸUB" panose="020B0900000000000000" pitchFamily="50" charset="-128"/>
                <a:ea typeface="HGP創英角ｺﾞｼｯｸUB" panose="020B0900000000000000" pitchFamily="50" charset="-128"/>
              </a:rPr>
              <a:t>Sub6</a:t>
            </a:r>
            <a:endParaRPr lang="ja-JP" altLang="en-US" sz="1662" dirty="0">
              <a:latin typeface="HGP創英角ｺﾞｼｯｸUB" panose="020B0900000000000000" pitchFamily="50" charset="-128"/>
              <a:ea typeface="HGP創英角ｺﾞｼｯｸUB" panose="020B0900000000000000" pitchFamily="50" charset="-128"/>
            </a:endParaRPr>
          </a:p>
        </p:txBody>
      </p:sp>
      <p:sp>
        <p:nvSpPr>
          <p:cNvPr id="7" name="角丸四角形 98">
            <a:extLst>
              <a:ext uri="{FF2B5EF4-FFF2-40B4-BE49-F238E27FC236}">
                <a16:creationId xmlns:a16="http://schemas.microsoft.com/office/drawing/2014/main" id="{384A89BC-58D3-9F74-3A3C-C53475CA9D2D}"/>
              </a:ext>
            </a:extLst>
          </p:cNvPr>
          <p:cNvSpPr/>
          <p:nvPr/>
        </p:nvSpPr>
        <p:spPr>
          <a:xfrm>
            <a:off x="3861247" y="2705285"/>
            <a:ext cx="2037134" cy="3490508"/>
          </a:xfrm>
          <a:prstGeom prst="roundRect">
            <a:avLst>
              <a:gd name="adj" fmla="val 11394"/>
            </a:avLst>
          </a:prstGeom>
          <a:solidFill>
            <a:srgbClr val="C55A11">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ja-JP" altLang="en-US" sz="1662" dirty="0">
                <a:latin typeface="HGP創英角ｺﾞｼｯｸUB" panose="020B0900000000000000" pitchFamily="50" charset="-128"/>
                <a:ea typeface="HGP創英角ｺﾞｼｯｸUB" panose="020B0900000000000000" pitchFamily="50" charset="-128"/>
              </a:rPr>
              <a:t>ローカル</a:t>
            </a:r>
            <a:r>
              <a:rPr lang="en-US" altLang="ja-JP" sz="1662" dirty="0">
                <a:latin typeface="HGP創英角ｺﾞｼｯｸUB" panose="020B0900000000000000" pitchFamily="50" charset="-128"/>
                <a:ea typeface="HGP創英角ｺﾞｼｯｸUB" panose="020B0900000000000000" pitchFamily="50" charset="-128"/>
              </a:rPr>
              <a:t>5G</a:t>
            </a:r>
            <a:r>
              <a:rPr lang="ja-JP" altLang="en-US" sz="1662" dirty="0">
                <a:latin typeface="HGP創英角ｺﾞｼｯｸUB" panose="020B0900000000000000" pitchFamily="50" charset="-128"/>
                <a:ea typeface="HGP創英角ｺﾞｼｯｸUB" panose="020B0900000000000000" pitchFamily="50" charset="-128"/>
              </a:rPr>
              <a:t>　ミリ波</a:t>
            </a:r>
          </a:p>
        </p:txBody>
      </p:sp>
      <p:cxnSp>
        <p:nvCxnSpPr>
          <p:cNvPr id="18" name="直線矢印コネクタ 17">
            <a:extLst>
              <a:ext uri="{FF2B5EF4-FFF2-40B4-BE49-F238E27FC236}">
                <a16:creationId xmlns:a16="http://schemas.microsoft.com/office/drawing/2014/main" id="{2BD08886-2C84-9CAD-F5B0-A6256AA8448E}"/>
              </a:ext>
            </a:extLst>
          </p:cNvPr>
          <p:cNvCxnSpPr/>
          <p:nvPr/>
        </p:nvCxnSpPr>
        <p:spPr>
          <a:xfrm>
            <a:off x="3790198" y="6231985"/>
            <a:ext cx="617277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B7A7A430-D8DD-AC20-0814-7572EC7C6096}"/>
              </a:ext>
            </a:extLst>
          </p:cNvPr>
          <p:cNvCxnSpPr/>
          <p:nvPr/>
        </p:nvCxnSpPr>
        <p:spPr>
          <a:xfrm flipV="1">
            <a:off x="3790197" y="2714169"/>
            <a:ext cx="0" cy="351781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角丸四角形 112">
            <a:extLst>
              <a:ext uri="{FF2B5EF4-FFF2-40B4-BE49-F238E27FC236}">
                <a16:creationId xmlns:a16="http://schemas.microsoft.com/office/drawing/2014/main" id="{58DC83E7-D21F-FC46-11FC-F90943C673BF}"/>
              </a:ext>
            </a:extLst>
          </p:cNvPr>
          <p:cNvSpPr/>
          <p:nvPr/>
        </p:nvSpPr>
        <p:spPr>
          <a:xfrm>
            <a:off x="3840790" y="3187355"/>
            <a:ext cx="2190339" cy="3008439"/>
          </a:xfrm>
          <a:prstGeom prst="roundRect">
            <a:avLst>
              <a:gd name="adj" fmla="val 9378"/>
            </a:avLst>
          </a:prstGeom>
          <a:solidFill>
            <a:schemeClr val="accent1">
              <a:lumMod val="50000"/>
              <a:alpha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lstStyle/>
          <a:p>
            <a:pPr algn="ctr"/>
            <a:r>
              <a:rPr lang="en-US" altLang="ja-JP" sz="1662" dirty="0">
                <a:latin typeface="HGP創英角ｺﾞｼｯｸUB" panose="020B0900000000000000" pitchFamily="50" charset="-128"/>
                <a:ea typeface="HGP創英角ｺﾞｼｯｸUB" panose="020B0900000000000000" pitchFamily="50" charset="-128"/>
              </a:rPr>
              <a:t>802.11ax</a:t>
            </a:r>
          </a:p>
          <a:p>
            <a:pPr algn="ctr"/>
            <a:r>
              <a:rPr lang="en-US" altLang="ja-JP" sz="1662" dirty="0">
                <a:latin typeface="HGP創英角ｺﾞｼｯｸUB" panose="020B0900000000000000" pitchFamily="50" charset="-128"/>
                <a:ea typeface="HGP創英角ｺﾞｼｯｸUB" panose="020B0900000000000000" pitchFamily="50" charset="-128"/>
              </a:rPr>
              <a:t>(Wi-Fi 6/6E)</a:t>
            </a:r>
            <a:endParaRPr lang="ja-JP" altLang="en-US" sz="1662" dirty="0">
              <a:latin typeface="HGP創英角ｺﾞｼｯｸUB" panose="020B0900000000000000" pitchFamily="50" charset="-128"/>
              <a:ea typeface="HGP創英角ｺﾞｼｯｸUB" panose="020B0900000000000000" pitchFamily="50" charset="-128"/>
            </a:endParaRPr>
          </a:p>
        </p:txBody>
      </p:sp>
      <p:sp>
        <p:nvSpPr>
          <p:cNvPr id="28" name="角丸四角形 114">
            <a:extLst>
              <a:ext uri="{FF2B5EF4-FFF2-40B4-BE49-F238E27FC236}">
                <a16:creationId xmlns:a16="http://schemas.microsoft.com/office/drawing/2014/main" id="{08262162-118A-3D7B-D4F5-51EE9C9994BF}"/>
              </a:ext>
            </a:extLst>
          </p:cNvPr>
          <p:cNvSpPr/>
          <p:nvPr/>
        </p:nvSpPr>
        <p:spPr>
          <a:xfrm>
            <a:off x="3858027" y="3941193"/>
            <a:ext cx="4778920" cy="2232983"/>
          </a:xfrm>
          <a:prstGeom prst="roundRect">
            <a:avLst>
              <a:gd name="adj" fmla="val 8542"/>
            </a:avLst>
          </a:prstGeom>
          <a:solidFill>
            <a:schemeClr val="accent1">
              <a:lumMod val="75000"/>
              <a:alpha val="80000"/>
            </a:schemeClr>
          </a:solid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216" dirty="0">
                <a:latin typeface="HGP創英角ｺﾞｼｯｸUB" panose="020B0900000000000000" pitchFamily="50" charset="-128"/>
                <a:ea typeface="HGP創英角ｺﾞｼｯｸUB" panose="020B0900000000000000" pitchFamily="50" charset="-128"/>
              </a:rPr>
              <a:t>Wi-Fi</a:t>
            </a:r>
            <a:r>
              <a:rPr lang="ja-JP" altLang="en-US" sz="2216" dirty="0">
                <a:latin typeface="HGP創英角ｺﾞｼｯｸUB" panose="020B0900000000000000" pitchFamily="50" charset="-128"/>
                <a:ea typeface="HGP創英角ｺﾞｼｯｸUB" panose="020B0900000000000000" pitchFamily="50" charset="-128"/>
              </a:rPr>
              <a:t> </a:t>
            </a:r>
            <a:r>
              <a:rPr lang="en-US" altLang="ja-JP" sz="2216" dirty="0" err="1">
                <a:latin typeface="HGP創英角ｺﾞｼｯｸUB" panose="020B0900000000000000" pitchFamily="50" charset="-128"/>
                <a:ea typeface="HGP創英角ｺﾞｼｯｸUB" panose="020B0900000000000000" pitchFamily="50" charset="-128"/>
              </a:rPr>
              <a:t>HaLow</a:t>
            </a:r>
            <a:endParaRPr lang="ja-JP" altLang="en-US" sz="2216" dirty="0">
              <a:latin typeface="HGP創英角ｺﾞｼｯｸUB" panose="020B0900000000000000" pitchFamily="50" charset="-128"/>
              <a:ea typeface="HGP創英角ｺﾞｼｯｸUB" panose="020B0900000000000000" pitchFamily="50" charset="-128"/>
            </a:endParaRPr>
          </a:p>
          <a:p>
            <a:pPr algn="ctr"/>
            <a:r>
              <a:rPr lang="en-US" altLang="ja-JP" sz="2216" dirty="0">
                <a:latin typeface="HGP創英角ｺﾞｼｯｸUB" panose="020B0900000000000000" pitchFamily="50" charset="-128"/>
                <a:ea typeface="HGP創英角ｺﾞｼｯｸUB" panose="020B0900000000000000" pitchFamily="50" charset="-128"/>
              </a:rPr>
              <a:t>【802.11ah】</a:t>
            </a:r>
          </a:p>
        </p:txBody>
      </p:sp>
      <p:sp>
        <p:nvSpPr>
          <p:cNvPr id="30" name="四角形: 角を丸くする 29">
            <a:extLst>
              <a:ext uri="{FF2B5EF4-FFF2-40B4-BE49-F238E27FC236}">
                <a16:creationId xmlns:a16="http://schemas.microsoft.com/office/drawing/2014/main" id="{D7C8BA7C-14BE-4E69-559D-B6E2D4890AB4}"/>
              </a:ext>
            </a:extLst>
          </p:cNvPr>
          <p:cNvSpPr/>
          <p:nvPr/>
        </p:nvSpPr>
        <p:spPr>
          <a:xfrm>
            <a:off x="984000" y="592013"/>
            <a:ext cx="10224000" cy="972000"/>
          </a:xfrm>
          <a:prstGeom prst="roundRect">
            <a:avLst/>
          </a:prstGeom>
          <a:solidFill>
            <a:schemeClr val="accent5">
              <a:lumMod val="75000"/>
            </a:schemeClr>
          </a:solid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S創英角ｺﾞｼｯｸUB" panose="020B0900000000000000" pitchFamily="50" charset="-128"/>
                <a:ea typeface="HGS創英角ｺﾞｼｯｸUB" panose="020B0900000000000000" pitchFamily="50" charset="-128"/>
              </a:rPr>
              <a:t>今までカバーできなかった領域を</a:t>
            </a:r>
            <a:r>
              <a:rPr lang="en-US" altLang="ja-JP" dirty="0">
                <a:latin typeface="HGS創英角ｺﾞｼｯｸUB" panose="020B0900000000000000" pitchFamily="50" charset="-128"/>
                <a:ea typeface="HGS創英角ｺﾞｼｯｸUB" panose="020B0900000000000000" pitchFamily="50" charset="-128"/>
              </a:rPr>
              <a:t>Wi-Fi </a:t>
            </a:r>
            <a:r>
              <a:rPr lang="en-US" altLang="ja-JP" dirty="0" err="1">
                <a:latin typeface="HGS創英角ｺﾞｼｯｸUB" panose="020B0900000000000000" pitchFamily="50" charset="-128"/>
                <a:ea typeface="HGS創英角ｺﾞｼｯｸUB" panose="020B0900000000000000" pitchFamily="50" charset="-128"/>
              </a:rPr>
              <a:t>HaLow</a:t>
            </a:r>
            <a:r>
              <a:rPr lang="ja-JP" altLang="en-US" dirty="0">
                <a:latin typeface="HGS創英角ｺﾞｼｯｸUB" panose="020B0900000000000000" pitchFamily="50" charset="-128"/>
                <a:ea typeface="HGS創英角ｺﾞｼｯｸUB" panose="020B0900000000000000" pitchFamily="50" charset="-128"/>
              </a:rPr>
              <a:t>でカバーすることが可能となり、より一層</a:t>
            </a:r>
            <a:endParaRPr lang="en-US" altLang="ja-JP" dirty="0">
              <a:latin typeface="HGS創英角ｺﾞｼｯｸUB" panose="020B0900000000000000" pitchFamily="50" charset="-128"/>
              <a:ea typeface="HGS創英角ｺﾞｼｯｸUB" panose="020B0900000000000000" pitchFamily="50" charset="-128"/>
            </a:endParaRPr>
          </a:p>
          <a:p>
            <a:pPr algn="ctr"/>
            <a:r>
              <a:rPr lang="ja-JP" altLang="en-US" dirty="0">
                <a:latin typeface="HGS創英角ｺﾞｼｯｸUB" panose="020B0900000000000000" pitchFamily="50" charset="-128"/>
                <a:ea typeface="HGS創英角ｺﾞｼｯｸUB" panose="020B0900000000000000" pitchFamily="50" charset="-128"/>
              </a:rPr>
              <a:t>利用目的に合わせて、最適なシステムを選択できるようになりました</a:t>
            </a:r>
          </a:p>
        </p:txBody>
      </p:sp>
      <p:pic>
        <p:nvPicPr>
          <p:cNvPr id="31" name="図 30">
            <a:extLst>
              <a:ext uri="{FF2B5EF4-FFF2-40B4-BE49-F238E27FC236}">
                <a16:creationId xmlns:a16="http://schemas.microsoft.com/office/drawing/2014/main" id="{DB5C2BFE-DBCC-DA64-A49E-17B13AAF61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26635" y="5675218"/>
            <a:ext cx="467027" cy="416987"/>
          </a:xfrm>
          <a:prstGeom prst="rect">
            <a:avLst/>
          </a:prstGeom>
        </p:spPr>
      </p:pic>
      <p:pic>
        <p:nvPicPr>
          <p:cNvPr id="32" name="図 31">
            <a:extLst>
              <a:ext uri="{FF2B5EF4-FFF2-40B4-BE49-F238E27FC236}">
                <a16:creationId xmlns:a16="http://schemas.microsoft.com/office/drawing/2014/main" id="{65F4807C-50D1-0EE6-76B1-E8D4B78344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60909" y="3769680"/>
            <a:ext cx="598479" cy="410225"/>
          </a:xfrm>
          <a:prstGeom prst="rect">
            <a:avLst/>
          </a:prstGeom>
        </p:spPr>
      </p:pic>
      <p:pic>
        <p:nvPicPr>
          <p:cNvPr id="33" name="図 32">
            <a:extLst>
              <a:ext uri="{FF2B5EF4-FFF2-40B4-BE49-F238E27FC236}">
                <a16:creationId xmlns:a16="http://schemas.microsoft.com/office/drawing/2014/main" id="{14C0E922-4292-9754-F18F-6C5DED975C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909" y="3072292"/>
            <a:ext cx="598479" cy="410225"/>
          </a:xfrm>
          <a:prstGeom prst="rect">
            <a:avLst/>
          </a:prstGeom>
        </p:spPr>
      </p:pic>
      <p:sp>
        <p:nvSpPr>
          <p:cNvPr id="34" name="テキスト ボックス 33">
            <a:extLst>
              <a:ext uri="{FF2B5EF4-FFF2-40B4-BE49-F238E27FC236}">
                <a16:creationId xmlns:a16="http://schemas.microsoft.com/office/drawing/2014/main" id="{168F41C5-8FD5-7C5A-1979-612D70C29CE4}"/>
              </a:ext>
            </a:extLst>
          </p:cNvPr>
          <p:cNvSpPr txBox="1"/>
          <p:nvPr/>
        </p:nvSpPr>
        <p:spPr>
          <a:xfrm>
            <a:off x="2051746" y="5154861"/>
            <a:ext cx="902811" cy="307777"/>
          </a:xfrm>
          <a:prstGeom prst="rect">
            <a:avLst/>
          </a:prstGeom>
          <a:noFill/>
        </p:spPr>
        <p:txBody>
          <a:bodyPr wrap="non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音声通話</a:t>
            </a:r>
          </a:p>
        </p:txBody>
      </p:sp>
      <p:sp>
        <p:nvSpPr>
          <p:cNvPr id="35" name="テキスト ボックス 34">
            <a:extLst>
              <a:ext uri="{FF2B5EF4-FFF2-40B4-BE49-F238E27FC236}">
                <a16:creationId xmlns:a16="http://schemas.microsoft.com/office/drawing/2014/main" id="{F4709230-C00C-8903-CFA1-9590932A5C14}"/>
              </a:ext>
            </a:extLst>
          </p:cNvPr>
          <p:cNvSpPr txBox="1"/>
          <p:nvPr/>
        </p:nvSpPr>
        <p:spPr>
          <a:xfrm>
            <a:off x="2051746" y="4534133"/>
            <a:ext cx="1804267" cy="307777"/>
          </a:xfrm>
          <a:prstGeom prst="rect">
            <a:avLst/>
          </a:prstGeom>
          <a:noFill/>
        </p:spPr>
        <p:txBody>
          <a:bodyPr wrap="squar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インターネットアクセス</a:t>
            </a:r>
          </a:p>
        </p:txBody>
      </p:sp>
      <p:sp>
        <p:nvSpPr>
          <p:cNvPr id="36" name="テキスト ボックス 35">
            <a:extLst>
              <a:ext uri="{FF2B5EF4-FFF2-40B4-BE49-F238E27FC236}">
                <a16:creationId xmlns:a16="http://schemas.microsoft.com/office/drawing/2014/main" id="{EB9C22C1-5E32-B049-CAB4-E8AA1FA3ADC5}"/>
              </a:ext>
            </a:extLst>
          </p:cNvPr>
          <p:cNvSpPr txBox="1"/>
          <p:nvPr/>
        </p:nvSpPr>
        <p:spPr>
          <a:xfrm>
            <a:off x="2051746" y="3820904"/>
            <a:ext cx="1261884" cy="307777"/>
          </a:xfrm>
          <a:prstGeom prst="rect">
            <a:avLst/>
          </a:prstGeom>
          <a:noFill/>
        </p:spPr>
        <p:txBody>
          <a:bodyPr wrap="squar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標準動画伝送</a:t>
            </a:r>
          </a:p>
        </p:txBody>
      </p:sp>
      <p:sp>
        <p:nvSpPr>
          <p:cNvPr id="37" name="テキスト ボックス 36">
            <a:extLst>
              <a:ext uri="{FF2B5EF4-FFF2-40B4-BE49-F238E27FC236}">
                <a16:creationId xmlns:a16="http://schemas.microsoft.com/office/drawing/2014/main" id="{7EC162B9-D37B-C95E-E609-D52E7ABF1592}"/>
              </a:ext>
            </a:extLst>
          </p:cNvPr>
          <p:cNvSpPr txBox="1"/>
          <p:nvPr/>
        </p:nvSpPr>
        <p:spPr>
          <a:xfrm>
            <a:off x="2051746" y="3123516"/>
            <a:ext cx="1451015" cy="307777"/>
          </a:xfrm>
          <a:prstGeom prst="rect">
            <a:avLst/>
          </a:prstGeom>
          <a:noFill/>
        </p:spPr>
        <p:txBody>
          <a:bodyPr wrap="squar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高画質動画伝送</a:t>
            </a:r>
          </a:p>
        </p:txBody>
      </p:sp>
      <p:sp>
        <p:nvSpPr>
          <p:cNvPr id="38" name="テキスト ボックス 37">
            <a:extLst>
              <a:ext uri="{FF2B5EF4-FFF2-40B4-BE49-F238E27FC236}">
                <a16:creationId xmlns:a16="http://schemas.microsoft.com/office/drawing/2014/main" id="{80C4F9C1-3B6A-04DD-7823-7BC70AE16CC4}"/>
              </a:ext>
            </a:extLst>
          </p:cNvPr>
          <p:cNvSpPr txBox="1"/>
          <p:nvPr/>
        </p:nvSpPr>
        <p:spPr>
          <a:xfrm>
            <a:off x="2051746" y="5729823"/>
            <a:ext cx="1605703" cy="307777"/>
          </a:xfrm>
          <a:prstGeom prst="rect">
            <a:avLst/>
          </a:prstGeom>
          <a:noFill/>
        </p:spPr>
        <p:txBody>
          <a:bodyPr wrap="square" rtlCol="0">
            <a:spAutoFit/>
          </a:bodyPr>
          <a:lstStyle/>
          <a:p>
            <a:r>
              <a:rPr lang="ja-JP" altLang="en-US" sz="1400" dirty="0">
                <a:latin typeface="HGP創英角ｺﾞｼｯｸUB" panose="020B0900000000000000" pitchFamily="50" charset="-128"/>
                <a:ea typeface="HGP創英角ｺﾞｼｯｸUB" panose="020B0900000000000000" pitchFamily="50" charset="-128"/>
              </a:rPr>
              <a:t>センサー情報収集</a:t>
            </a:r>
          </a:p>
        </p:txBody>
      </p:sp>
      <p:pic>
        <p:nvPicPr>
          <p:cNvPr id="39" name="図 38" descr="アイコン&#10;&#10;自動的に生成された説明">
            <a:extLst>
              <a:ext uri="{FF2B5EF4-FFF2-40B4-BE49-F238E27FC236}">
                <a16:creationId xmlns:a16="http://schemas.microsoft.com/office/drawing/2014/main" id="{EB5C706D-4577-6341-A8A4-BC84A016F5F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12536" y="4482910"/>
            <a:ext cx="495225" cy="410225"/>
          </a:xfrm>
          <a:prstGeom prst="rect">
            <a:avLst/>
          </a:prstGeom>
        </p:spPr>
      </p:pic>
      <p:pic>
        <p:nvPicPr>
          <p:cNvPr id="40" name="図 39" descr="アイコン が含まれている画像&#10;&#10;自動的に生成された説明">
            <a:extLst>
              <a:ext uri="{FF2B5EF4-FFF2-40B4-BE49-F238E27FC236}">
                <a16:creationId xmlns:a16="http://schemas.microsoft.com/office/drawing/2014/main" id="{B707CA2B-09A3-82BB-9C35-D796B12772C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41148" y="5103637"/>
            <a:ext cx="438000" cy="410225"/>
          </a:xfrm>
          <a:prstGeom prst="rect">
            <a:avLst/>
          </a:prstGeom>
        </p:spPr>
      </p:pic>
      <p:grpSp>
        <p:nvGrpSpPr>
          <p:cNvPr id="41" name="グループ化 40">
            <a:extLst>
              <a:ext uri="{FF2B5EF4-FFF2-40B4-BE49-F238E27FC236}">
                <a16:creationId xmlns:a16="http://schemas.microsoft.com/office/drawing/2014/main" id="{C0D595D6-2B64-CC3C-DC82-BF80C128B0AD}"/>
              </a:ext>
            </a:extLst>
          </p:cNvPr>
          <p:cNvGrpSpPr/>
          <p:nvPr/>
        </p:nvGrpSpPr>
        <p:grpSpPr>
          <a:xfrm>
            <a:off x="6533812" y="1676166"/>
            <a:ext cx="4883959" cy="1128355"/>
            <a:chOff x="6124289" y="692696"/>
            <a:chExt cx="5583289" cy="1224136"/>
          </a:xfrm>
        </p:grpSpPr>
        <p:sp>
          <p:nvSpPr>
            <p:cNvPr id="42" name="角丸四角形 113">
              <a:extLst>
                <a:ext uri="{FF2B5EF4-FFF2-40B4-BE49-F238E27FC236}">
                  <a16:creationId xmlns:a16="http://schemas.microsoft.com/office/drawing/2014/main" id="{E16817AA-4863-A702-BB7E-3EF3EF7A84DD}"/>
                </a:ext>
              </a:extLst>
            </p:cNvPr>
            <p:cNvSpPr/>
            <p:nvPr/>
          </p:nvSpPr>
          <p:spPr>
            <a:xfrm>
              <a:off x="6124289" y="692696"/>
              <a:ext cx="1547893" cy="360040"/>
            </a:xfrm>
            <a:prstGeom prst="roundRect">
              <a:avLst/>
            </a:prstGeom>
            <a:solidFill>
              <a:srgbClr val="C55A11">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77" dirty="0">
                  <a:latin typeface="HGP創英角ｺﾞｼｯｸUB" panose="020B0900000000000000" pitchFamily="50" charset="-128"/>
                  <a:ea typeface="HGP創英角ｺﾞｼｯｸUB" panose="020B0900000000000000" pitchFamily="50" charset="-128"/>
                </a:rPr>
                <a:t>ﾛｰｶﾙ</a:t>
              </a:r>
              <a:r>
                <a:rPr lang="en-US" altLang="ja-JP" sz="1477" dirty="0">
                  <a:latin typeface="HGP創英角ｺﾞｼｯｸUB" panose="020B0900000000000000" pitchFamily="50" charset="-128"/>
                  <a:ea typeface="HGP創英角ｺﾞｼｯｸUB" panose="020B0900000000000000" pitchFamily="50" charset="-128"/>
                </a:rPr>
                <a:t>5G</a:t>
              </a:r>
              <a:endParaRPr lang="ja-JP" altLang="en-US" sz="1477" dirty="0">
                <a:latin typeface="HGP創英角ｺﾞｼｯｸUB" panose="020B0900000000000000" pitchFamily="50" charset="-128"/>
                <a:ea typeface="HGP創英角ｺﾞｼｯｸUB" panose="020B0900000000000000" pitchFamily="50" charset="-128"/>
              </a:endParaRPr>
            </a:p>
          </p:txBody>
        </p:sp>
        <p:sp>
          <p:nvSpPr>
            <p:cNvPr id="43" name="テキスト ボックス 42">
              <a:extLst>
                <a:ext uri="{FF2B5EF4-FFF2-40B4-BE49-F238E27FC236}">
                  <a16:creationId xmlns:a16="http://schemas.microsoft.com/office/drawing/2014/main" id="{F373B58F-E6EF-A76F-FB25-77E90327DA2E}"/>
                </a:ext>
              </a:extLst>
            </p:cNvPr>
            <p:cNvSpPr txBox="1"/>
            <p:nvPr/>
          </p:nvSpPr>
          <p:spPr>
            <a:xfrm>
              <a:off x="7631001" y="698319"/>
              <a:ext cx="3888432" cy="407829"/>
            </a:xfrm>
            <a:prstGeom prst="rect">
              <a:avLst/>
            </a:prstGeom>
            <a:noFill/>
          </p:spPr>
          <p:txBody>
            <a:bodyPr wrap="square" rtlCol="0">
              <a:spAutoFit/>
            </a:bodyPr>
            <a:lstStyle/>
            <a:p>
              <a:r>
                <a:rPr lang="ja-JP" altLang="en-US" sz="1477" dirty="0">
                  <a:solidFill>
                    <a:srgbClr val="002060"/>
                  </a:solidFill>
                  <a:latin typeface="HGP創英角ｺﾞｼｯｸUB" panose="020B0900000000000000" pitchFamily="50" charset="-128"/>
                  <a:ea typeface="HGP創英角ｺﾞｼｯｸUB" panose="020B0900000000000000" pitchFamily="50" charset="-128"/>
                </a:rPr>
                <a:t>通信品質が高い </a:t>
              </a:r>
              <a:r>
                <a:rPr lang="en-US" altLang="ja-JP" b="1" u="sng" dirty="0">
                  <a:solidFill>
                    <a:srgbClr val="002060"/>
                  </a:solidFill>
                  <a:latin typeface="HGP創英角ｺﾞｼｯｸUB" panose="020B0900000000000000" pitchFamily="50" charset="-128"/>
                  <a:ea typeface="HGP創英角ｺﾞｼｯｸUB" panose="020B0900000000000000" pitchFamily="50" charset="-128"/>
                </a:rPr>
                <a:t>×</a:t>
              </a:r>
              <a:r>
                <a:rPr lang="ja-JP" altLang="en-US" b="1" u="sng" dirty="0">
                  <a:solidFill>
                    <a:srgbClr val="002060"/>
                  </a:solidFill>
                  <a:latin typeface="HGP創英角ｺﾞｼｯｸUB" panose="020B0900000000000000" pitchFamily="50" charset="-128"/>
                  <a:ea typeface="HGP創英角ｺﾞｼｯｸUB" panose="020B0900000000000000" pitchFamily="50" charset="-128"/>
                </a:rPr>
                <a:t> コスト高</a:t>
              </a:r>
              <a:endParaRPr lang="ja-JP" altLang="en-US" sz="1847" b="1" u="sng" dirty="0">
                <a:solidFill>
                  <a:srgbClr val="002060"/>
                </a:solidFill>
                <a:latin typeface="HGP創英角ｺﾞｼｯｸUB" panose="020B0900000000000000" pitchFamily="50" charset="-128"/>
                <a:ea typeface="HGP創英角ｺﾞｼｯｸUB" panose="020B0900000000000000" pitchFamily="50" charset="-128"/>
              </a:endParaRPr>
            </a:p>
          </p:txBody>
        </p:sp>
        <p:sp>
          <p:nvSpPr>
            <p:cNvPr id="44" name="角丸四角形 115">
              <a:extLst>
                <a:ext uri="{FF2B5EF4-FFF2-40B4-BE49-F238E27FC236}">
                  <a16:creationId xmlns:a16="http://schemas.microsoft.com/office/drawing/2014/main" id="{C147B3D3-E48B-39E7-CB37-79E2C2286A70}"/>
                </a:ext>
              </a:extLst>
            </p:cNvPr>
            <p:cNvSpPr/>
            <p:nvPr/>
          </p:nvSpPr>
          <p:spPr>
            <a:xfrm>
              <a:off x="6124289" y="1124744"/>
              <a:ext cx="1547893" cy="360040"/>
            </a:xfrm>
            <a:prstGeom prst="roundRect">
              <a:avLst/>
            </a:prstGeom>
            <a:solidFill>
              <a:schemeClr val="accent1">
                <a:lumMod val="50000"/>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77" dirty="0">
                  <a:latin typeface="HGP創英角ｺﾞｼｯｸUB" panose="020B0900000000000000" pitchFamily="50" charset="-128"/>
                  <a:ea typeface="HGP創英角ｺﾞｼｯｸUB" panose="020B0900000000000000" pitchFamily="50" charset="-128"/>
                </a:rPr>
                <a:t>Wi-Fi6/6E</a:t>
              </a:r>
              <a:endParaRPr lang="ja-JP" altLang="en-US" sz="1477" dirty="0">
                <a:latin typeface="HGP創英角ｺﾞｼｯｸUB" panose="020B0900000000000000" pitchFamily="50" charset="-128"/>
                <a:ea typeface="HGP創英角ｺﾞｼｯｸUB" panose="020B0900000000000000" pitchFamily="50" charset="-128"/>
              </a:endParaRPr>
            </a:p>
          </p:txBody>
        </p:sp>
        <p:sp>
          <p:nvSpPr>
            <p:cNvPr id="45" name="テキスト ボックス 44">
              <a:extLst>
                <a:ext uri="{FF2B5EF4-FFF2-40B4-BE49-F238E27FC236}">
                  <a16:creationId xmlns:a16="http://schemas.microsoft.com/office/drawing/2014/main" id="{4B32353A-57F0-4549-FEFB-B5AA6DB2B08C}"/>
                </a:ext>
              </a:extLst>
            </p:cNvPr>
            <p:cNvSpPr txBox="1"/>
            <p:nvPr/>
          </p:nvSpPr>
          <p:spPr>
            <a:xfrm>
              <a:off x="7631001" y="1088821"/>
              <a:ext cx="4076577" cy="400683"/>
            </a:xfrm>
            <a:prstGeom prst="rect">
              <a:avLst/>
            </a:prstGeom>
            <a:noFill/>
          </p:spPr>
          <p:txBody>
            <a:bodyPr wrap="square" rtlCol="0">
              <a:spAutoFit/>
            </a:bodyPr>
            <a:lstStyle/>
            <a:p>
              <a:r>
                <a:rPr lang="ja-JP" altLang="en-US" sz="1477" dirty="0">
                  <a:solidFill>
                    <a:srgbClr val="002060"/>
                  </a:solidFill>
                  <a:latin typeface="HGP創英角ｺﾞｼｯｸUB" panose="020B0900000000000000" pitchFamily="50" charset="-128"/>
                  <a:ea typeface="HGP創英角ｺﾞｼｯｸUB" panose="020B0900000000000000" pitchFamily="50" charset="-128"/>
                </a:rPr>
                <a:t>低コストで大容量 </a:t>
              </a:r>
              <a:r>
                <a:rPr lang="en-US" altLang="ja-JP" b="1" u="sng" dirty="0">
                  <a:solidFill>
                    <a:srgbClr val="002060"/>
                  </a:solidFill>
                  <a:latin typeface="HGP創英角ｺﾞｼｯｸUB" panose="020B0900000000000000" pitchFamily="50" charset="-128"/>
                  <a:ea typeface="HGP創英角ｺﾞｼｯｸUB" panose="020B0900000000000000" pitchFamily="50" charset="-128"/>
                </a:rPr>
                <a:t>×</a:t>
              </a:r>
              <a:r>
                <a:rPr lang="ja-JP" altLang="en-US" b="1" u="sng" dirty="0">
                  <a:solidFill>
                    <a:srgbClr val="002060"/>
                  </a:solidFill>
                  <a:latin typeface="HGP創英角ｺﾞｼｯｸUB" panose="020B0900000000000000" pitchFamily="50" charset="-128"/>
                  <a:ea typeface="HGP創英角ｺﾞｼｯｸUB" panose="020B0900000000000000" pitchFamily="50" charset="-128"/>
                </a:rPr>
                <a:t> 短距離</a:t>
              </a:r>
              <a:endParaRPr lang="en-US" altLang="ja-JP" sz="1847" b="1" u="sng" dirty="0">
                <a:solidFill>
                  <a:srgbClr val="002060"/>
                </a:solidFill>
                <a:latin typeface="HGP創英角ｺﾞｼｯｸUB" panose="020B0900000000000000" pitchFamily="50" charset="-128"/>
                <a:ea typeface="HGP創英角ｺﾞｼｯｸUB" panose="020B0900000000000000" pitchFamily="50" charset="-128"/>
              </a:endParaRPr>
            </a:p>
          </p:txBody>
        </p:sp>
        <p:sp>
          <p:nvSpPr>
            <p:cNvPr id="46" name="角丸四角形 117">
              <a:extLst>
                <a:ext uri="{FF2B5EF4-FFF2-40B4-BE49-F238E27FC236}">
                  <a16:creationId xmlns:a16="http://schemas.microsoft.com/office/drawing/2014/main" id="{C6F7550C-0F48-B514-2FBC-91EA72C070D8}"/>
                </a:ext>
              </a:extLst>
            </p:cNvPr>
            <p:cNvSpPr/>
            <p:nvPr/>
          </p:nvSpPr>
          <p:spPr>
            <a:xfrm>
              <a:off x="6124289" y="1556792"/>
              <a:ext cx="1547893" cy="360040"/>
            </a:xfrm>
            <a:prstGeom prst="roundRect">
              <a:avLst/>
            </a:prstGeom>
            <a:solidFill>
              <a:srgbClr val="54823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77" dirty="0">
                  <a:latin typeface="HGP創英角ｺﾞｼｯｸUB" panose="020B0900000000000000" pitchFamily="50" charset="-128"/>
                  <a:ea typeface="HGP創英角ｺﾞｼｯｸUB" panose="020B0900000000000000" pitchFamily="50" charset="-128"/>
                </a:rPr>
                <a:t>LPWA</a:t>
              </a:r>
              <a:endParaRPr lang="ja-JP" altLang="en-US" sz="1477" dirty="0">
                <a:latin typeface="HGP創英角ｺﾞｼｯｸUB" panose="020B0900000000000000" pitchFamily="50" charset="-128"/>
                <a:ea typeface="HGP創英角ｺﾞｼｯｸUB" panose="020B0900000000000000" pitchFamily="50" charset="-128"/>
              </a:endParaRPr>
            </a:p>
          </p:txBody>
        </p:sp>
        <p:sp>
          <p:nvSpPr>
            <p:cNvPr id="47" name="テキスト ボックス 46">
              <a:extLst>
                <a:ext uri="{FF2B5EF4-FFF2-40B4-BE49-F238E27FC236}">
                  <a16:creationId xmlns:a16="http://schemas.microsoft.com/office/drawing/2014/main" id="{6FC5DEB2-AB6C-AEFD-CD67-E99A9250C013}"/>
                </a:ext>
              </a:extLst>
            </p:cNvPr>
            <p:cNvSpPr txBox="1"/>
            <p:nvPr/>
          </p:nvSpPr>
          <p:spPr>
            <a:xfrm>
              <a:off x="7631001" y="1509003"/>
              <a:ext cx="4076576" cy="407829"/>
            </a:xfrm>
            <a:prstGeom prst="rect">
              <a:avLst/>
            </a:prstGeom>
            <a:noFill/>
          </p:spPr>
          <p:txBody>
            <a:bodyPr wrap="square" rtlCol="0">
              <a:spAutoFit/>
            </a:bodyPr>
            <a:lstStyle/>
            <a:p>
              <a:r>
                <a:rPr lang="ja-JP" altLang="en-US" sz="1477" dirty="0">
                  <a:solidFill>
                    <a:srgbClr val="002060"/>
                  </a:solidFill>
                  <a:latin typeface="HGP創英角ｺﾞｼｯｸUB" panose="020B0900000000000000" pitchFamily="50" charset="-128"/>
                  <a:ea typeface="HGP創英角ｺﾞｼｯｸUB" panose="020B0900000000000000" pitchFamily="50" charset="-128"/>
                </a:rPr>
                <a:t>長距離通信が可能 </a:t>
              </a:r>
              <a:r>
                <a:rPr lang="en-US" altLang="ja-JP" b="1" u="sng" dirty="0">
                  <a:solidFill>
                    <a:srgbClr val="002060"/>
                  </a:solidFill>
                  <a:latin typeface="HGP創英角ｺﾞｼｯｸUB" panose="020B0900000000000000" pitchFamily="50" charset="-128"/>
                  <a:ea typeface="HGP創英角ｺﾞｼｯｸUB" panose="020B0900000000000000" pitchFamily="50" charset="-128"/>
                </a:rPr>
                <a:t>×</a:t>
              </a:r>
              <a:r>
                <a:rPr lang="ja-JP" altLang="en-US" b="1" u="sng" dirty="0">
                  <a:solidFill>
                    <a:srgbClr val="002060"/>
                  </a:solidFill>
                  <a:latin typeface="HGP創英角ｺﾞｼｯｸUB" panose="020B0900000000000000" pitchFamily="50" charset="-128"/>
                  <a:ea typeface="HGP創英角ｺﾞｼｯｸUB" panose="020B0900000000000000" pitchFamily="50" charset="-128"/>
                </a:rPr>
                <a:t> 低スループット</a:t>
              </a:r>
              <a:endParaRPr lang="en-US" altLang="ja-JP" sz="1847" b="1" u="sng" dirty="0">
                <a:solidFill>
                  <a:srgbClr val="002060"/>
                </a:solidFill>
                <a:latin typeface="HGP創英角ｺﾞｼｯｸUB" panose="020B0900000000000000" pitchFamily="50" charset="-128"/>
                <a:ea typeface="HGP創英角ｺﾞｼｯｸUB" panose="020B0900000000000000" pitchFamily="50" charset="-128"/>
              </a:endParaRPr>
            </a:p>
          </p:txBody>
        </p:sp>
      </p:grpSp>
    </p:spTree>
    <p:extLst>
      <p:ext uri="{BB962C8B-B14F-4D97-AF65-F5344CB8AC3E}">
        <p14:creationId xmlns:p14="http://schemas.microsoft.com/office/powerpoint/2010/main" val="1796029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ダイアグラム&#10;&#10;自動的に生成された説明">
            <a:extLst>
              <a:ext uri="{FF2B5EF4-FFF2-40B4-BE49-F238E27FC236}">
                <a16:creationId xmlns:a16="http://schemas.microsoft.com/office/drawing/2014/main" id="{F984625D-8058-FDA0-CD48-850BEE8C84F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662303" y="4522649"/>
            <a:ext cx="2836314" cy="1001813"/>
          </a:xfrm>
          <a:prstGeom prst="rect">
            <a:avLst/>
          </a:prstGeom>
        </p:spPr>
      </p:pic>
      <p:pic>
        <p:nvPicPr>
          <p:cNvPr id="8" name="Picture 6" descr="住宅街のイラスト（背景素材）">
            <a:extLst>
              <a:ext uri="{FF2B5EF4-FFF2-40B4-BE49-F238E27FC236}">
                <a16:creationId xmlns:a16="http://schemas.microsoft.com/office/drawing/2014/main" id="{B665D520-7909-6E3A-58B4-1962D7A8B71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58878" y="4313094"/>
            <a:ext cx="2506760" cy="1412141"/>
          </a:xfrm>
          <a:prstGeom prst="rect">
            <a:avLst/>
          </a:prstGeom>
          <a:noFill/>
          <a:extLst>
            <a:ext uri="{909E8E84-426E-40DD-AFC4-6F175D3DCCD1}">
              <a14:hiddenFill xmlns:a14="http://schemas.microsoft.com/office/drawing/2010/main">
                <a:solidFill>
                  <a:srgbClr val="FFFFFF"/>
                </a:solidFill>
              </a14:hiddenFill>
            </a:ext>
          </a:extLst>
        </p:spPr>
      </p:pic>
      <p:pic>
        <p:nvPicPr>
          <p:cNvPr id="32" name="図 31" descr="ダイアグラム&#10;&#10;自動的に生成された説明">
            <a:extLst>
              <a:ext uri="{FF2B5EF4-FFF2-40B4-BE49-F238E27FC236}">
                <a16:creationId xmlns:a16="http://schemas.microsoft.com/office/drawing/2014/main" id="{70A395DD-95AF-1922-FA75-396362D1E195}"/>
              </a:ext>
            </a:extLst>
          </p:cNvPr>
          <p:cNvPicPr>
            <a:picLocks noChangeAspect="1"/>
          </p:cNvPicPr>
          <p:nvPr/>
        </p:nvPicPr>
        <p:blipFill>
          <a:blip r:embed="rId5" cstate="screen">
            <a:clrChange>
              <a:clrFrom>
                <a:srgbClr val="FFFFFF"/>
              </a:clrFrom>
              <a:clrTo>
                <a:srgbClr val="FFFFFF">
                  <a:alpha val="0"/>
                </a:srgbClr>
              </a:clrTo>
            </a:clrChange>
            <a:alphaModFix amt="44000"/>
            <a:extLst>
              <a:ext uri="{28A0092B-C50C-407E-A947-70E740481C1C}">
                <a14:useLocalDpi xmlns:a14="http://schemas.microsoft.com/office/drawing/2010/main"/>
              </a:ext>
            </a:extLst>
          </a:blip>
          <a:stretch>
            <a:fillRect/>
          </a:stretch>
        </p:blipFill>
        <p:spPr>
          <a:xfrm>
            <a:off x="3385251" y="1018429"/>
            <a:ext cx="5412997" cy="3271885"/>
          </a:xfrm>
          <a:prstGeom prst="rect">
            <a:avLst/>
          </a:prstGeom>
        </p:spPr>
      </p:pic>
      <p:sp>
        <p:nvSpPr>
          <p:cNvPr id="2" name="タイトル 1">
            <a:extLst>
              <a:ext uri="{FF2B5EF4-FFF2-40B4-BE49-F238E27FC236}">
                <a16:creationId xmlns:a16="http://schemas.microsoft.com/office/drawing/2014/main" id="{B5E5DFFA-D033-4DD3-A2E1-9BD0A9628F28}"/>
              </a:ext>
            </a:extLst>
          </p:cNvPr>
          <p:cNvSpPr>
            <a:spLocks noGrp="1"/>
          </p:cNvSpPr>
          <p:nvPr>
            <p:ph type="title"/>
          </p:nvPr>
        </p:nvSpPr>
        <p:spPr/>
        <p:txBody>
          <a:bodyPr/>
          <a:lstStyle/>
          <a:p>
            <a:r>
              <a:rPr lang="en-US" altLang="ja-JP" sz="2400" dirty="0"/>
              <a:t>IoT</a:t>
            </a:r>
            <a:r>
              <a:rPr lang="ja-JP" altLang="en-US" sz="2400" dirty="0"/>
              <a:t>向け </a:t>
            </a:r>
            <a:r>
              <a:rPr lang="en-US" altLang="ja-JP" sz="2400" dirty="0"/>
              <a:t>Wi-Fi</a:t>
            </a:r>
            <a:r>
              <a:rPr lang="ja-JP" altLang="en-US" sz="2400" dirty="0"/>
              <a:t>ファミリー規格 「</a:t>
            </a:r>
            <a:r>
              <a:rPr lang="en-US" altLang="ja-JP" sz="2400" dirty="0" err="1"/>
              <a:t>HaLow</a:t>
            </a:r>
            <a:r>
              <a:rPr lang="en-US" altLang="ja-JP" sz="2400" dirty="0"/>
              <a:t>™</a:t>
            </a:r>
            <a:r>
              <a:rPr lang="ja-JP" altLang="en-US" sz="2400" dirty="0"/>
              <a:t>」</a:t>
            </a:r>
            <a:endParaRPr kumimoji="1" lang="ja-JP" altLang="en-US" dirty="0"/>
          </a:p>
        </p:txBody>
      </p:sp>
      <p:grpSp>
        <p:nvGrpSpPr>
          <p:cNvPr id="59" name="グループ化 58">
            <a:extLst>
              <a:ext uri="{FF2B5EF4-FFF2-40B4-BE49-F238E27FC236}">
                <a16:creationId xmlns:a16="http://schemas.microsoft.com/office/drawing/2014/main" id="{919D6CDA-C1FD-D178-3C83-85231A1A1CDA}"/>
              </a:ext>
            </a:extLst>
          </p:cNvPr>
          <p:cNvGrpSpPr/>
          <p:nvPr/>
        </p:nvGrpSpPr>
        <p:grpSpPr>
          <a:xfrm>
            <a:off x="1858251" y="1408874"/>
            <a:ext cx="2267998" cy="748562"/>
            <a:chOff x="6460190" y="3198849"/>
            <a:chExt cx="4685102" cy="1330892"/>
          </a:xfrm>
        </p:grpSpPr>
        <p:sp>
          <p:nvSpPr>
            <p:cNvPr id="109" name="角丸四角形 12">
              <a:extLst>
                <a:ext uri="{FF2B5EF4-FFF2-40B4-BE49-F238E27FC236}">
                  <a16:creationId xmlns:a16="http://schemas.microsoft.com/office/drawing/2014/main" id="{73A47E66-920A-F8BD-C650-E39C9FA6CDCA}"/>
                </a:ext>
              </a:extLst>
            </p:cNvPr>
            <p:cNvSpPr/>
            <p:nvPr/>
          </p:nvSpPr>
          <p:spPr>
            <a:xfrm flipH="1">
              <a:off x="6460190" y="3198853"/>
              <a:ext cx="4685102" cy="1330888"/>
            </a:xfrm>
            <a:prstGeom prst="roundRect">
              <a:avLst>
                <a:gd name="adj" fmla="val 4833"/>
              </a:avLst>
            </a:prstGeom>
            <a:solidFill>
              <a:sysClr val="window" lastClr="FFFFFF"/>
            </a:solidFill>
            <a:ln w="28575">
              <a:solidFill>
                <a:srgbClr val="002060"/>
              </a:solidFill>
            </a:ln>
          </p:spPr>
          <p:txBody>
            <a:bodyPr wrap="square">
              <a:noAutofit/>
            </a:bodyPr>
            <a:lstStyle/>
            <a:p>
              <a:pPr algn="ctr" defTabSz="844357" fontAlgn="base">
                <a:spcBef>
                  <a:spcPct val="0"/>
                </a:spcBef>
                <a:spcAft>
                  <a:spcPct val="0"/>
                </a:spcAft>
                <a:defRPr/>
              </a:pPr>
              <a:endParaRPr lang="ja-JP" altLang="en-US" sz="1016" b="1" kern="0" dirty="0">
                <a:solidFill>
                  <a:prstClr val="black"/>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cs typeface="Meiryo UI" panose="020B0604030504040204" pitchFamily="50" charset="-128"/>
              </a:endParaRPr>
            </a:p>
          </p:txBody>
        </p:sp>
        <p:sp>
          <p:nvSpPr>
            <p:cNvPr id="110" name="角丸四角形 13">
              <a:extLst>
                <a:ext uri="{FF2B5EF4-FFF2-40B4-BE49-F238E27FC236}">
                  <a16:creationId xmlns:a16="http://schemas.microsoft.com/office/drawing/2014/main" id="{AD3FE649-D3C5-950E-273D-0CCEC4CFBCA1}"/>
                </a:ext>
              </a:extLst>
            </p:cNvPr>
            <p:cNvSpPr/>
            <p:nvPr/>
          </p:nvSpPr>
          <p:spPr>
            <a:xfrm flipH="1">
              <a:off x="6479753" y="3198849"/>
              <a:ext cx="4610739" cy="448039"/>
            </a:xfrm>
            <a:prstGeom prst="roundRect">
              <a:avLst/>
            </a:prstGeom>
            <a:solidFill>
              <a:srgbClr val="002060"/>
            </a:solidFill>
            <a:ln w="25400" cap="flat" cmpd="sng" algn="ctr">
              <a:solidFill>
                <a:srgbClr val="002060"/>
              </a:solidFill>
              <a:prstDash val="solid"/>
            </a:ln>
            <a:effectLst/>
          </p:spPr>
          <p:txBody>
            <a:bodyPr vert="horz" wrap="none" anchor="ctr">
              <a:noAutofit/>
            </a:bodyPr>
            <a:lstStyle/>
            <a:p>
              <a:pPr lvl="0" algn="ctr" fontAlgn="base">
                <a:spcBef>
                  <a:spcPct val="0"/>
                </a:spcBef>
                <a:spcAft>
                  <a:spcPct val="0"/>
                </a:spcAft>
                <a:defRPr/>
              </a:pPr>
              <a:r>
                <a:rPr lang="ja-JP" altLang="en-US" sz="1477" b="1" kern="0" dirty="0">
                  <a:solidFill>
                    <a:schemeClr val="bg1"/>
                  </a:solidFill>
                  <a:latin typeface="HGP創英角ｺﾞｼｯｸUB" panose="020B0900000000000000" pitchFamily="50" charset="-128"/>
                  <a:ea typeface="HGP創英角ｺﾞｼｯｸUB" panose="020B0900000000000000" pitchFamily="50" charset="-128"/>
                </a:rPr>
                <a:t>アンライセンス</a:t>
              </a:r>
            </a:p>
          </p:txBody>
        </p:sp>
        <p:sp>
          <p:nvSpPr>
            <p:cNvPr id="111" name="テキスト ボックス 110">
              <a:extLst>
                <a:ext uri="{FF2B5EF4-FFF2-40B4-BE49-F238E27FC236}">
                  <a16:creationId xmlns:a16="http://schemas.microsoft.com/office/drawing/2014/main" id="{6ADA6F27-F7D9-0D8F-4337-FBC9CE5D2874}"/>
                </a:ext>
              </a:extLst>
            </p:cNvPr>
            <p:cNvSpPr txBox="1"/>
            <p:nvPr/>
          </p:nvSpPr>
          <p:spPr>
            <a:xfrm>
              <a:off x="6488995" y="3723337"/>
              <a:ext cx="4610739" cy="720032"/>
            </a:xfrm>
            <a:prstGeom prst="rect">
              <a:avLst/>
            </a:prstGeom>
            <a:noFill/>
            <a:ln>
              <a:noFill/>
            </a:ln>
          </p:spPr>
          <p:txBody>
            <a:bodyPr wrap="square" rtlCol="0">
              <a:spAutoFit/>
            </a:bodyPr>
            <a:lstStyle/>
            <a:p>
              <a:pPr marL="179388" indent="-179388">
                <a:buFont typeface="Wingdings" panose="05000000000000000000" pitchFamily="2" charset="2"/>
                <a:buChar char="n"/>
              </a:pPr>
              <a:r>
                <a:rPr lang="ja-JP" altLang="en-US" sz="1016" dirty="0">
                  <a:solidFill>
                    <a:srgbClr val="C00000"/>
                  </a:solidFill>
                  <a:latin typeface="HGP創英角ｺﾞｼｯｸUB" panose="020B0900000000000000" pitchFamily="50" charset="-128"/>
                  <a:ea typeface="HGP創英角ｺﾞｼｯｸUB" panose="020B0900000000000000" pitchFamily="50" charset="-128"/>
                </a:rPr>
                <a:t>誰でも自由に設置・利用できる　ネットワーク</a:t>
              </a:r>
            </a:p>
          </p:txBody>
        </p:sp>
      </p:grpSp>
      <p:grpSp>
        <p:nvGrpSpPr>
          <p:cNvPr id="71" name="グループ化 70">
            <a:extLst>
              <a:ext uri="{FF2B5EF4-FFF2-40B4-BE49-F238E27FC236}">
                <a16:creationId xmlns:a16="http://schemas.microsoft.com/office/drawing/2014/main" id="{7176CECF-D4E4-5027-0026-49A39E163AA6}"/>
              </a:ext>
            </a:extLst>
          </p:cNvPr>
          <p:cNvGrpSpPr/>
          <p:nvPr/>
        </p:nvGrpSpPr>
        <p:grpSpPr>
          <a:xfrm>
            <a:off x="1858251" y="2734894"/>
            <a:ext cx="2267999" cy="720000"/>
            <a:chOff x="1063812" y="2440708"/>
            <a:chExt cx="2283010" cy="694409"/>
          </a:xfrm>
        </p:grpSpPr>
        <p:grpSp>
          <p:nvGrpSpPr>
            <p:cNvPr id="69" name="グループ化 68">
              <a:extLst>
                <a:ext uri="{FF2B5EF4-FFF2-40B4-BE49-F238E27FC236}">
                  <a16:creationId xmlns:a16="http://schemas.microsoft.com/office/drawing/2014/main" id="{8548E1DB-2313-2517-4464-C04587A9E7F0}"/>
                </a:ext>
              </a:extLst>
            </p:cNvPr>
            <p:cNvGrpSpPr/>
            <p:nvPr/>
          </p:nvGrpSpPr>
          <p:grpSpPr>
            <a:xfrm>
              <a:off x="1063812" y="2440708"/>
              <a:ext cx="2283010" cy="694409"/>
              <a:chOff x="1063812" y="2440708"/>
              <a:chExt cx="2283010" cy="694409"/>
            </a:xfrm>
          </p:grpSpPr>
          <p:sp>
            <p:nvSpPr>
              <p:cNvPr id="106" name="角丸四角形 24">
                <a:extLst>
                  <a:ext uri="{FF2B5EF4-FFF2-40B4-BE49-F238E27FC236}">
                    <a16:creationId xmlns:a16="http://schemas.microsoft.com/office/drawing/2014/main" id="{4DD15A70-0273-1DE1-493E-8D32F7823731}"/>
                  </a:ext>
                </a:extLst>
              </p:cNvPr>
              <p:cNvSpPr/>
              <p:nvPr/>
            </p:nvSpPr>
            <p:spPr>
              <a:xfrm flipH="1">
                <a:off x="1063812" y="2440709"/>
                <a:ext cx="2283010" cy="694408"/>
              </a:xfrm>
              <a:prstGeom prst="roundRect">
                <a:avLst>
                  <a:gd name="adj" fmla="val 4833"/>
                </a:avLst>
              </a:prstGeom>
              <a:solidFill>
                <a:sysClr val="window" lastClr="FFFFFF"/>
              </a:solidFill>
              <a:ln w="28575">
                <a:solidFill>
                  <a:srgbClr val="002060"/>
                </a:solidFill>
              </a:ln>
            </p:spPr>
            <p:txBody>
              <a:bodyPr wrap="square">
                <a:noAutofit/>
              </a:bodyPr>
              <a:lstStyle/>
              <a:p>
                <a:pPr algn="ctr" defTabSz="844357" fontAlgn="base">
                  <a:spcBef>
                    <a:spcPct val="0"/>
                  </a:spcBef>
                  <a:spcAft>
                    <a:spcPct val="0"/>
                  </a:spcAft>
                  <a:defRPr/>
                </a:pPr>
                <a:endParaRPr lang="ja-JP" altLang="en-US" sz="1016" b="1" kern="0" dirty="0">
                  <a:solidFill>
                    <a:prstClr val="black"/>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cs typeface="Meiryo UI" panose="020B0604030504040204" pitchFamily="50" charset="-128"/>
                </a:endParaRPr>
              </a:p>
            </p:txBody>
          </p:sp>
          <p:sp>
            <p:nvSpPr>
              <p:cNvPr id="107" name="角丸四角形 25">
                <a:extLst>
                  <a:ext uri="{FF2B5EF4-FFF2-40B4-BE49-F238E27FC236}">
                    <a16:creationId xmlns:a16="http://schemas.microsoft.com/office/drawing/2014/main" id="{5C80B336-3D08-CE5D-565C-2ADAF32DAF47}"/>
                  </a:ext>
                </a:extLst>
              </p:cNvPr>
              <p:cNvSpPr/>
              <p:nvPr/>
            </p:nvSpPr>
            <p:spPr>
              <a:xfrm flipH="1">
                <a:off x="1073344" y="2440708"/>
                <a:ext cx="2246773" cy="243042"/>
              </a:xfrm>
              <a:prstGeom prst="roundRect">
                <a:avLst/>
              </a:prstGeom>
              <a:solidFill>
                <a:srgbClr val="002060"/>
              </a:solidFill>
              <a:ln w="25400" cap="flat" cmpd="sng" algn="ctr">
                <a:solidFill>
                  <a:srgbClr val="002060"/>
                </a:solidFill>
                <a:prstDash val="solid"/>
              </a:ln>
              <a:effectLst/>
            </p:spPr>
            <p:txBody>
              <a:bodyPr vert="horz" wrap="none" anchor="ctr">
                <a:noAutofit/>
              </a:bodyPr>
              <a:lstStyle/>
              <a:p>
                <a:pPr lvl="0" algn="ctr" fontAlgn="base">
                  <a:spcBef>
                    <a:spcPct val="0"/>
                  </a:spcBef>
                  <a:spcAft>
                    <a:spcPct val="0"/>
                  </a:spcAft>
                  <a:defRPr/>
                </a:pPr>
                <a:r>
                  <a:rPr lang="ja-JP" altLang="en-US" sz="1477" b="1" kern="0" dirty="0">
                    <a:solidFill>
                      <a:schemeClr val="bg1"/>
                    </a:solidFill>
                    <a:latin typeface="HGP創英角ｺﾞｼｯｸUB" panose="020B0900000000000000" pitchFamily="50" charset="-128"/>
                    <a:ea typeface="HGP創英角ｺﾞｼｯｸUB" panose="020B0900000000000000" pitchFamily="50" charset="-128"/>
                  </a:rPr>
                  <a:t>動画も送信可能</a:t>
                </a:r>
              </a:p>
            </p:txBody>
          </p:sp>
        </p:grpSp>
        <p:sp>
          <p:nvSpPr>
            <p:cNvPr id="108" name="テキスト ボックス 107">
              <a:extLst>
                <a:ext uri="{FF2B5EF4-FFF2-40B4-BE49-F238E27FC236}">
                  <a16:creationId xmlns:a16="http://schemas.microsoft.com/office/drawing/2014/main" id="{DA1D63F3-4AF9-0D9F-7D13-1E5D6B309F9F}"/>
                </a:ext>
              </a:extLst>
            </p:cNvPr>
            <p:cNvSpPr txBox="1"/>
            <p:nvPr/>
          </p:nvSpPr>
          <p:spPr>
            <a:xfrm>
              <a:off x="1083668" y="2712903"/>
              <a:ext cx="2156110" cy="390588"/>
            </a:xfrm>
            <a:prstGeom prst="rect">
              <a:avLst/>
            </a:prstGeom>
            <a:noFill/>
            <a:ln>
              <a:noFill/>
            </a:ln>
          </p:spPr>
          <p:txBody>
            <a:bodyPr wrap="square" rtlCol="0">
              <a:spAutoFit/>
            </a:bodyPr>
            <a:lstStyle>
              <a:defPPr>
                <a:defRPr lang="ja-JP"/>
              </a:defPPr>
              <a:lvl1pPr marL="263862" indent="-263862">
                <a:buFont typeface="Wingdings" panose="05000000000000000000" pitchFamily="2" charset="2"/>
                <a:buChar char="n"/>
                <a:defRPr sz="1016">
                  <a:solidFill>
                    <a:srgbClr val="C00000"/>
                  </a:solidFill>
                  <a:latin typeface="HGP創英角ｺﾞｼｯｸUB" panose="020B0900000000000000" pitchFamily="50" charset="-128"/>
                  <a:ea typeface="HGP創英角ｺﾞｼｯｸUB" panose="020B0900000000000000" pitchFamily="50" charset="-128"/>
                </a:defRPr>
              </a:lvl1pPr>
            </a:lstStyle>
            <a:p>
              <a:r>
                <a:rPr lang="ja-JP" altLang="en-US" dirty="0"/>
                <a:t>既存</a:t>
              </a:r>
              <a:r>
                <a:rPr lang="en-US" altLang="ja-JP" dirty="0"/>
                <a:t>LPWA</a:t>
              </a:r>
              <a:r>
                <a:rPr lang="ja-JP" altLang="en-US" dirty="0"/>
                <a:t>より高速な通信性能</a:t>
              </a:r>
            </a:p>
            <a:p>
              <a:r>
                <a:rPr lang="ja-JP" altLang="en-US" dirty="0"/>
                <a:t>センサーから映像伝送まで対応</a:t>
              </a:r>
            </a:p>
          </p:txBody>
        </p:sp>
      </p:grpSp>
      <p:grpSp>
        <p:nvGrpSpPr>
          <p:cNvPr id="66" name="グループ化 65">
            <a:extLst>
              <a:ext uri="{FF2B5EF4-FFF2-40B4-BE49-F238E27FC236}">
                <a16:creationId xmlns:a16="http://schemas.microsoft.com/office/drawing/2014/main" id="{9C98EA26-B7F7-1DE3-5528-F877EB4FDDEE}"/>
              </a:ext>
            </a:extLst>
          </p:cNvPr>
          <p:cNvGrpSpPr/>
          <p:nvPr/>
        </p:nvGrpSpPr>
        <p:grpSpPr>
          <a:xfrm>
            <a:off x="4967841" y="1423155"/>
            <a:ext cx="2261845" cy="720000"/>
            <a:chOff x="6460193" y="3198850"/>
            <a:chExt cx="4673156" cy="1070227"/>
          </a:xfrm>
        </p:grpSpPr>
        <p:sp>
          <p:nvSpPr>
            <p:cNvPr id="92" name="角丸四角形 28">
              <a:extLst>
                <a:ext uri="{FF2B5EF4-FFF2-40B4-BE49-F238E27FC236}">
                  <a16:creationId xmlns:a16="http://schemas.microsoft.com/office/drawing/2014/main" id="{4E68D056-7A0C-2FC7-BE0F-7C6FBFB1F94B}"/>
                </a:ext>
              </a:extLst>
            </p:cNvPr>
            <p:cNvSpPr/>
            <p:nvPr/>
          </p:nvSpPr>
          <p:spPr>
            <a:xfrm flipH="1">
              <a:off x="6460193" y="3198850"/>
              <a:ext cx="4611494" cy="1070227"/>
            </a:xfrm>
            <a:prstGeom prst="roundRect">
              <a:avLst>
                <a:gd name="adj" fmla="val 4833"/>
              </a:avLst>
            </a:prstGeom>
            <a:solidFill>
              <a:sysClr val="window" lastClr="FFFFFF"/>
            </a:solidFill>
            <a:ln w="28575">
              <a:solidFill>
                <a:srgbClr val="002060"/>
              </a:solidFill>
            </a:ln>
          </p:spPr>
          <p:txBody>
            <a:bodyPr wrap="square">
              <a:noAutofit/>
            </a:bodyPr>
            <a:lstStyle/>
            <a:p>
              <a:pPr algn="ctr" defTabSz="844357" fontAlgn="base">
                <a:spcBef>
                  <a:spcPct val="0"/>
                </a:spcBef>
                <a:spcAft>
                  <a:spcPct val="0"/>
                </a:spcAft>
                <a:defRPr/>
              </a:pPr>
              <a:endParaRPr lang="ja-JP" altLang="en-US" sz="1016" b="1" kern="0" dirty="0">
                <a:solidFill>
                  <a:prstClr val="black"/>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cs typeface="Meiryo UI" panose="020B0604030504040204" pitchFamily="50" charset="-128"/>
              </a:endParaRPr>
            </a:p>
          </p:txBody>
        </p:sp>
        <p:sp>
          <p:nvSpPr>
            <p:cNvPr id="103" name="角丸四角形 29">
              <a:extLst>
                <a:ext uri="{FF2B5EF4-FFF2-40B4-BE49-F238E27FC236}">
                  <a16:creationId xmlns:a16="http://schemas.microsoft.com/office/drawing/2014/main" id="{E7D01B83-29D9-FC6A-2832-5B1DDA0B10B3}"/>
                </a:ext>
              </a:extLst>
            </p:cNvPr>
            <p:cNvSpPr/>
            <p:nvPr/>
          </p:nvSpPr>
          <p:spPr>
            <a:xfrm flipH="1">
              <a:off x="6461935" y="3198850"/>
              <a:ext cx="4611494" cy="374579"/>
            </a:xfrm>
            <a:prstGeom prst="roundRect">
              <a:avLst/>
            </a:prstGeom>
            <a:solidFill>
              <a:srgbClr val="002060"/>
            </a:solidFill>
            <a:ln w="25400" cap="flat" cmpd="sng" algn="ctr">
              <a:solidFill>
                <a:srgbClr val="002060"/>
              </a:solidFill>
              <a:prstDash val="solid"/>
            </a:ln>
            <a:effectLst/>
          </p:spPr>
          <p:txBody>
            <a:bodyPr vert="horz" wrap="none" anchor="ctr">
              <a:noAutofit/>
            </a:bodyPr>
            <a:lstStyle/>
            <a:p>
              <a:pPr lvl="0" algn="ctr" fontAlgn="base">
                <a:spcBef>
                  <a:spcPct val="0"/>
                </a:spcBef>
                <a:spcAft>
                  <a:spcPct val="0"/>
                </a:spcAft>
                <a:defRPr/>
              </a:pPr>
              <a:r>
                <a:rPr lang="ja-JP" altLang="en-US" sz="1477" b="1" kern="0" dirty="0">
                  <a:solidFill>
                    <a:schemeClr val="bg1"/>
                  </a:solidFill>
                  <a:latin typeface="HGP創英角ｺﾞｼｯｸUB" panose="020B0900000000000000" pitchFamily="50" charset="-128"/>
                  <a:ea typeface="HGP創英角ｺﾞｼｯｸUB" panose="020B0900000000000000" pitchFamily="50" charset="-128"/>
                  <a:cs typeface="Meiryo UI" panose="020B0604030504040204" pitchFamily="50" charset="-128"/>
                </a:rPr>
                <a:t>長距離伝送～遠くまで飛ぶ</a:t>
              </a:r>
              <a:endParaRPr lang="ja-JP" altLang="en-US" sz="970" b="1" kern="0" dirty="0">
                <a:solidFill>
                  <a:schemeClr val="bg1"/>
                </a:solidFill>
                <a:latin typeface="HGP創英角ｺﾞｼｯｸUB" panose="020B0900000000000000" pitchFamily="50" charset="-128"/>
                <a:ea typeface="HGP創英角ｺﾞｼｯｸUB" panose="020B0900000000000000" pitchFamily="50" charset="-128"/>
                <a:cs typeface="Meiryo UI" panose="020B0604030504040204" pitchFamily="50" charset="-128"/>
              </a:endParaRPr>
            </a:p>
          </p:txBody>
        </p:sp>
        <p:sp>
          <p:nvSpPr>
            <p:cNvPr id="104" name="テキスト ボックス 103">
              <a:extLst>
                <a:ext uri="{FF2B5EF4-FFF2-40B4-BE49-F238E27FC236}">
                  <a16:creationId xmlns:a16="http://schemas.microsoft.com/office/drawing/2014/main" id="{D48BB414-7D9C-AC90-1DCC-DF73B85D28F7}"/>
                </a:ext>
              </a:extLst>
            </p:cNvPr>
            <p:cNvSpPr txBox="1"/>
            <p:nvPr/>
          </p:nvSpPr>
          <p:spPr>
            <a:xfrm>
              <a:off x="6488996" y="3657989"/>
              <a:ext cx="4644353" cy="369612"/>
            </a:xfrm>
            <a:prstGeom prst="rect">
              <a:avLst/>
            </a:prstGeom>
            <a:noFill/>
            <a:ln>
              <a:noFill/>
            </a:ln>
          </p:spPr>
          <p:txBody>
            <a:bodyPr wrap="square" rtlCol="0">
              <a:spAutoFit/>
            </a:bodyPr>
            <a:lstStyle/>
            <a:p>
              <a:pPr marL="171450" indent="-171450">
                <a:buFont typeface="Wingdings" panose="05000000000000000000" pitchFamily="2" charset="2"/>
                <a:buChar char="n"/>
              </a:pPr>
              <a:r>
                <a:rPr lang="en-US" altLang="ja-JP" sz="1016" dirty="0">
                  <a:solidFill>
                    <a:srgbClr val="C00000"/>
                  </a:solidFill>
                  <a:latin typeface="HGP創英角ｺﾞｼｯｸUB" panose="020B0900000000000000" pitchFamily="50" charset="-128"/>
                  <a:ea typeface="HGP創英角ｺﾞｼｯｸUB" panose="020B0900000000000000" pitchFamily="50" charset="-128"/>
                </a:rPr>
                <a:t>1km</a:t>
              </a:r>
              <a:r>
                <a:rPr lang="ja-JP" altLang="en-US" sz="1016" dirty="0">
                  <a:solidFill>
                    <a:srgbClr val="C00000"/>
                  </a:solidFill>
                  <a:latin typeface="HGP創英角ｺﾞｼｯｸUB" panose="020B0900000000000000" pitchFamily="50" charset="-128"/>
                  <a:ea typeface="HGP創英角ｺﾞｼｯｸUB" panose="020B0900000000000000" pitchFamily="50" charset="-128"/>
                </a:rPr>
                <a:t>を超える伝搬性能</a:t>
              </a:r>
            </a:p>
          </p:txBody>
        </p:sp>
      </p:grpSp>
      <p:grpSp>
        <p:nvGrpSpPr>
          <p:cNvPr id="72" name="グループ化 71">
            <a:extLst>
              <a:ext uri="{FF2B5EF4-FFF2-40B4-BE49-F238E27FC236}">
                <a16:creationId xmlns:a16="http://schemas.microsoft.com/office/drawing/2014/main" id="{98417F91-9ED4-FE07-6F3E-6394B0773D60}"/>
              </a:ext>
            </a:extLst>
          </p:cNvPr>
          <p:cNvGrpSpPr/>
          <p:nvPr/>
        </p:nvGrpSpPr>
        <p:grpSpPr>
          <a:xfrm>
            <a:off x="8082314" y="2734894"/>
            <a:ext cx="2268001" cy="720001"/>
            <a:chOff x="5977069" y="2440707"/>
            <a:chExt cx="2283011" cy="692840"/>
          </a:xfrm>
        </p:grpSpPr>
        <p:grpSp>
          <p:nvGrpSpPr>
            <p:cNvPr id="70" name="グループ化 69">
              <a:extLst>
                <a:ext uri="{FF2B5EF4-FFF2-40B4-BE49-F238E27FC236}">
                  <a16:creationId xmlns:a16="http://schemas.microsoft.com/office/drawing/2014/main" id="{4478C54D-D7AD-AD65-E6DB-ACCBA692E998}"/>
                </a:ext>
              </a:extLst>
            </p:cNvPr>
            <p:cNvGrpSpPr/>
            <p:nvPr/>
          </p:nvGrpSpPr>
          <p:grpSpPr>
            <a:xfrm>
              <a:off x="5977069" y="2440707"/>
              <a:ext cx="2283011" cy="692840"/>
              <a:chOff x="5977069" y="2440707"/>
              <a:chExt cx="2283011" cy="692840"/>
            </a:xfrm>
          </p:grpSpPr>
          <p:sp>
            <p:nvSpPr>
              <p:cNvPr id="86" name="角丸四角形 32">
                <a:extLst>
                  <a:ext uri="{FF2B5EF4-FFF2-40B4-BE49-F238E27FC236}">
                    <a16:creationId xmlns:a16="http://schemas.microsoft.com/office/drawing/2014/main" id="{96A9D8BE-B3FB-CC44-49FD-AAD86C9C4931}"/>
                  </a:ext>
                </a:extLst>
              </p:cNvPr>
              <p:cNvSpPr/>
              <p:nvPr/>
            </p:nvSpPr>
            <p:spPr>
              <a:xfrm flipH="1">
                <a:off x="5977069" y="2440708"/>
                <a:ext cx="2283011" cy="692839"/>
              </a:xfrm>
              <a:prstGeom prst="roundRect">
                <a:avLst>
                  <a:gd name="adj" fmla="val 4833"/>
                </a:avLst>
              </a:prstGeom>
              <a:solidFill>
                <a:sysClr val="window" lastClr="FFFFFF"/>
              </a:solidFill>
              <a:ln w="28575">
                <a:solidFill>
                  <a:srgbClr val="002060"/>
                </a:solidFill>
              </a:ln>
            </p:spPr>
            <p:txBody>
              <a:bodyPr wrap="square">
                <a:noAutofit/>
              </a:bodyPr>
              <a:lstStyle/>
              <a:p>
                <a:pPr algn="ctr" defTabSz="844357" fontAlgn="base">
                  <a:spcBef>
                    <a:spcPct val="0"/>
                  </a:spcBef>
                  <a:spcAft>
                    <a:spcPct val="0"/>
                  </a:spcAft>
                  <a:defRPr/>
                </a:pPr>
                <a:endParaRPr lang="ja-JP" altLang="en-US" sz="1016" b="1" kern="0" dirty="0">
                  <a:solidFill>
                    <a:prstClr val="black"/>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cs typeface="Meiryo UI" panose="020B0604030504040204" pitchFamily="50" charset="-128"/>
                </a:endParaRPr>
              </a:p>
            </p:txBody>
          </p:sp>
          <p:sp>
            <p:nvSpPr>
              <p:cNvPr id="87" name="角丸四角形 33">
                <a:extLst>
                  <a:ext uri="{FF2B5EF4-FFF2-40B4-BE49-F238E27FC236}">
                    <a16:creationId xmlns:a16="http://schemas.microsoft.com/office/drawing/2014/main" id="{63C859C4-69F0-8337-A701-C251FCD5D071}"/>
                  </a:ext>
                </a:extLst>
              </p:cNvPr>
              <p:cNvSpPr/>
              <p:nvPr/>
            </p:nvSpPr>
            <p:spPr>
              <a:xfrm flipH="1">
                <a:off x="5995282" y="2440707"/>
                <a:ext cx="2246772" cy="242494"/>
              </a:xfrm>
              <a:prstGeom prst="roundRect">
                <a:avLst/>
              </a:prstGeom>
              <a:solidFill>
                <a:srgbClr val="002060"/>
              </a:solidFill>
              <a:ln w="25400" cap="flat" cmpd="sng" algn="ctr">
                <a:solidFill>
                  <a:srgbClr val="002060"/>
                </a:solidFill>
                <a:prstDash val="solid"/>
              </a:ln>
              <a:effectLst/>
            </p:spPr>
            <p:txBody>
              <a:bodyPr vert="horz" wrap="none" anchor="ctr">
                <a:noAutofit/>
              </a:bodyPr>
              <a:lstStyle/>
              <a:p>
                <a:pPr lvl="0" algn="ctr" fontAlgn="base">
                  <a:spcBef>
                    <a:spcPct val="0"/>
                  </a:spcBef>
                  <a:spcAft>
                    <a:spcPct val="0"/>
                  </a:spcAft>
                  <a:defRPr/>
                </a:pPr>
                <a:r>
                  <a:rPr lang="ja-JP" altLang="en-US" sz="1477" b="1" kern="0" dirty="0">
                    <a:solidFill>
                      <a:schemeClr val="bg1"/>
                    </a:solidFill>
                    <a:latin typeface="HGP創英角ｺﾞｼｯｸUB" panose="020B0900000000000000" pitchFamily="50" charset="-128"/>
                    <a:ea typeface="HGP創英角ｺﾞｼｯｸUB" panose="020B0900000000000000" pitchFamily="50" charset="-128"/>
                    <a:cs typeface="Meiryo UI" panose="020B0604030504040204" pitchFamily="50" charset="-128"/>
                  </a:rPr>
                  <a:t>低消費電力</a:t>
                </a:r>
                <a:endParaRPr lang="ja-JP" altLang="en-US" sz="970" b="1" kern="0" dirty="0">
                  <a:solidFill>
                    <a:schemeClr val="bg1"/>
                  </a:solidFill>
                  <a:latin typeface="HGP創英角ｺﾞｼｯｸUB" panose="020B0900000000000000" pitchFamily="50" charset="-128"/>
                  <a:ea typeface="HGP創英角ｺﾞｼｯｸUB" panose="020B0900000000000000" pitchFamily="50" charset="-128"/>
                  <a:cs typeface="Meiryo UI" panose="020B0604030504040204" pitchFamily="50" charset="-128"/>
                </a:endParaRPr>
              </a:p>
            </p:txBody>
          </p:sp>
        </p:grpSp>
        <p:sp>
          <p:nvSpPr>
            <p:cNvPr id="88" name="テキスト ボックス 87">
              <a:extLst>
                <a:ext uri="{FF2B5EF4-FFF2-40B4-BE49-F238E27FC236}">
                  <a16:creationId xmlns:a16="http://schemas.microsoft.com/office/drawing/2014/main" id="{9D5B7A2B-F744-01E5-C2C3-000E165C21B7}"/>
                </a:ext>
              </a:extLst>
            </p:cNvPr>
            <p:cNvSpPr txBox="1"/>
            <p:nvPr/>
          </p:nvSpPr>
          <p:spPr>
            <a:xfrm>
              <a:off x="5987181" y="2709751"/>
              <a:ext cx="2246772" cy="389706"/>
            </a:xfrm>
            <a:prstGeom prst="rect">
              <a:avLst/>
            </a:prstGeom>
            <a:noFill/>
            <a:ln>
              <a:noFill/>
            </a:ln>
          </p:spPr>
          <p:txBody>
            <a:bodyPr wrap="square" rtlCol="0">
              <a:spAutoFit/>
            </a:bodyPr>
            <a:lstStyle/>
            <a:p>
              <a:pPr marL="171450" indent="-171450">
                <a:buFont typeface="Wingdings" panose="05000000000000000000" pitchFamily="2" charset="2"/>
                <a:buChar char="n"/>
              </a:pPr>
              <a:r>
                <a:rPr lang="ja-JP" altLang="en-US" sz="1016" dirty="0">
                  <a:solidFill>
                    <a:srgbClr val="C00000"/>
                  </a:solidFill>
                  <a:latin typeface="HGP創英角ｺﾞｼｯｸUB" panose="020B0900000000000000" pitchFamily="50" charset="-128"/>
                  <a:ea typeface="HGP創英角ｺﾞｼｯｸUB" panose="020B0900000000000000" pitchFamily="50" charset="-128"/>
                </a:rPr>
                <a:t>乾電池による長期間駆動</a:t>
              </a:r>
            </a:p>
            <a:p>
              <a:pPr marL="171450" indent="-171450">
                <a:buFont typeface="Wingdings" panose="05000000000000000000" pitchFamily="2" charset="2"/>
                <a:buChar char="n"/>
              </a:pPr>
              <a:r>
                <a:rPr lang="ja-JP" altLang="en-US" sz="1016" dirty="0">
                  <a:solidFill>
                    <a:srgbClr val="C00000"/>
                  </a:solidFill>
                  <a:latin typeface="HGP創英角ｺﾞｼｯｸUB" panose="020B0900000000000000" pitchFamily="50" charset="-128"/>
                  <a:ea typeface="HGP創英角ｺﾞｼｯｸUB" panose="020B0900000000000000" pitchFamily="50" charset="-128"/>
                </a:rPr>
                <a:t>省電力機構搭載</a:t>
              </a:r>
            </a:p>
          </p:txBody>
        </p:sp>
      </p:grpSp>
      <p:grpSp>
        <p:nvGrpSpPr>
          <p:cNvPr id="68" name="グループ化 67">
            <a:extLst>
              <a:ext uri="{FF2B5EF4-FFF2-40B4-BE49-F238E27FC236}">
                <a16:creationId xmlns:a16="http://schemas.microsoft.com/office/drawing/2014/main" id="{64863BA9-70A7-1237-9895-7C5F79611E62}"/>
              </a:ext>
            </a:extLst>
          </p:cNvPr>
          <p:cNvGrpSpPr/>
          <p:nvPr/>
        </p:nvGrpSpPr>
        <p:grpSpPr>
          <a:xfrm>
            <a:off x="8089816" y="1423155"/>
            <a:ext cx="2232798" cy="720001"/>
            <a:chOff x="6460191" y="3198849"/>
            <a:chExt cx="4878909" cy="1271854"/>
          </a:xfrm>
        </p:grpSpPr>
        <p:sp>
          <p:nvSpPr>
            <p:cNvPr id="75" name="角丸四角形 36">
              <a:extLst>
                <a:ext uri="{FF2B5EF4-FFF2-40B4-BE49-F238E27FC236}">
                  <a16:creationId xmlns:a16="http://schemas.microsoft.com/office/drawing/2014/main" id="{75F60DFE-1868-33C3-3A66-3D66D6C89F6A}"/>
                </a:ext>
              </a:extLst>
            </p:cNvPr>
            <p:cNvSpPr/>
            <p:nvPr/>
          </p:nvSpPr>
          <p:spPr>
            <a:xfrm flipH="1">
              <a:off x="6460191" y="3198851"/>
              <a:ext cx="4877165" cy="1271852"/>
            </a:xfrm>
            <a:prstGeom prst="roundRect">
              <a:avLst>
                <a:gd name="adj" fmla="val 4833"/>
              </a:avLst>
            </a:prstGeom>
            <a:solidFill>
              <a:sysClr val="window" lastClr="FFFFFF"/>
            </a:solidFill>
            <a:ln w="28575">
              <a:solidFill>
                <a:srgbClr val="002060"/>
              </a:solidFill>
            </a:ln>
          </p:spPr>
          <p:txBody>
            <a:bodyPr wrap="square">
              <a:noAutofit/>
            </a:bodyPr>
            <a:lstStyle/>
            <a:p>
              <a:pPr algn="ctr" defTabSz="844357" fontAlgn="base">
                <a:spcBef>
                  <a:spcPct val="0"/>
                </a:spcBef>
                <a:spcAft>
                  <a:spcPct val="0"/>
                </a:spcAft>
                <a:defRPr/>
              </a:pPr>
              <a:endParaRPr lang="ja-JP" altLang="en-US" sz="1016" b="1" kern="0" dirty="0">
                <a:solidFill>
                  <a:prstClr val="black"/>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cs typeface="Meiryo UI" panose="020B0604030504040204" pitchFamily="50" charset="-128"/>
              </a:endParaRPr>
            </a:p>
          </p:txBody>
        </p:sp>
        <p:sp>
          <p:nvSpPr>
            <p:cNvPr id="76" name="角丸四角形 37">
              <a:extLst>
                <a:ext uri="{FF2B5EF4-FFF2-40B4-BE49-F238E27FC236}">
                  <a16:creationId xmlns:a16="http://schemas.microsoft.com/office/drawing/2014/main" id="{E07DC2B7-C4F6-AAD7-A8CF-95E1BC4BF1E6}"/>
                </a:ext>
              </a:extLst>
            </p:cNvPr>
            <p:cNvSpPr/>
            <p:nvPr/>
          </p:nvSpPr>
          <p:spPr>
            <a:xfrm flipH="1">
              <a:off x="6461935" y="3198849"/>
              <a:ext cx="4877165" cy="445148"/>
            </a:xfrm>
            <a:prstGeom prst="roundRect">
              <a:avLst/>
            </a:prstGeom>
            <a:solidFill>
              <a:srgbClr val="002060"/>
            </a:solidFill>
            <a:ln w="25400" cap="flat" cmpd="sng" algn="ctr">
              <a:solidFill>
                <a:srgbClr val="002060"/>
              </a:solidFill>
              <a:prstDash val="solid"/>
            </a:ln>
            <a:effectLst/>
          </p:spPr>
          <p:txBody>
            <a:bodyPr vert="horz" wrap="none" anchor="ctr">
              <a:noAutofit/>
            </a:bodyPr>
            <a:lstStyle/>
            <a:p>
              <a:pPr lvl="0" algn="ctr" fontAlgn="base">
                <a:spcBef>
                  <a:spcPct val="0"/>
                </a:spcBef>
                <a:spcAft>
                  <a:spcPct val="0"/>
                </a:spcAft>
                <a:defRPr/>
              </a:pPr>
              <a:r>
                <a:rPr lang="ja-JP" altLang="en-US" sz="1477" b="1" kern="0" dirty="0">
                  <a:solidFill>
                    <a:schemeClr val="bg1"/>
                  </a:solidFill>
                  <a:latin typeface="HGP創英角ｺﾞｼｯｸUB" panose="020B0900000000000000" pitchFamily="50" charset="-128"/>
                  <a:ea typeface="HGP創英角ｺﾞｼｯｸUB" panose="020B0900000000000000" pitchFamily="50" charset="-128"/>
                  <a:cs typeface="Meiryo UI" panose="020B0604030504040204" pitchFamily="50" charset="-128"/>
                </a:rPr>
                <a:t>高いセキュリティ</a:t>
              </a:r>
              <a:endParaRPr lang="ja-JP" altLang="en-US" sz="970" b="1" kern="0" dirty="0">
                <a:solidFill>
                  <a:schemeClr val="bg1"/>
                </a:solidFill>
                <a:latin typeface="HGP創英角ｺﾞｼｯｸUB" panose="020B0900000000000000" pitchFamily="50" charset="-128"/>
                <a:ea typeface="HGP創英角ｺﾞｼｯｸUB" panose="020B0900000000000000" pitchFamily="50" charset="-128"/>
                <a:cs typeface="Meiryo UI" panose="020B0604030504040204" pitchFamily="50" charset="-128"/>
              </a:endParaRPr>
            </a:p>
          </p:txBody>
        </p:sp>
        <p:sp>
          <p:nvSpPr>
            <p:cNvPr id="85" name="テキスト ボックス 84">
              <a:extLst>
                <a:ext uri="{FF2B5EF4-FFF2-40B4-BE49-F238E27FC236}">
                  <a16:creationId xmlns:a16="http://schemas.microsoft.com/office/drawing/2014/main" id="{3ED9D7D1-BA19-7FD4-AEEA-5BFD2D716795}"/>
                </a:ext>
              </a:extLst>
            </p:cNvPr>
            <p:cNvSpPr txBox="1"/>
            <p:nvPr/>
          </p:nvSpPr>
          <p:spPr>
            <a:xfrm>
              <a:off x="6488993" y="3732654"/>
              <a:ext cx="4642615" cy="715387"/>
            </a:xfrm>
            <a:prstGeom prst="rect">
              <a:avLst/>
            </a:prstGeom>
            <a:noFill/>
            <a:ln>
              <a:noFill/>
            </a:ln>
          </p:spPr>
          <p:txBody>
            <a:bodyPr wrap="square" rtlCol="0">
              <a:spAutoFit/>
            </a:bodyPr>
            <a:lstStyle/>
            <a:p>
              <a:pPr marL="171450" indent="-171450">
                <a:buFont typeface="Wingdings" panose="05000000000000000000" pitchFamily="2" charset="2"/>
                <a:buChar char="n"/>
              </a:pPr>
              <a:r>
                <a:rPr lang="ja-JP" altLang="en-US" sz="1016" dirty="0">
                  <a:solidFill>
                    <a:srgbClr val="C00000"/>
                  </a:solidFill>
                  <a:latin typeface="HGP創英角ｺﾞｼｯｸUB" panose="020B0900000000000000" pitchFamily="50" charset="-128"/>
                  <a:ea typeface="HGP創英角ｺﾞｼｯｸUB" panose="020B0900000000000000" pitchFamily="50" charset="-128"/>
                </a:rPr>
                <a:t>ＡＥＳによる強固な暗号化機能</a:t>
              </a:r>
            </a:p>
            <a:p>
              <a:endParaRPr lang="en-US" altLang="ja-JP" sz="1016" dirty="0">
                <a:solidFill>
                  <a:schemeClr val="accent5">
                    <a:lumMod val="75000"/>
                  </a:schemeClr>
                </a:solidFill>
                <a:latin typeface="HGP創英角ｺﾞｼｯｸUB" panose="020B0900000000000000" pitchFamily="50" charset="-128"/>
                <a:ea typeface="HGP創英角ｺﾞｼｯｸUB" panose="020B0900000000000000" pitchFamily="50" charset="-128"/>
              </a:endParaRPr>
            </a:p>
          </p:txBody>
        </p:sp>
      </p:grpSp>
      <p:grpSp>
        <p:nvGrpSpPr>
          <p:cNvPr id="7" name="グループ化 6">
            <a:extLst>
              <a:ext uri="{FF2B5EF4-FFF2-40B4-BE49-F238E27FC236}">
                <a16:creationId xmlns:a16="http://schemas.microsoft.com/office/drawing/2014/main" id="{4B9A8495-B3B8-D483-475E-B26CF43C5552}"/>
              </a:ext>
            </a:extLst>
          </p:cNvPr>
          <p:cNvGrpSpPr/>
          <p:nvPr/>
        </p:nvGrpSpPr>
        <p:grpSpPr>
          <a:xfrm>
            <a:off x="4966605" y="2734894"/>
            <a:ext cx="2265532" cy="720001"/>
            <a:chOff x="3820216" y="3282855"/>
            <a:chExt cx="2298914" cy="862887"/>
          </a:xfrm>
        </p:grpSpPr>
        <p:sp>
          <p:nvSpPr>
            <p:cNvPr id="3" name="角丸四角形 32">
              <a:extLst>
                <a:ext uri="{FF2B5EF4-FFF2-40B4-BE49-F238E27FC236}">
                  <a16:creationId xmlns:a16="http://schemas.microsoft.com/office/drawing/2014/main" id="{5385A5C6-0434-4EDA-FADA-E85D49AAC0F9}"/>
                </a:ext>
              </a:extLst>
            </p:cNvPr>
            <p:cNvSpPr/>
            <p:nvPr/>
          </p:nvSpPr>
          <p:spPr>
            <a:xfrm flipH="1">
              <a:off x="3820216" y="3282858"/>
              <a:ext cx="2298914" cy="862884"/>
            </a:xfrm>
            <a:prstGeom prst="roundRect">
              <a:avLst>
                <a:gd name="adj" fmla="val 4833"/>
              </a:avLst>
            </a:prstGeom>
            <a:solidFill>
              <a:sysClr val="window" lastClr="FFFFFF"/>
            </a:solidFill>
            <a:ln w="28575">
              <a:solidFill>
                <a:srgbClr val="002060"/>
              </a:solidFill>
            </a:ln>
          </p:spPr>
          <p:txBody>
            <a:bodyPr wrap="square">
              <a:noAutofit/>
            </a:bodyPr>
            <a:lstStyle/>
            <a:p>
              <a:pPr algn="ctr" defTabSz="844357" fontAlgn="base">
                <a:spcBef>
                  <a:spcPct val="0"/>
                </a:spcBef>
                <a:spcAft>
                  <a:spcPct val="0"/>
                </a:spcAft>
                <a:defRPr/>
              </a:pPr>
              <a:endParaRPr lang="ja-JP" altLang="en-US" sz="1016" b="1" kern="0" dirty="0">
                <a:solidFill>
                  <a:prstClr val="black"/>
                </a:solidFill>
                <a:effectLst>
                  <a:outerShdw blurRad="38100" dist="38100" dir="2700000" algn="tl">
                    <a:srgbClr val="000000">
                      <a:alpha val="43137"/>
                    </a:srgbClr>
                  </a:outerShdw>
                </a:effectLst>
                <a:latin typeface="HGP創英角ｺﾞｼｯｸUB" panose="020B0900000000000000" pitchFamily="50" charset="-128"/>
                <a:ea typeface="HGP創英角ｺﾞｼｯｸUB" panose="020B0900000000000000" pitchFamily="50" charset="-128"/>
                <a:cs typeface="Meiryo UI" panose="020B0604030504040204" pitchFamily="50" charset="-128"/>
              </a:endParaRPr>
            </a:p>
          </p:txBody>
        </p:sp>
        <p:sp>
          <p:nvSpPr>
            <p:cNvPr id="5" name="角丸四角形 33">
              <a:extLst>
                <a:ext uri="{FF2B5EF4-FFF2-40B4-BE49-F238E27FC236}">
                  <a16:creationId xmlns:a16="http://schemas.microsoft.com/office/drawing/2014/main" id="{2789BA0E-42D2-D701-EEA1-69F206DC8D5B}"/>
                </a:ext>
              </a:extLst>
            </p:cNvPr>
            <p:cNvSpPr/>
            <p:nvPr/>
          </p:nvSpPr>
          <p:spPr>
            <a:xfrm flipH="1">
              <a:off x="3821069" y="3282855"/>
              <a:ext cx="2264888" cy="302010"/>
            </a:xfrm>
            <a:prstGeom prst="roundRect">
              <a:avLst/>
            </a:prstGeom>
            <a:solidFill>
              <a:srgbClr val="002060"/>
            </a:solidFill>
            <a:ln w="25400" cap="flat" cmpd="sng" algn="ctr">
              <a:solidFill>
                <a:srgbClr val="002060"/>
              </a:solidFill>
              <a:prstDash val="solid"/>
            </a:ln>
            <a:effectLst/>
          </p:spPr>
          <p:txBody>
            <a:bodyPr vert="horz" wrap="none" anchor="ctr">
              <a:noAutofit/>
            </a:bodyPr>
            <a:lstStyle/>
            <a:p>
              <a:pPr lvl="0" algn="ctr" fontAlgn="base">
                <a:spcBef>
                  <a:spcPct val="0"/>
                </a:spcBef>
                <a:spcAft>
                  <a:spcPct val="0"/>
                </a:spcAft>
                <a:defRPr/>
              </a:pPr>
              <a:r>
                <a:rPr lang="ja-JP" altLang="en-US" sz="1477" b="1" kern="0" dirty="0">
                  <a:solidFill>
                    <a:schemeClr val="bg1"/>
                  </a:solidFill>
                  <a:latin typeface="HGP創英角ｺﾞｼｯｸUB" panose="020B0900000000000000" pitchFamily="50" charset="-128"/>
                  <a:ea typeface="HGP創英角ｺﾞｼｯｸUB" panose="020B0900000000000000" pitchFamily="50" charset="-128"/>
                  <a:cs typeface="Meiryo UI" panose="020B0604030504040204" pitchFamily="50" charset="-128"/>
                </a:rPr>
                <a:t>既存ネットワークとの互換性</a:t>
              </a:r>
            </a:p>
          </p:txBody>
        </p:sp>
        <p:sp>
          <p:nvSpPr>
            <p:cNvPr id="6" name="テキスト ボックス 5">
              <a:extLst>
                <a:ext uri="{FF2B5EF4-FFF2-40B4-BE49-F238E27FC236}">
                  <a16:creationId xmlns:a16="http://schemas.microsoft.com/office/drawing/2014/main" id="{75D5DFCF-92A9-0A07-933B-F63F4CD97F4D}"/>
                </a:ext>
              </a:extLst>
            </p:cNvPr>
            <p:cNvSpPr txBox="1"/>
            <p:nvPr/>
          </p:nvSpPr>
          <p:spPr>
            <a:xfrm>
              <a:off x="3843089" y="3629530"/>
              <a:ext cx="2264888" cy="485353"/>
            </a:xfrm>
            <a:prstGeom prst="rect">
              <a:avLst/>
            </a:prstGeom>
            <a:noFill/>
            <a:ln>
              <a:noFill/>
            </a:ln>
          </p:spPr>
          <p:txBody>
            <a:bodyPr wrap="square" rtlCol="0">
              <a:spAutoFit/>
            </a:bodyPr>
            <a:lstStyle/>
            <a:p>
              <a:pPr marL="171450" indent="-171450">
                <a:buFont typeface="Wingdings" panose="05000000000000000000" pitchFamily="2" charset="2"/>
                <a:buChar char="n"/>
              </a:pPr>
              <a:r>
                <a:rPr lang="ja-JP" altLang="en-US" sz="1016" dirty="0">
                  <a:solidFill>
                    <a:srgbClr val="C00000"/>
                  </a:solidFill>
                  <a:latin typeface="HGP創英角ｺﾞｼｯｸUB" panose="020B0900000000000000" pitchFamily="50" charset="-128"/>
                  <a:ea typeface="HGP創英角ｺﾞｼｯｸUB" panose="020B0900000000000000" pitchFamily="50" charset="-128"/>
                </a:rPr>
                <a:t>従来</a:t>
              </a:r>
              <a:r>
                <a:rPr lang="en-US" altLang="ja-JP" sz="1016" dirty="0">
                  <a:solidFill>
                    <a:srgbClr val="C00000"/>
                  </a:solidFill>
                  <a:latin typeface="HGP創英角ｺﾞｼｯｸUB" panose="020B0900000000000000" pitchFamily="50" charset="-128"/>
                  <a:ea typeface="HGP創英角ｺﾞｼｯｸUB" panose="020B0900000000000000" pitchFamily="50" charset="-128"/>
                </a:rPr>
                <a:t>Wi-Fi</a:t>
              </a:r>
              <a:r>
                <a:rPr lang="ja-JP" altLang="en-US" sz="1016" dirty="0">
                  <a:solidFill>
                    <a:srgbClr val="C00000"/>
                  </a:solidFill>
                  <a:latin typeface="HGP創英角ｺﾞｼｯｸUB" panose="020B0900000000000000" pitchFamily="50" charset="-128"/>
                  <a:ea typeface="HGP創英角ｺﾞｼｯｸUB" panose="020B0900000000000000" pitchFamily="50" charset="-128"/>
                </a:rPr>
                <a:t>との互換性</a:t>
              </a:r>
              <a:endParaRPr lang="en-US" altLang="ja-JP" sz="1016" dirty="0">
                <a:solidFill>
                  <a:srgbClr val="C00000"/>
                </a:solidFill>
                <a:latin typeface="HGP創英角ｺﾞｼｯｸUB" panose="020B0900000000000000" pitchFamily="50" charset="-128"/>
                <a:ea typeface="HGP創英角ｺﾞｼｯｸUB" panose="020B0900000000000000" pitchFamily="50" charset="-128"/>
              </a:endParaRPr>
            </a:p>
            <a:p>
              <a:pPr marL="171450" indent="-171450">
                <a:buFont typeface="Wingdings" panose="05000000000000000000" pitchFamily="2" charset="2"/>
                <a:buChar char="n"/>
              </a:pPr>
              <a:r>
                <a:rPr lang="ja-JP" altLang="en-US" sz="1016" dirty="0">
                  <a:solidFill>
                    <a:srgbClr val="C00000"/>
                  </a:solidFill>
                  <a:latin typeface="HGP創英角ｺﾞｼｯｸUB" panose="020B0900000000000000" pitchFamily="50" charset="-128"/>
                  <a:ea typeface="HGP創英角ｺﾞｼｯｸUB" panose="020B0900000000000000" pitchFamily="50" charset="-128"/>
                </a:rPr>
                <a:t>ＩＰベースの通信規格</a:t>
              </a:r>
            </a:p>
          </p:txBody>
        </p:sp>
      </p:grpSp>
      <p:sp>
        <p:nvSpPr>
          <p:cNvPr id="74" name="円弧 73">
            <a:extLst>
              <a:ext uri="{FF2B5EF4-FFF2-40B4-BE49-F238E27FC236}">
                <a16:creationId xmlns:a16="http://schemas.microsoft.com/office/drawing/2014/main" id="{8B306D11-2553-D1AA-9E61-CB9D2DCC8A4E}"/>
              </a:ext>
            </a:extLst>
          </p:cNvPr>
          <p:cNvSpPr/>
          <p:nvPr/>
        </p:nvSpPr>
        <p:spPr>
          <a:xfrm rot="16200000">
            <a:off x="3622222" y="3139857"/>
            <a:ext cx="5036846" cy="6363504"/>
          </a:xfrm>
          <a:prstGeom prst="arc">
            <a:avLst>
              <a:gd name="adj1" fmla="val 16200000"/>
              <a:gd name="adj2" fmla="val 5403097"/>
            </a:avLst>
          </a:prstGeom>
          <a:solidFill>
            <a:srgbClr val="008CD7">
              <a:alpha val="4000"/>
            </a:srgbClr>
          </a:solidFill>
          <a:ln w="34925">
            <a:solidFill>
              <a:srgbClr val="008CD7"/>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62"/>
          </a:p>
        </p:txBody>
      </p:sp>
      <p:sp>
        <p:nvSpPr>
          <p:cNvPr id="77" name="円/楕円 4">
            <a:extLst>
              <a:ext uri="{FF2B5EF4-FFF2-40B4-BE49-F238E27FC236}">
                <a16:creationId xmlns:a16="http://schemas.microsoft.com/office/drawing/2014/main" id="{4D8BEC86-C64C-3BB8-E272-47A0795C07B7}"/>
              </a:ext>
            </a:extLst>
          </p:cNvPr>
          <p:cNvSpPr/>
          <p:nvPr/>
        </p:nvSpPr>
        <p:spPr>
          <a:xfrm>
            <a:off x="2958894" y="5577569"/>
            <a:ext cx="6363504" cy="1314735"/>
          </a:xfrm>
          <a:prstGeom prst="ellipse">
            <a:avLst/>
          </a:prstGeom>
          <a:solidFill>
            <a:srgbClr val="008CD7"/>
          </a:solidFill>
          <a:ln>
            <a:noFill/>
          </a:ln>
          <a:scene3d>
            <a:camera prst="perspectiveRelaxed"/>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pic>
        <p:nvPicPr>
          <p:cNvPr id="78" name="図 77" descr="図形&#10;&#10;自動的に生成された説明">
            <a:extLst>
              <a:ext uri="{FF2B5EF4-FFF2-40B4-BE49-F238E27FC236}">
                <a16:creationId xmlns:a16="http://schemas.microsoft.com/office/drawing/2014/main" id="{C7BD860F-A4FF-1C3C-35E4-4AF9A131153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90133" y="4929784"/>
            <a:ext cx="2825345" cy="1480116"/>
          </a:xfrm>
          <a:prstGeom prst="rect">
            <a:avLst/>
          </a:prstGeom>
        </p:spPr>
      </p:pic>
      <p:sp>
        <p:nvSpPr>
          <p:cNvPr id="79" name="円弧 78">
            <a:extLst>
              <a:ext uri="{FF2B5EF4-FFF2-40B4-BE49-F238E27FC236}">
                <a16:creationId xmlns:a16="http://schemas.microsoft.com/office/drawing/2014/main" id="{5789F1AE-F17B-DB5D-77B0-38565AC6117C}"/>
              </a:ext>
            </a:extLst>
          </p:cNvPr>
          <p:cNvSpPr/>
          <p:nvPr/>
        </p:nvSpPr>
        <p:spPr>
          <a:xfrm rot="16200000">
            <a:off x="5634555" y="5618835"/>
            <a:ext cx="1136499" cy="1136499"/>
          </a:xfrm>
          <a:prstGeom prst="arc">
            <a:avLst>
              <a:gd name="adj1" fmla="val 16200000"/>
              <a:gd name="adj2" fmla="val 5453370"/>
            </a:avLst>
          </a:prstGeom>
          <a:ln w="31750">
            <a:solidFill>
              <a:srgbClr val="FFFF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62"/>
          </a:p>
        </p:txBody>
      </p:sp>
      <p:sp>
        <p:nvSpPr>
          <p:cNvPr id="80" name="円弧 79">
            <a:extLst>
              <a:ext uri="{FF2B5EF4-FFF2-40B4-BE49-F238E27FC236}">
                <a16:creationId xmlns:a16="http://schemas.microsoft.com/office/drawing/2014/main" id="{9CEA8CEB-C037-399F-9703-59E6691E7ABB}"/>
              </a:ext>
            </a:extLst>
          </p:cNvPr>
          <p:cNvSpPr/>
          <p:nvPr/>
        </p:nvSpPr>
        <p:spPr>
          <a:xfrm rot="16200000">
            <a:off x="5075825" y="4775246"/>
            <a:ext cx="2300786" cy="2778517"/>
          </a:xfrm>
          <a:prstGeom prst="arc">
            <a:avLst>
              <a:gd name="adj1" fmla="val 16200000"/>
              <a:gd name="adj2" fmla="val 5453370"/>
            </a:avLst>
          </a:prstGeom>
          <a:ln w="31750">
            <a:solidFill>
              <a:srgbClr val="FF9900"/>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62"/>
          </a:p>
        </p:txBody>
      </p:sp>
      <p:sp>
        <p:nvSpPr>
          <p:cNvPr id="81" name="テキスト ボックス 80">
            <a:extLst>
              <a:ext uri="{FF2B5EF4-FFF2-40B4-BE49-F238E27FC236}">
                <a16:creationId xmlns:a16="http://schemas.microsoft.com/office/drawing/2014/main" id="{ACF97ABD-CB5E-D04D-EB7C-0AA8890FFC76}"/>
              </a:ext>
            </a:extLst>
          </p:cNvPr>
          <p:cNvSpPr txBox="1"/>
          <p:nvPr/>
        </p:nvSpPr>
        <p:spPr>
          <a:xfrm>
            <a:off x="5367651" y="5783705"/>
            <a:ext cx="1717137" cy="603883"/>
          </a:xfrm>
          <a:prstGeom prst="rect">
            <a:avLst/>
          </a:prstGeom>
          <a:noFill/>
          <a:effectLst>
            <a:outerShdw blurRad="63500" dist="25400" dir="600000" algn="tl" rotWithShape="0">
              <a:prstClr val="black">
                <a:alpha val="40000"/>
              </a:prstClr>
            </a:outerShdw>
          </a:effectLst>
        </p:spPr>
        <p:txBody>
          <a:bodyPr wrap="none" rtlCol="0">
            <a:spAutoFit/>
          </a:bodyPr>
          <a:lstStyle/>
          <a:p>
            <a:pPr algn="ctr"/>
            <a:r>
              <a:rPr lang="ja-JP" altLang="en-US" sz="1662" b="1" dirty="0">
                <a:solidFill>
                  <a:srgbClr val="002060"/>
                </a:solidFill>
                <a:latin typeface="HGPSoeiKakugothicUB" panose="020B0900000000000000" pitchFamily="34" charset="-128"/>
                <a:ea typeface="HGPSoeiKakugothicUB" panose="020B0900000000000000" pitchFamily="34" charset="-128"/>
              </a:rPr>
              <a:t>５ＧＨｚ</a:t>
            </a:r>
            <a:endParaRPr lang="en-US" altLang="ja-JP" sz="1662" b="1" dirty="0">
              <a:solidFill>
                <a:srgbClr val="002060"/>
              </a:solidFill>
              <a:latin typeface="HGPSoeiKakugothicUB" panose="020B0900000000000000" pitchFamily="34" charset="-128"/>
              <a:ea typeface="HGPSoeiKakugothicUB" panose="020B0900000000000000" pitchFamily="34" charset="-128"/>
            </a:endParaRPr>
          </a:p>
          <a:p>
            <a:pPr algn="ctr"/>
            <a:r>
              <a:rPr lang="en-US" altLang="ja-JP" sz="1662" b="1" dirty="0">
                <a:solidFill>
                  <a:srgbClr val="002060"/>
                </a:solidFill>
                <a:latin typeface="HGPSoeiKakugothicUB" panose="020B0900000000000000" pitchFamily="34" charset="-128"/>
                <a:ea typeface="HGPSoeiKakugothicUB" panose="020B0900000000000000" pitchFamily="34" charset="-128"/>
              </a:rPr>
              <a:t>(802.11ac/ax)</a:t>
            </a:r>
            <a:endParaRPr lang="ja-JP" altLang="en-US" sz="1662" b="1" dirty="0">
              <a:solidFill>
                <a:srgbClr val="002060"/>
              </a:solidFill>
              <a:latin typeface="HGPSoeiKakugothicUB" panose="020B0900000000000000" pitchFamily="34" charset="-128"/>
              <a:ea typeface="HGPSoeiKakugothicUB" panose="020B0900000000000000" pitchFamily="34" charset="-128"/>
            </a:endParaRPr>
          </a:p>
        </p:txBody>
      </p:sp>
      <p:sp>
        <p:nvSpPr>
          <p:cNvPr id="82" name="テキスト ボックス 81">
            <a:extLst>
              <a:ext uri="{FF2B5EF4-FFF2-40B4-BE49-F238E27FC236}">
                <a16:creationId xmlns:a16="http://schemas.microsoft.com/office/drawing/2014/main" id="{495869BD-A4DF-BFDF-22C4-F0B94663558B}"/>
              </a:ext>
            </a:extLst>
          </p:cNvPr>
          <p:cNvSpPr txBox="1"/>
          <p:nvPr/>
        </p:nvSpPr>
        <p:spPr>
          <a:xfrm>
            <a:off x="5249830" y="5135479"/>
            <a:ext cx="1952779" cy="603883"/>
          </a:xfrm>
          <a:prstGeom prst="rect">
            <a:avLst/>
          </a:prstGeom>
          <a:noFill/>
          <a:effectLst>
            <a:outerShdw blurRad="63500" dist="25400" dir="600000" algn="tl" rotWithShape="0">
              <a:prstClr val="black">
                <a:alpha val="40000"/>
              </a:prstClr>
            </a:outerShdw>
          </a:effectLst>
        </p:spPr>
        <p:txBody>
          <a:bodyPr wrap="none" rtlCol="0">
            <a:spAutoFit/>
          </a:bodyPr>
          <a:lstStyle/>
          <a:p>
            <a:pPr algn="ctr"/>
            <a:r>
              <a:rPr lang="ja-JP" altLang="en-US" sz="1662" b="1" dirty="0">
                <a:solidFill>
                  <a:srgbClr val="002060"/>
                </a:solidFill>
                <a:latin typeface="HGPSoeiKakugothicUB" panose="020B0900000000000000" pitchFamily="34" charset="-128"/>
                <a:ea typeface="HGPSoeiKakugothicUB" panose="020B0900000000000000" pitchFamily="34" charset="-128"/>
              </a:rPr>
              <a:t>２</a:t>
            </a:r>
            <a:r>
              <a:rPr lang="en-US" altLang="ja-JP" sz="1662" b="1" dirty="0">
                <a:solidFill>
                  <a:srgbClr val="002060"/>
                </a:solidFill>
                <a:latin typeface="HGPSoeiKakugothicUB" panose="020B0900000000000000" pitchFamily="34" charset="-128"/>
                <a:ea typeface="HGPSoeiKakugothicUB" panose="020B0900000000000000" pitchFamily="34" charset="-128"/>
              </a:rPr>
              <a:t>.</a:t>
            </a:r>
            <a:r>
              <a:rPr lang="ja-JP" altLang="en-US" sz="1662" b="1" dirty="0">
                <a:solidFill>
                  <a:srgbClr val="002060"/>
                </a:solidFill>
                <a:latin typeface="HGPSoeiKakugothicUB" panose="020B0900000000000000" pitchFamily="34" charset="-128"/>
                <a:ea typeface="HGPSoeiKakugothicUB" panose="020B0900000000000000" pitchFamily="34" charset="-128"/>
              </a:rPr>
              <a:t>４ＧＨｚ</a:t>
            </a:r>
            <a:endParaRPr lang="en-US" altLang="ja-JP" sz="1662" b="1" dirty="0">
              <a:solidFill>
                <a:srgbClr val="002060"/>
              </a:solidFill>
              <a:latin typeface="HGPSoeiKakugothicUB" panose="020B0900000000000000" pitchFamily="34" charset="-128"/>
              <a:ea typeface="HGPSoeiKakugothicUB" panose="020B0900000000000000" pitchFamily="34" charset="-128"/>
            </a:endParaRPr>
          </a:p>
          <a:p>
            <a:pPr algn="ctr"/>
            <a:r>
              <a:rPr lang="en-US" altLang="ja-JP" sz="1662" dirty="0">
                <a:solidFill>
                  <a:srgbClr val="002060"/>
                </a:solidFill>
                <a:latin typeface="HGPSoeiKakugothicUB" panose="020B0900000000000000" pitchFamily="34" charset="-128"/>
                <a:ea typeface="HGPSoeiKakugothicUB" panose="020B0900000000000000" pitchFamily="34" charset="-128"/>
              </a:rPr>
              <a:t>(</a:t>
            </a:r>
            <a:r>
              <a:rPr lang="en-US" altLang="ja-JP" sz="1662" b="1" dirty="0">
                <a:solidFill>
                  <a:srgbClr val="002060"/>
                </a:solidFill>
                <a:latin typeface="HGPSoeiKakugothicUB" panose="020B0900000000000000" pitchFamily="34" charset="-128"/>
                <a:ea typeface="HGPSoeiKakugothicUB" panose="020B0900000000000000" pitchFamily="34" charset="-128"/>
              </a:rPr>
              <a:t>802.11b/g/n</a:t>
            </a:r>
            <a:r>
              <a:rPr lang="ja-JP" altLang="en-US" sz="1662" dirty="0">
                <a:solidFill>
                  <a:srgbClr val="002060"/>
                </a:solidFill>
                <a:latin typeface="HGPSoeiKakugothicUB" panose="020B0900000000000000" pitchFamily="34" charset="-128"/>
                <a:ea typeface="HGPSoeiKakugothicUB" panose="020B0900000000000000" pitchFamily="34" charset="-128"/>
              </a:rPr>
              <a:t>等</a:t>
            </a:r>
            <a:r>
              <a:rPr lang="en-US" altLang="ja-JP" sz="1662" dirty="0">
                <a:solidFill>
                  <a:srgbClr val="002060"/>
                </a:solidFill>
                <a:latin typeface="HGPSoeiKakugothicUB" panose="020B0900000000000000" pitchFamily="34" charset="-128"/>
                <a:ea typeface="HGPSoeiKakugothicUB" panose="020B0900000000000000" pitchFamily="34" charset="-128"/>
              </a:rPr>
              <a:t>)</a:t>
            </a:r>
            <a:endParaRPr lang="ja-JP" altLang="en-US" sz="1662" dirty="0">
              <a:solidFill>
                <a:srgbClr val="002060"/>
              </a:solidFill>
              <a:latin typeface="HGPSoeiKakugothicUB" panose="020B0900000000000000" pitchFamily="34" charset="-128"/>
              <a:ea typeface="HGPSoeiKakugothicUB" panose="020B0900000000000000" pitchFamily="34" charset="-128"/>
            </a:endParaRPr>
          </a:p>
        </p:txBody>
      </p:sp>
      <p:sp>
        <p:nvSpPr>
          <p:cNvPr id="84" name="四角形: 角を丸くする 83">
            <a:extLst>
              <a:ext uri="{FF2B5EF4-FFF2-40B4-BE49-F238E27FC236}">
                <a16:creationId xmlns:a16="http://schemas.microsoft.com/office/drawing/2014/main" id="{16916C68-1281-4A95-3ED5-D08B73C44B25}"/>
              </a:ext>
            </a:extLst>
          </p:cNvPr>
          <p:cNvSpPr/>
          <p:nvPr/>
        </p:nvSpPr>
        <p:spPr>
          <a:xfrm>
            <a:off x="1782434" y="612001"/>
            <a:ext cx="8663552" cy="580641"/>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latin typeface="HGS創英角ｺﾞｼｯｸUB" panose="020B0900000000000000" pitchFamily="50" charset="-128"/>
                <a:ea typeface="HGS創英角ｺﾞｼｯｸUB" panose="020B0900000000000000" pitchFamily="50" charset="-128"/>
              </a:rPr>
              <a:t>11ah</a:t>
            </a:r>
            <a:r>
              <a:rPr lang="ja-JP" altLang="en-US" dirty="0">
                <a:latin typeface="HGS創英角ｺﾞｼｯｸUB" panose="020B0900000000000000" pitchFamily="50" charset="-128"/>
                <a:ea typeface="HGS創英角ｺﾞｼｯｸUB" panose="020B0900000000000000" pitchFamily="50" charset="-128"/>
              </a:rPr>
              <a:t>の特長と優位性が</a:t>
            </a:r>
            <a:r>
              <a:rPr lang="en-US" altLang="ja-JP" dirty="0">
                <a:latin typeface="HGS創英角ｺﾞｼｯｸUB" panose="020B0900000000000000" pitchFamily="50" charset="-128"/>
                <a:ea typeface="HGS創英角ｺﾞｼｯｸUB" panose="020B0900000000000000" pitchFamily="50" charset="-128"/>
              </a:rPr>
              <a:t>LPWA</a:t>
            </a:r>
            <a:r>
              <a:rPr lang="ja-JP" altLang="en-US" dirty="0">
                <a:latin typeface="HGS創英角ｺﾞｼｯｸUB" panose="020B0900000000000000" pitchFamily="50" charset="-128"/>
                <a:ea typeface="HGS創英角ｺﾞｼｯｸUB" panose="020B0900000000000000" pitchFamily="50" charset="-128"/>
              </a:rPr>
              <a:t>の市場を大きく変える</a:t>
            </a:r>
          </a:p>
        </p:txBody>
      </p:sp>
      <p:sp>
        <p:nvSpPr>
          <p:cNvPr id="9" name="四角形: 角を丸くする 8">
            <a:extLst>
              <a:ext uri="{FF2B5EF4-FFF2-40B4-BE49-F238E27FC236}">
                <a16:creationId xmlns:a16="http://schemas.microsoft.com/office/drawing/2014/main" id="{5B0B163A-756B-11B1-326E-904BCDBABC12}"/>
              </a:ext>
            </a:extLst>
          </p:cNvPr>
          <p:cNvSpPr/>
          <p:nvPr/>
        </p:nvSpPr>
        <p:spPr>
          <a:xfrm>
            <a:off x="4891996" y="3580785"/>
            <a:ext cx="2506760" cy="10743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a:solidFill>
                  <a:srgbClr val="C00000"/>
                </a:solidFill>
                <a:latin typeface="HGS創英角ｺﾞｼｯｸUB" panose="020B0900000000000000" pitchFamily="50" charset="-128"/>
                <a:ea typeface="HGS創英角ｺﾞｼｯｸUB" panose="020B0900000000000000" pitchFamily="50" charset="-128"/>
              </a:rPr>
              <a:t>プラチナバンド</a:t>
            </a:r>
          </a:p>
          <a:p>
            <a:pPr algn="ctr"/>
            <a:r>
              <a:rPr kumimoji="1" lang="en-US" altLang="ja-JP" sz="2400" b="1" dirty="0">
                <a:solidFill>
                  <a:srgbClr val="C00000"/>
                </a:solidFill>
                <a:latin typeface="HGS創英角ｺﾞｼｯｸUB" panose="020B0900000000000000" pitchFamily="50" charset="-128"/>
                <a:ea typeface="HGS創英角ｺﾞｼｯｸUB" panose="020B0900000000000000" pitchFamily="50" charset="-128"/>
              </a:rPr>
              <a:t>920MHz</a:t>
            </a:r>
            <a:br>
              <a:rPr kumimoji="1" lang="en-US" altLang="ja-JP" sz="2400" b="1" dirty="0">
                <a:solidFill>
                  <a:srgbClr val="C00000"/>
                </a:solidFill>
                <a:latin typeface="HGS創英角ｺﾞｼｯｸUB" panose="020B0900000000000000" pitchFamily="50" charset="-128"/>
                <a:ea typeface="HGS創英角ｺﾞｼｯｸUB" panose="020B0900000000000000" pitchFamily="50" charset="-128"/>
              </a:rPr>
            </a:br>
            <a:r>
              <a:rPr kumimoji="1" lang="ja-JP" altLang="en-US" sz="2400" b="1" dirty="0">
                <a:solidFill>
                  <a:srgbClr val="C00000"/>
                </a:solidFill>
                <a:latin typeface="HGS創英角ｺﾞｼｯｸUB" panose="020B0900000000000000" pitchFamily="50" charset="-128"/>
                <a:ea typeface="HGS創英角ｺﾞｼｯｸUB" panose="020B0900000000000000" pitchFamily="50" charset="-128"/>
              </a:rPr>
              <a:t>（</a:t>
            </a:r>
            <a:r>
              <a:rPr kumimoji="1" lang="en-US" altLang="ja-JP" sz="2400" b="1" dirty="0">
                <a:solidFill>
                  <a:srgbClr val="C00000"/>
                </a:solidFill>
                <a:latin typeface="HGS創英角ｺﾞｼｯｸUB" panose="020B0900000000000000" pitchFamily="50" charset="-128"/>
                <a:ea typeface="HGS創英角ｺﾞｼｯｸUB" panose="020B0900000000000000" pitchFamily="50" charset="-128"/>
              </a:rPr>
              <a:t>802.11ah</a:t>
            </a:r>
            <a:r>
              <a:rPr kumimoji="1" lang="ja-JP" altLang="en-US" sz="2400" b="1" dirty="0">
                <a:solidFill>
                  <a:srgbClr val="C00000"/>
                </a:solidFill>
                <a:latin typeface="HGS創英角ｺﾞｼｯｸUB" panose="020B0900000000000000" pitchFamily="50" charset="-128"/>
                <a:ea typeface="HGS創英角ｺﾞｼｯｸUB" panose="020B0900000000000000" pitchFamily="50" charset="-128"/>
              </a:rPr>
              <a:t>）</a:t>
            </a:r>
          </a:p>
        </p:txBody>
      </p:sp>
      <p:sp>
        <p:nvSpPr>
          <p:cNvPr id="11" name="四角形: 角を丸くする 10">
            <a:extLst>
              <a:ext uri="{FF2B5EF4-FFF2-40B4-BE49-F238E27FC236}">
                <a16:creationId xmlns:a16="http://schemas.microsoft.com/office/drawing/2014/main" id="{F2D54194-BB80-15C3-2E8A-B2A20B7C4E2C}"/>
              </a:ext>
            </a:extLst>
          </p:cNvPr>
          <p:cNvSpPr/>
          <p:nvPr/>
        </p:nvSpPr>
        <p:spPr>
          <a:xfrm>
            <a:off x="4848461" y="2144571"/>
            <a:ext cx="2506760" cy="58064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b="1" dirty="0">
                <a:solidFill>
                  <a:srgbClr val="002060"/>
                </a:solidFill>
                <a:latin typeface="HGP創英角ｺﾞｼｯｸUB" panose="020B0900000000000000" pitchFamily="50" charset="-128"/>
                <a:ea typeface="HGP創英角ｺﾞｼｯｸUB" panose="020B0900000000000000" pitchFamily="50" charset="-128"/>
              </a:rPr>
              <a:t>802.11ah</a:t>
            </a:r>
            <a:endParaRPr kumimoji="1" lang="ja-JP" altLang="en-US" sz="3200" b="1" dirty="0">
              <a:solidFill>
                <a:srgbClr val="002060"/>
              </a:solidFill>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4159349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prstGeom prst="rect">
            <a:avLst/>
          </a:prstGeom>
        </p:spPr>
        <p:txBody>
          <a:bodyPr>
            <a:noAutofit/>
          </a:bodyPr>
          <a:lstStyle/>
          <a:p>
            <a:r>
              <a:rPr lang="en-US" altLang="ja-JP" sz="2400" dirty="0"/>
              <a:t>IoT</a:t>
            </a:r>
            <a:r>
              <a:rPr lang="ja-JP" altLang="en-US" sz="2400" dirty="0"/>
              <a:t>向け無線システムの比較</a:t>
            </a:r>
          </a:p>
        </p:txBody>
      </p:sp>
      <p:graphicFrame>
        <p:nvGraphicFramePr>
          <p:cNvPr id="3" name="表 2"/>
          <p:cNvGraphicFramePr>
            <a:graphicFrameLocks noGrp="1"/>
          </p:cNvGraphicFramePr>
          <p:nvPr>
            <p:extLst>
              <p:ext uri="{D42A27DB-BD31-4B8C-83A1-F6EECF244321}">
                <p14:modId xmlns:p14="http://schemas.microsoft.com/office/powerpoint/2010/main" val="2100479211"/>
              </p:ext>
            </p:extLst>
          </p:nvPr>
        </p:nvGraphicFramePr>
        <p:xfrm>
          <a:off x="1701285" y="1228030"/>
          <a:ext cx="8820001" cy="2901202"/>
        </p:xfrm>
        <a:graphic>
          <a:graphicData uri="http://schemas.openxmlformats.org/drawingml/2006/table">
            <a:tbl>
              <a:tblPr firstRow="1" firstCol="1" bandRow="1">
                <a:tableStyleId>{5C22544A-7EE6-4342-B048-85BDC9FD1C3A}</a:tableStyleId>
              </a:tblPr>
              <a:tblGrid>
                <a:gridCol w="1281571">
                  <a:extLst>
                    <a:ext uri="{9D8B030D-6E8A-4147-A177-3AD203B41FA5}">
                      <a16:colId xmlns:a16="http://schemas.microsoft.com/office/drawing/2014/main" val="2216119803"/>
                    </a:ext>
                  </a:extLst>
                </a:gridCol>
                <a:gridCol w="1088924">
                  <a:extLst>
                    <a:ext uri="{9D8B030D-6E8A-4147-A177-3AD203B41FA5}">
                      <a16:colId xmlns:a16="http://schemas.microsoft.com/office/drawing/2014/main" val="4294816897"/>
                    </a:ext>
                  </a:extLst>
                </a:gridCol>
                <a:gridCol w="1052927">
                  <a:extLst>
                    <a:ext uri="{9D8B030D-6E8A-4147-A177-3AD203B41FA5}">
                      <a16:colId xmlns:a16="http://schemas.microsoft.com/office/drawing/2014/main" val="2996820732"/>
                    </a:ext>
                  </a:extLst>
                </a:gridCol>
                <a:gridCol w="1169918">
                  <a:extLst>
                    <a:ext uri="{9D8B030D-6E8A-4147-A177-3AD203B41FA5}">
                      <a16:colId xmlns:a16="http://schemas.microsoft.com/office/drawing/2014/main" val="827207762"/>
                    </a:ext>
                  </a:extLst>
                </a:gridCol>
                <a:gridCol w="1061928">
                  <a:extLst>
                    <a:ext uri="{9D8B030D-6E8A-4147-A177-3AD203B41FA5}">
                      <a16:colId xmlns:a16="http://schemas.microsoft.com/office/drawing/2014/main" val="676631743"/>
                    </a:ext>
                  </a:extLst>
                </a:gridCol>
                <a:gridCol w="1054911">
                  <a:extLst>
                    <a:ext uri="{9D8B030D-6E8A-4147-A177-3AD203B41FA5}">
                      <a16:colId xmlns:a16="http://schemas.microsoft.com/office/drawing/2014/main" val="1666496314"/>
                    </a:ext>
                  </a:extLst>
                </a:gridCol>
                <a:gridCol w="1054911">
                  <a:extLst>
                    <a:ext uri="{9D8B030D-6E8A-4147-A177-3AD203B41FA5}">
                      <a16:colId xmlns:a16="http://schemas.microsoft.com/office/drawing/2014/main" val="2947660352"/>
                    </a:ext>
                  </a:extLst>
                </a:gridCol>
                <a:gridCol w="1054911">
                  <a:extLst>
                    <a:ext uri="{9D8B030D-6E8A-4147-A177-3AD203B41FA5}">
                      <a16:colId xmlns:a16="http://schemas.microsoft.com/office/drawing/2014/main" val="409100363"/>
                    </a:ext>
                  </a:extLst>
                </a:gridCol>
              </a:tblGrid>
              <a:tr h="282114">
                <a:tc rowSpan="2">
                  <a:txBody>
                    <a:bodyPr/>
                    <a:lstStyle/>
                    <a:p>
                      <a:pPr algn="ctr"/>
                      <a:endParaRPr kumimoji="1" lang="ja-JP" altLang="en-US" sz="1300" dirty="0">
                        <a:latin typeface="Meiryo UI" panose="020B0604030504040204" pitchFamily="50" charset="-128"/>
                        <a:ea typeface="Meiryo UI" panose="020B0604030504040204" pitchFamily="50" charset="-128"/>
                      </a:endParaRPr>
                    </a:p>
                  </a:txBody>
                  <a:tcPr marL="84433" marR="84433" marT="42217" marB="42217"/>
                </a:tc>
                <a:tc rowSpan="2">
                  <a:txBody>
                    <a:bodyPr/>
                    <a:lstStyle/>
                    <a:p>
                      <a:pPr algn="ctr"/>
                      <a:r>
                        <a:rPr kumimoji="1" lang="en-US" altLang="ja-JP" sz="1200" dirty="0">
                          <a:latin typeface="Meiryo UI" panose="020B0604030504040204" pitchFamily="50" charset="-128"/>
                          <a:ea typeface="Meiryo UI" panose="020B0604030504040204" pitchFamily="50" charset="-128"/>
                        </a:rPr>
                        <a:t>802.11ah</a:t>
                      </a:r>
                      <a:endParaRPr kumimoji="1" lang="ja-JP" altLang="en-US" sz="1200" b="1" dirty="0">
                        <a:latin typeface="Meiryo UI" panose="020B0604030504040204" pitchFamily="50" charset="-128"/>
                        <a:ea typeface="Meiryo UI" panose="020B0604030504040204" pitchFamily="50" charset="-128"/>
                      </a:endParaRPr>
                    </a:p>
                  </a:txBody>
                  <a:tcPr marL="84433" marR="84433" marT="42217" marB="42217" anchor="ctr">
                    <a:lnR w="3175" cap="flat" cmpd="sng" algn="ctr">
                      <a:solidFill>
                        <a:schemeClr val="bg1"/>
                      </a:solidFill>
                      <a:prstDash val="solid"/>
                      <a:round/>
                      <a:headEnd type="none" w="med" len="med"/>
                      <a:tailEnd type="none" w="med" len="med"/>
                    </a:lnR>
                  </a:tcPr>
                </a:tc>
                <a:tc gridSpan="5">
                  <a:txBody>
                    <a:bodyPr/>
                    <a:lstStyle/>
                    <a:p>
                      <a:pPr algn="ctr"/>
                      <a:r>
                        <a:rPr kumimoji="1" lang="ja-JP" altLang="en-US" sz="1200" b="1" dirty="0">
                          <a:solidFill>
                            <a:schemeClr val="bg1"/>
                          </a:solidFill>
                          <a:latin typeface="Meiryo UI" panose="020B0604030504040204" pitchFamily="50" charset="-128"/>
                          <a:ea typeface="Meiryo UI" panose="020B0604030504040204" pitchFamily="50" charset="-128"/>
                        </a:rPr>
                        <a:t>従来の</a:t>
                      </a:r>
                      <a:r>
                        <a:rPr kumimoji="1" lang="en-US" altLang="ja-JP" sz="1200" b="1" dirty="0">
                          <a:solidFill>
                            <a:schemeClr val="bg1"/>
                          </a:solidFill>
                          <a:latin typeface="Meiryo UI" panose="020B0604030504040204" pitchFamily="50" charset="-128"/>
                          <a:ea typeface="Meiryo UI" panose="020B0604030504040204" pitchFamily="50" charset="-128"/>
                        </a:rPr>
                        <a:t>920MHz</a:t>
                      </a:r>
                      <a:r>
                        <a:rPr kumimoji="1" lang="ja-JP" altLang="en-US" sz="1200" b="1" dirty="0">
                          <a:solidFill>
                            <a:schemeClr val="bg1"/>
                          </a:solidFill>
                          <a:latin typeface="Meiryo UI" panose="020B0604030504040204" pitchFamily="50" charset="-128"/>
                          <a:ea typeface="Meiryo UI" panose="020B0604030504040204" pitchFamily="50" charset="-128"/>
                        </a:rPr>
                        <a:t>帯システム</a:t>
                      </a:r>
                    </a:p>
                  </a:txBody>
                  <a:tcPr marL="84433" marR="84433" marT="42217" marB="42217" anchor="ctr">
                    <a:lnL w="3175" cap="flat" cmpd="sng" algn="ctr">
                      <a:solidFill>
                        <a:schemeClr val="bg1"/>
                      </a:solidFill>
                      <a:prstDash val="solid"/>
                      <a:round/>
                      <a:headEnd type="none" w="med" len="med"/>
                      <a:tailEnd type="none" w="med" len="med"/>
                    </a:lnL>
                    <a:lnB w="3175" cap="flat" cmpd="sng" algn="ctr">
                      <a:solidFill>
                        <a:schemeClr val="bg1"/>
                      </a:solidFill>
                      <a:prstDash val="solid"/>
                      <a:round/>
                      <a:headEnd type="none" w="med" len="med"/>
                      <a:tailEnd type="none" w="med" len="med"/>
                    </a:lnB>
                  </a:tcPr>
                </a:tc>
                <a:tc hMerge="1">
                  <a:txBody>
                    <a:bodyPr/>
                    <a:lstStyle/>
                    <a:p>
                      <a:pPr algn="ctr"/>
                      <a:endParaRPr kumimoji="1" lang="ja-JP" altLang="en-US" sz="1600" dirty="0">
                        <a:latin typeface="Meiryo UI" panose="020B0604030504040204" pitchFamily="50" charset="-128"/>
                        <a:ea typeface="Meiryo UI" panose="020B0604030504040204" pitchFamily="50" charset="-128"/>
                      </a:endParaRPr>
                    </a:p>
                  </a:txBody>
                  <a:tcPr/>
                </a:tc>
                <a:tc hMerge="1">
                  <a:txBody>
                    <a:bodyPr/>
                    <a:lstStyle/>
                    <a:p>
                      <a:pPr algn="ctr"/>
                      <a:endParaRPr kumimoji="1" lang="ja-JP" altLang="en-US" sz="1600" dirty="0">
                        <a:latin typeface="Meiryo UI" panose="020B0604030504040204" pitchFamily="50" charset="-128"/>
                        <a:ea typeface="Meiryo UI" panose="020B0604030504040204" pitchFamily="50" charset="-128"/>
                      </a:endParaRPr>
                    </a:p>
                  </a:txBody>
                  <a:tcPr/>
                </a:tc>
                <a:tc hMerge="1">
                  <a:txBody>
                    <a:bodyPr/>
                    <a:lstStyle/>
                    <a:p>
                      <a:pPr algn="ctr"/>
                      <a:endParaRPr kumimoji="1" lang="ja-JP" altLang="en-US" sz="1600" b="1" dirty="0">
                        <a:latin typeface="Meiryo UI" panose="020B0604030504040204" pitchFamily="50" charset="-128"/>
                        <a:ea typeface="Meiryo UI" panose="020B0604030504040204" pitchFamily="50" charset="-128"/>
                      </a:endParaRPr>
                    </a:p>
                  </a:txBody>
                  <a:tcPr/>
                </a:tc>
                <a:tc hMerge="1">
                  <a:txBody>
                    <a:bodyPr/>
                    <a:lstStyle/>
                    <a:p>
                      <a:pPr algn="ctr"/>
                      <a:endParaRPr kumimoji="1" lang="ja-JP" altLang="en-US" sz="1600" b="1"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b="1" dirty="0">
                          <a:solidFill>
                            <a:schemeClr val="bg1"/>
                          </a:solidFill>
                          <a:latin typeface="Meiryo UI" panose="020B0604030504040204" pitchFamily="50" charset="-128"/>
                          <a:ea typeface="Meiryo UI" panose="020B0604030504040204" pitchFamily="50" charset="-128"/>
                        </a:rPr>
                        <a:t>セルラ</a:t>
                      </a:r>
                    </a:p>
                  </a:txBody>
                  <a:tcPr marL="84433" marR="84433" marT="42217" marB="42217" anchor="ctr">
                    <a:lnB w="31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77568316"/>
                  </a:ext>
                </a:extLst>
              </a:tr>
              <a:tr h="282114">
                <a:tc vMerge="1">
                  <a:txBody>
                    <a:bodyPr/>
                    <a:lstStyle/>
                    <a:p>
                      <a:pPr algn="ctr"/>
                      <a:endParaRPr kumimoji="1" lang="ja-JP" altLang="en-US" sz="1600" dirty="0">
                        <a:latin typeface="Meiryo UI" panose="020B0604030504040204" pitchFamily="50" charset="-128"/>
                        <a:ea typeface="Meiryo UI" panose="020B0604030504040204" pitchFamily="50" charset="-128"/>
                      </a:endParaRPr>
                    </a:p>
                  </a:txBody>
                  <a:tcPr/>
                </a:tc>
                <a:tc vMerge="1">
                  <a:txBody>
                    <a:bodyPr/>
                    <a:lstStyle/>
                    <a:p>
                      <a:pPr algn="ctr"/>
                      <a:endParaRPr kumimoji="1" lang="ja-JP" altLang="en-US" sz="1300" b="1" dirty="0">
                        <a:latin typeface="Meiryo UI" panose="020B0604030504040204" pitchFamily="50" charset="-128"/>
                        <a:ea typeface="Meiryo UI" panose="020B0604030504040204" pitchFamily="50" charset="-128"/>
                      </a:endParaRPr>
                    </a:p>
                  </a:txBody>
                  <a:tcPr marL="84433" marR="84433" marT="42217" marB="42217" anchor="ctr">
                    <a:lnT w="3175" cap="flat" cmpd="sng" algn="ctr">
                      <a:solidFill>
                        <a:schemeClr val="bg1"/>
                      </a:solidFill>
                      <a:prstDash val="solid"/>
                      <a:round/>
                      <a:headEnd type="none" w="med" len="med"/>
                      <a:tailEnd type="none" w="med" len="med"/>
                    </a:lnT>
                  </a:tcPr>
                </a:tc>
                <a:tc>
                  <a:txBody>
                    <a:bodyPr/>
                    <a:lstStyle/>
                    <a:p>
                      <a:pPr algn="ctr"/>
                      <a:r>
                        <a:rPr kumimoji="1" lang="en-US" altLang="ja-JP" sz="1200" b="1" dirty="0" err="1">
                          <a:solidFill>
                            <a:schemeClr val="bg1"/>
                          </a:solidFill>
                          <a:latin typeface="Meiryo UI" panose="020B0604030504040204" pitchFamily="50" charset="-128"/>
                          <a:ea typeface="Meiryo UI" panose="020B0604030504040204" pitchFamily="50" charset="-128"/>
                        </a:rPr>
                        <a:t>LoRaWAN</a:t>
                      </a:r>
                      <a:endParaRPr kumimoji="1" lang="ja-JP" altLang="en-US" sz="1200" b="1" dirty="0">
                        <a:solidFill>
                          <a:schemeClr val="bg1"/>
                        </a:solidFill>
                        <a:latin typeface="Meiryo UI" panose="020B0604030504040204" pitchFamily="50" charset="-128"/>
                        <a:ea typeface="Meiryo UI" panose="020B0604030504040204" pitchFamily="50" charset="-128"/>
                      </a:endParaRPr>
                    </a:p>
                  </a:txBody>
                  <a:tcPr marL="84433" marR="84433" marT="42217" marB="42217" anchor="ctr">
                    <a:lnL w="3175" cap="flat" cmpd="sng" algn="ctr">
                      <a:solidFill>
                        <a:schemeClr val="bg1"/>
                      </a:solidFill>
                      <a:prstDash val="solid"/>
                      <a:round/>
                      <a:headEnd type="none" w="med" len="med"/>
                      <a:tailEnd type="none" w="med" len="med"/>
                    </a:lnL>
                    <a:lnT w="3175"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200" b="1" dirty="0">
                          <a:solidFill>
                            <a:schemeClr val="bg1"/>
                          </a:solidFill>
                          <a:latin typeface="Meiryo UI" panose="020B0604030504040204" pitchFamily="50" charset="-128"/>
                          <a:ea typeface="Meiryo UI" panose="020B0604030504040204" pitchFamily="50" charset="-128"/>
                        </a:rPr>
                        <a:t>Wi-SUN</a:t>
                      </a:r>
                      <a:endParaRPr kumimoji="1" lang="ja-JP" altLang="en-US" sz="1200" b="1" dirty="0">
                        <a:solidFill>
                          <a:schemeClr val="bg1"/>
                        </a:solidFill>
                        <a:latin typeface="Meiryo UI" panose="020B0604030504040204" pitchFamily="50" charset="-128"/>
                        <a:ea typeface="Meiryo UI" panose="020B0604030504040204" pitchFamily="50" charset="-128"/>
                      </a:endParaRPr>
                    </a:p>
                  </a:txBody>
                  <a:tcPr marL="84433" marR="84433" marT="42217" marB="42217" anchor="ctr">
                    <a:lnT w="3175"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200" b="1" dirty="0">
                          <a:solidFill>
                            <a:schemeClr val="bg1"/>
                          </a:solidFill>
                          <a:latin typeface="Meiryo UI" panose="020B0604030504040204" pitchFamily="50" charset="-128"/>
                          <a:ea typeface="Meiryo UI" panose="020B0604030504040204" pitchFamily="50" charset="-128"/>
                        </a:rPr>
                        <a:t>SIGFOX</a:t>
                      </a:r>
                      <a:endParaRPr kumimoji="1" lang="ja-JP" altLang="en-US" sz="1200" b="1" dirty="0">
                        <a:solidFill>
                          <a:schemeClr val="bg1"/>
                        </a:solidFill>
                        <a:latin typeface="Meiryo UI" panose="020B0604030504040204" pitchFamily="50" charset="-128"/>
                        <a:ea typeface="Meiryo UI" panose="020B0604030504040204" pitchFamily="50" charset="-128"/>
                      </a:endParaRPr>
                    </a:p>
                  </a:txBody>
                  <a:tcPr marL="84433" marR="84433" marT="42217" marB="42217" anchor="ctr">
                    <a:lnT w="3175"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200" b="1" dirty="0">
                          <a:solidFill>
                            <a:schemeClr val="bg1"/>
                          </a:solidFill>
                          <a:latin typeface="Meiryo UI" panose="020B0604030504040204" pitchFamily="50" charset="-128"/>
                          <a:ea typeface="Meiryo UI" panose="020B0604030504040204" pitchFamily="50" charset="-128"/>
                        </a:rPr>
                        <a:t>ELTRES</a:t>
                      </a:r>
                      <a:endParaRPr kumimoji="1" lang="ja-JP" altLang="en-US" sz="1200" b="1" dirty="0">
                        <a:solidFill>
                          <a:schemeClr val="bg1"/>
                        </a:solidFill>
                        <a:latin typeface="Meiryo UI" panose="020B0604030504040204" pitchFamily="50" charset="-128"/>
                        <a:ea typeface="Meiryo UI" panose="020B0604030504040204" pitchFamily="50" charset="-128"/>
                      </a:endParaRPr>
                    </a:p>
                  </a:txBody>
                  <a:tcPr marL="84433" marR="84433" marT="42217" marB="42217" anchor="ctr">
                    <a:lnT w="3175"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200" b="1" dirty="0">
                          <a:solidFill>
                            <a:schemeClr val="bg1"/>
                          </a:solidFill>
                          <a:latin typeface="Meiryo UI" panose="020B0604030504040204" pitchFamily="50" charset="-128"/>
                          <a:ea typeface="Meiryo UI" panose="020B0604030504040204" pitchFamily="50" charset="-128"/>
                        </a:rPr>
                        <a:t>ZETA</a:t>
                      </a:r>
                      <a:endParaRPr kumimoji="1" lang="ja-JP" altLang="en-US" sz="1200" b="1" dirty="0">
                        <a:solidFill>
                          <a:schemeClr val="bg1"/>
                        </a:solidFill>
                        <a:latin typeface="Meiryo UI" panose="020B0604030504040204" pitchFamily="50" charset="-128"/>
                        <a:ea typeface="Meiryo UI" panose="020B0604030504040204" pitchFamily="50" charset="-128"/>
                      </a:endParaRPr>
                    </a:p>
                  </a:txBody>
                  <a:tcPr marL="84433" marR="84433" marT="42217" marB="42217" anchor="ctr">
                    <a:lnT w="3175"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a:r>
                        <a:rPr kumimoji="1" lang="en-US" altLang="ja-JP" sz="1200" b="1" dirty="0">
                          <a:solidFill>
                            <a:schemeClr val="bg1"/>
                          </a:solidFill>
                          <a:latin typeface="Meiryo UI" panose="020B0604030504040204" pitchFamily="50" charset="-128"/>
                          <a:ea typeface="Meiryo UI" panose="020B0604030504040204" pitchFamily="50" charset="-128"/>
                        </a:rPr>
                        <a:t>NB-IoT</a:t>
                      </a:r>
                      <a:endParaRPr kumimoji="1" lang="ja-JP" altLang="en-US" sz="1200" b="1" dirty="0">
                        <a:solidFill>
                          <a:schemeClr val="bg1"/>
                        </a:solidFill>
                        <a:latin typeface="Meiryo UI" panose="020B0604030504040204" pitchFamily="50" charset="-128"/>
                        <a:ea typeface="Meiryo UI" panose="020B0604030504040204" pitchFamily="50" charset="-128"/>
                      </a:endParaRPr>
                    </a:p>
                  </a:txBody>
                  <a:tcPr marL="84433" marR="84433" marT="42217" marB="42217" anchor="ctr">
                    <a:lnT w="3175"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494141165"/>
                  </a:ext>
                </a:extLst>
              </a:tr>
              <a:tr h="355719">
                <a:tc>
                  <a:txBody>
                    <a:bodyPr/>
                    <a:lstStyle/>
                    <a:p>
                      <a:pPr algn="ctr"/>
                      <a:r>
                        <a:rPr kumimoji="1" lang="ja-JP" altLang="en-US" sz="1200" dirty="0">
                          <a:latin typeface="Meiryo UI" panose="020B0604030504040204" pitchFamily="50" charset="-128"/>
                          <a:ea typeface="Meiryo UI" panose="020B0604030504040204" pitchFamily="50" charset="-128"/>
                        </a:rPr>
                        <a:t>使用周波数</a:t>
                      </a:r>
                    </a:p>
                  </a:txBody>
                  <a:tcPr marL="84433" marR="84433" marT="42217" marB="42217"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rgbClr val="002060"/>
                          </a:solidFill>
                          <a:latin typeface="Meiryo UI" panose="020B0604030504040204" pitchFamily="50" charset="-128"/>
                          <a:ea typeface="Meiryo UI" panose="020B0604030504040204" pitchFamily="50" charset="-128"/>
                        </a:rPr>
                        <a:t>Sub-1 GHz</a:t>
                      </a:r>
                      <a:endParaRPr kumimoji="1" lang="ja-JP" altLang="en-US" sz="1200" b="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en-US" altLang="ja-JP" sz="1200" dirty="0">
                          <a:solidFill>
                            <a:srgbClr val="002060"/>
                          </a:solidFill>
                          <a:latin typeface="Meiryo UI" panose="020B0604030504040204" pitchFamily="50" charset="-128"/>
                          <a:ea typeface="Meiryo UI" panose="020B0604030504040204" pitchFamily="50" charset="-128"/>
                        </a:rPr>
                        <a:t>Sub-1 GHz</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lnT w="3810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rgbClr val="002060"/>
                          </a:solidFill>
                          <a:latin typeface="Meiryo UI" panose="020B0604030504040204" pitchFamily="50" charset="-128"/>
                          <a:ea typeface="Meiryo UI" panose="020B0604030504040204" pitchFamily="50" charset="-128"/>
                        </a:rPr>
                        <a:t>Sub-1 GHz</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lnT w="3810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rgbClr val="002060"/>
                          </a:solidFill>
                          <a:latin typeface="Meiryo UI" panose="020B0604030504040204" pitchFamily="50" charset="-128"/>
                          <a:ea typeface="Meiryo UI" panose="020B0604030504040204" pitchFamily="50" charset="-128"/>
                        </a:rPr>
                        <a:t>Sub-1 GHz</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lnT w="3810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rgbClr val="002060"/>
                          </a:solidFill>
                          <a:latin typeface="Meiryo UI" panose="020B0604030504040204" pitchFamily="50" charset="-128"/>
                          <a:ea typeface="Meiryo UI" panose="020B0604030504040204" pitchFamily="50" charset="-128"/>
                        </a:rPr>
                        <a:t>Sub-1 GHz</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lnT w="3810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rgbClr val="002060"/>
                          </a:solidFill>
                          <a:latin typeface="Meiryo UI" panose="020B0604030504040204" pitchFamily="50" charset="-128"/>
                          <a:ea typeface="Meiryo UI" panose="020B0604030504040204" pitchFamily="50" charset="-128"/>
                        </a:rPr>
                        <a:t>Sub-1 GHz</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lnT w="3810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rgbClr val="002060"/>
                          </a:solidFill>
                          <a:latin typeface="Meiryo UI" panose="020B0604030504040204" pitchFamily="50" charset="-128"/>
                          <a:ea typeface="Meiryo UI" panose="020B0604030504040204" pitchFamily="50" charset="-128"/>
                        </a:rPr>
                        <a:t>Sub-1 GHz</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lnT w="381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104430373"/>
                  </a:ext>
                </a:extLst>
              </a:tr>
              <a:tr h="308979">
                <a:tc>
                  <a:txBody>
                    <a:bodyPr/>
                    <a:lstStyle/>
                    <a:p>
                      <a:pPr algn="ctr"/>
                      <a:r>
                        <a:rPr kumimoji="1" lang="ja-JP" altLang="en-US" sz="1200" dirty="0">
                          <a:latin typeface="Meiryo UI" panose="020B0604030504040204" pitchFamily="50" charset="-128"/>
                          <a:ea typeface="Meiryo UI" panose="020B0604030504040204" pitchFamily="50" charset="-128"/>
                        </a:rPr>
                        <a:t>エリア範囲</a:t>
                      </a:r>
                    </a:p>
                  </a:txBody>
                  <a:tcPr marL="84433" marR="84433" marT="42217" marB="42217" anchor="ctr"/>
                </a:tc>
                <a:tc>
                  <a:txBody>
                    <a:bodyPr/>
                    <a:lstStyle/>
                    <a:p>
                      <a:pPr algn="ctr"/>
                      <a:r>
                        <a:rPr kumimoji="1" lang="en-US" altLang="ja-JP" sz="1200" dirty="0">
                          <a:solidFill>
                            <a:srgbClr val="002060"/>
                          </a:solidFill>
                          <a:latin typeface="Meiryo UI" panose="020B0604030504040204" pitchFamily="50" charset="-128"/>
                          <a:ea typeface="Meiryo UI" panose="020B0604030504040204" pitchFamily="50" charset="-128"/>
                        </a:rPr>
                        <a:t>1</a:t>
                      </a:r>
                      <a:r>
                        <a:rPr kumimoji="1" lang="ja-JP" altLang="en-US" sz="1200" dirty="0">
                          <a:solidFill>
                            <a:srgbClr val="002060"/>
                          </a:solidFill>
                          <a:latin typeface="Meiryo UI" panose="020B0604030504040204" pitchFamily="50" charset="-128"/>
                          <a:ea typeface="Meiryo UI" panose="020B0604030504040204" pitchFamily="50" charset="-128"/>
                        </a:rPr>
                        <a:t>～</a:t>
                      </a:r>
                      <a:r>
                        <a:rPr kumimoji="1" lang="en-US" altLang="ja-JP" sz="1200" dirty="0">
                          <a:solidFill>
                            <a:srgbClr val="002060"/>
                          </a:solidFill>
                          <a:latin typeface="Meiryo UI" panose="020B0604030504040204" pitchFamily="50" charset="-128"/>
                          <a:ea typeface="Meiryo UI" panose="020B0604030504040204" pitchFamily="50" charset="-128"/>
                        </a:rPr>
                        <a:t>1.5km</a:t>
                      </a:r>
                      <a:endParaRPr kumimoji="1" lang="en-US" altLang="ja-JP" sz="1200" b="1"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r>
                        <a:rPr kumimoji="1" lang="en-US" altLang="ja-JP" sz="1200" dirty="0">
                          <a:solidFill>
                            <a:srgbClr val="002060"/>
                          </a:solidFill>
                          <a:latin typeface="Meiryo UI" panose="020B0604030504040204" pitchFamily="50" charset="-128"/>
                          <a:ea typeface="Meiryo UI" panose="020B0604030504040204" pitchFamily="50" charset="-128"/>
                        </a:rPr>
                        <a:t>10km</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r>
                        <a:rPr kumimoji="1" lang="en-US" altLang="ja-JP" sz="1200" dirty="0">
                          <a:solidFill>
                            <a:srgbClr val="002060"/>
                          </a:solidFill>
                          <a:latin typeface="Meiryo UI" panose="020B0604030504040204" pitchFamily="50" charset="-128"/>
                          <a:ea typeface="Meiryo UI" panose="020B0604030504040204" pitchFamily="50" charset="-128"/>
                        </a:rPr>
                        <a:t>1km</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r>
                        <a:rPr kumimoji="1" lang="en-US" altLang="ja-JP" sz="1200" dirty="0">
                          <a:solidFill>
                            <a:srgbClr val="002060"/>
                          </a:solidFill>
                          <a:latin typeface="Meiryo UI" panose="020B0604030504040204" pitchFamily="50" charset="-128"/>
                          <a:ea typeface="Meiryo UI" panose="020B0604030504040204" pitchFamily="50" charset="-128"/>
                        </a:rPr>
                        <a:t>40km</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r>
                        <a:rPr kumimoji="1" lang="en-US" altLang="ja-JP" sz="1200" dirty="0">
                          <a:solidFill>
                            <a:srgbClr val="002060"/>
                          </a:solidFill>
                          <a:latin typeface="Meiryo UI" panose="020B0604030504040204" pitchFamily="50" charset="-128"/>
                          <a:ea typeface="Meiryo UI" panose="020B0604030504040204" pitchFamily="50" charset="-128"/>
                        </a:rPr>
                        <a:t>100km</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r>
                        <a:rPr kumimoji="1" lang="en-US" altLang="ja-JP" sz="1200" dirty="0">
                          <a:solidFill>
                            <a:srgbClr val="002060"/>
                          </a:solidFill>
                          <a:latin typeface="Meiryo UI" panose="020B0604030504040204" pitchFamily="50" charset="-128"/>
                          <a:ea typeface="Meiryo UI" panose="020B0604030504040204" pitchFamily="50" charset="-128"/>
                        </a:rPr>
                        <a:t>10km</a:t>
                      </a:r>
                    </a:p>
                  </a:txBody>
                  <a:tcPr marL="33241" marR="33241" marT="42217" marB="42217" anchor="ctr"/>
                </a:tc>
                <a:tc>
                  <a:txBody>
                    <a:bodyPr/>
                    <a:lstStyle/>
                    <a:p>
                      <a:pPr algn="ctr"/>
                      <a:r>
                        <a:rPr kumimoji="1" lang="en-US" altLang="ja-JP" sz="1200" dirty="0">
                          <a:solidFill>
                            <a:srgbClr val="002060"/>
                          </a:solidFill>
                          <a:latin typeface="Meiryo UI" panose="020B0604030504040204" pitchFamily="50" charset="-128"/>
                          <a:ea typeface="Meiryo UI" panose="020B0604030504040204" pitchFamily="50" charset="-128"/>
                        </a:rPr>
                        <a:t>&lt;10 km</a:t>
                      </a:r>
                    </a:p>
                  </a:txBody>
                  <a:tcPr marL="33241" marR="33241" marT="42217" marB="42217" anchor="ctr"/>
                </a:tc>
                <a:extLst>
                  <a:ext uri="{0D108BD9-81ED-4DB2-BD59-A6C34878D82A}">
                    <a16:rowId xmlns:a16="http://schemas.microsoft.com/office/drawing/2014/main" val="3208082934"/>
                  </a:ext>
                </a:extLst>
              </a:tr>
              <a:tr h="632365">
                <a:tc>
                  <a:txBody>
                    <a:bodyPr/>
                    <a:lstStyle/>
                    <a:p>
                      <a:pPr algn="ctr"/>
                      <a:r>
                        <a:rPr kumimoji="1" lang="ja-JP" altLang="en-US" sz="1200" dirty="0">
                          <a:latin typeface="Meiryo UI" panose="020B0604030504040204" pitchFamily="50" charset="-128"/>
                          <a:ea typeface="Meiryo UI" panose="020B0604030504040204" pitchFamily="50" charset="-128"/>
                        </a:rPr>
                        <a:t>伝送速度（</a:t>
                      </a:r>
                      <a:r>
                        <a:rPr kumimoji="1" lang="en-US" altLang="ja-JP" sz="1200" dirty="0">
                          <a:latin typeface="Meiryo UI" panose="020B0604030504040204" pitchFamily="50" charset="-128"/>
                          <a:ea typeface="Meiryo UI" panose="020B0604030504040204" pitchFamily="50" charset="-128"/>
                        </a:rPr>
                        <a:t>bps</a:t>
                      </a:r>
                      <a:r>
                        <a:rPr kumimoji="1" lang="ja-JP" altLang="en-US" sz="1200" dirty="0">
                          <a:latin typeface="Meiryo UI" panose="020B0604030504040204" pitchFamily="50" charset="-128"/>
                          <a:ea typeface="Meiryo UI" panose="020B0604030504040204" pitchFamily="50" charset="-128"/>
                        </a:rPr>
                        <a:t>）</a:t>
                      </a:r>
                      <a:endParaRPr kumimoji="1" lang="en-US" altLang="ja-JP" sz="1200" dirty="0">
                        <a:latin typeface="Meiryo UI" panose="020B0604030504040204" pitchFamily="50" charset="-128"/>
                        <a:ea typeface="Meiryo UI" panose="020B0604030504040204" pitchFamily="50" charset="-128"/>
                      </a:endParaRPr>
                    </a:p>
                  </a:txBody>
                  <a:tcPr marL="84433" marR="84433" marT="42217" marB="42217" anchor="ctr"/>
                </a:tc>
                <a:tc>
                  <a:txBody>
                    <a:bodyPr/>
                    <a:lstStyle/>
                    <a:p>
                      <a:pPr marL="0" algn="ctr" defTabSz="914400" rtl="0" eaLnBrk="1" latinLnBrk="0" hangingPunct="1"/>
                      <a:r>
                        <a:rPr kumimoji="1" lang="ja-JP" altLang="en-US" sz="1200" kern="1200" dirty="0">
                          <a:solidFill>
                            <a:srgbClr val="002060"/>
                          </a:solidFill>
                          <a:latin typeface="Meiryo UI" panose="020B0604030504040204" pitchFamily="50" charset="-128"/>
                          <a:ea typeface="Meiryo UI" panose="020B0604030504040204" pitchFamily="50" charset="-128"/>
                        </a:rPr>
                        <a:t>上り</a:t>
                      </a:r>
                      <a:r>
                        <a:rPr kumimoji="1" lang="en-US" altLang="ja-JP" sz="1200" kern="1200" dirty="0">
                          <a:solidFill>
                            <a:srgbClr val="002060"/>
                          </a:solidFill>
                          <a:latin typeface="Meiryo UI" panose="020B0604030504040204" pitchFamily="50" charset="-128"/>
                          <a:ea typeface="Meiryo UI" panose="020B0604030504040204" pitchFamily="50" charset="-128"/>
                        </a:rPr>
                        <a:t>/</a:t>
                      </a:r>
                      <a:r>
                        <a:rPr kumimoji="1" lang="ja-JP" altLang="en-US" sz="1200" kern="1200" dirty="0">
                          <a:solidFill>
                            <a:srgbClr val="002060"/>
                          </a:solidFill>
                          <a:latin typeface="Meiryo UI" panose="020B0604030504040204" pitchFamily="50" charset="-128"/>
                          <a:ea typeface="Meiryo UI" panose="020B0604030504040204" pitchFamily="50" charset="-128"/>
                        </a:rPr>
                        <a:t>下り</a:t>
                      </a:r>
                      <a:endParaRPr kumimoji="1" lang="en-US" altLang="ja-JP" sz="1200" kern="1200" dirty="0">
                        <a:solidFill>
                          <a:srgbClr val="002060"/>
                        </a:solidFill>
                        <a:latin typeface="Meiryo UI" panose="020B0604030504040204" pitchFamily="50" charset="-128"/>
                        <a:ea typeface="Meiryo UI" panose="020B0604030504040204" pitchFamily="50" charset="-128"/>
                      </a:endParaRPr>
                    </a:p>
                    <a:p>
                      <a:pPr marL="0" algn="ctr" defTabSz="914400" rtl="0" eaLnBrk="1" latinLnBrk="0" hangingPunct="1"/>
                      <a:r>
                        <a:rPr kumimoji="1" lang="ja-JP" altLang="en-US" sz="1200" kern="1200" dirty="0">
                          <a:solidFill>
                            <a:srgbClr val="002060"/>
                          </a:solidFill>
                          <a:latin typeface="Meiryo UI" panose="020B0604030504040204" pitchFamily="50" charset="-128"/>
                          <a:ea typeface="Meiryo UI" panose="020B0604030504040204" pitchFamily="50" charset="-128"/>
                        </a:rPr>
                        <a:t>～</a:t>
                      </a:r>
                      <a:r>
                        <a:rPr kumimoji="1" lang="en-US" altLang="ja-JP" sz="1200" kern="1200" dirty="0">
                          <a:solidFill>
                            <a:srgbClr val="002060"/>
                          </a:solidFill>
                          <a:latin typeface="Meiryo UI" panose="020B0604030504040204" pitchFamily="50" charset="-128"/>
                          <a:ea typeface="Meiryo UI" panose="020B0604030504040204" pitchFamily="50" charset="-128"/>
                        </a:rPr>
                        <a:t>2Mbps</a:t>
                      </a:r>
                      <a:r>
                        <a:rPr kumimoji="1" lang="ja-JP" altLang="en-US" sz="1200" kern="1200" dirty="0">
                          <a:solidFill>
                            <a:srgbClr val="002060"/>
                          </a:solidFill>
                          <a:latin typeface="Meiryo UI" panose="020B0604030504040204" pitchFamily="50" charset="-128"/>
                          <a:ea typeface="Meiryo UI" panose="020B0604030504040204" pitchFamily="50" charset="-128"/>
                        </a:rPr>
                        <a:t>程度</a:t>
                      </a:r>
                      <a:endParaRPr kumimoji="1" lang="ja-JP" altLang="en-US" sz="1200" b="1" kern="1200" dirty="0">
                        <a:solidFill>
                          <a:srgbClr val="002060"/>
                        </a:solidFill>
                        <a:latin typeface="Meiryo UI" panose="020B0604030504040204" pitchFamily="50" charset="-128"/>
                        <a:ea typeface="Meiryo UI" panose="020B0604030504040204" pitchFamily="50" charset="-128"/>
                        <a:cs typeface="+mn-cs"/>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上り</a:t>
                      </a:r>
                      <a:r>
                        <a:rPr kumimoji="1" lang="en-US" altLang="ja-JP" sz="1200" dirty="0">
                          <a:solidFill>
                            <a:srgbClr val="002060"/>
                          </a:solidFill>
                          <a:latin typeface="Meiryo UI" panose="020B0604030504040204" pitchFamily="50" charset="-128"/>
                          <a:ea typeface="Meiryo UI" panose="020B0604030504040204" pitchFamily="50" charset="-128"/>
                        </a:rPr>
                        <a:t>/</a:t>
                      </a:r>
                      <a:r>
                        <a:rPr kumimoji="1" lang="ja-JP" altLang="en-US" sz="1200" dirty="0">
                          <a:solidFill>
                            <a:srgbClr val="002060"/>
                          </a:solidFill>
                          <a:latin typeface="Meiryo UI" panose="020B0604030504040204" pitchFamily="50" charset="-128"/>
                          <a:ea typeface="Meiryo UI" panose="020B0604030504040204" pitchFamily="50" charset="-128"/>
                        </a:rPr>
                        <a:t>下り</a:t>
                      </a:r>
                    </a:p>
                    <a:p>
                      <a:pPr algn="ctr"/>
                      <a:r>
                        <a:rPr kumimoji="1" lang="en-US" altLang="ja-JP" sz="1200" dirty="0">
                          <a:solidFill>
                            <a:srgbClr val="002060"/>
                          </a:solidFill>
                          <a:latin typeface="Meiryo UI" panose="020B0604030504040204" pitchFamily="50" charset="-128"/>
                          <a:ea typeface="Meiryo UI" panose="020B0604030504040204" pitchFamily="50" charset="-128"/>
                        </a:rPr>
                        <a:t>250bps~</a:t>
                      </a:r>
                    </a:p>
                    <a:p>
                      <a:pPr algn="ctr"/>
                      <a:r>
                        <a:rPr kumimoji="1" lang="en-US" altLang="ja-JP" sz="1200" dirty="0">
                          <a:solidFill>
                            <a:srgbClr val="002060"/>
                          </a:solidFill>
                          <a:latin typeface="Meiryo UI" panose="020B0604030504040204" pitchFamily="50" charset="-128"/>
                          <a:ea typeface="Meiryo UI" panose="020B0604030504040204" pitchFamily="50" charset="-128"/>
                        </a:rPr>
                        <a:t>50kbps</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上り</a:t>
                      </a:r>
                      <a:r>
                        <a:rPr kumimoji="1" lang="en-US" altLang="ja-JP" sz="1200" dirty="0">
                          <a:solidFill>
                            <a:srgbClr val="002060"/>
                          </a:solidFill>
                          <a:latin typeface="Meiryo UI" panose="020B0604030504040204" pitchFamily="50" charset="-128"/>
                          <a:ea typeface="Meiryo UI" panose="020B0604030504040204" pitchFamily="50" charset="-128"/>
                        </a:rPr>
                        <a:t>/</a:t>
                      </a:r>
                      <a:r>
                        <a:rPr kumimoji="1" lang="ja-JP" altLang="en-US" sz="1200" dirty="0">
                          <a:solidFill>
                            <a:srgbClr val="002060"/>
                          </a:solidFill>
                          <a:latin typeface="Meiryo UI" panose="020B0604030504040204" pitchFamily="50" charset="-128"/>
                          <a:ea typeface="Meiryo UI" panose="020B0604030504040204" pitchFamily="50" charset="-128"/>
                        </a:rPr>
                        <a:t>下り</a:t>
                      </a:r>
                    </a:p>
                    <a:p>
                      <a:pPr algn="ctr"/>
                      <a:r>
                        <a:rPr kumimoji="1" lang="en-US" altLang="ja-JP" sz="1200" dirty="0">
                          <a:solidFill>
                            <a:srgbClr val="002060"/>
                          </a:solidFill>
                          <a:latin typeface="Meiryo UI" panose="020B0604030504040204" pitchFamily="50" charset="-128"/>
                          <a:ea typeface="Meiryo UI" panose="020B0604030504040204" pitchFamily="50" charset="-128"/>
                        </a:rPr>
                        <a:t>50bps~</a:t>
                      </a:r>
                    </a:p>
                    <a:p>
                      <a:pPr algn="ctr"/>
                      <a:r>
                        <a:rPr kumimoji="1" lang="en-US" altLang="ja-JP" sz="1200" dirty="0">
                          <a:solidFill>
                            <a:srgbClr val="002060"/>
                          </a:solidFill>
                          <a:latin typeface="Meiryo UI" panose="020B0604030504040204" pitchFamily="50" charset="-128"/>
                          <a:ea typeface="Meiryo UI" panose="020B0604030504040204" pitchFamily="50" charset="-128"/>
                        </a:rPr>
                        <a:t>300kbps</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上り：</a:t>
                      </a:r>
                      <a:r>
                        <a:rPr kumimoji="1" lang="en-US" altLang="ja-JP" sz="1200" dirty="0">
                          <a:solidFill>
                            <a:srgbClr val="002060"/>
                          </a:solidFill>
                          <a:latin typeface="Meiryo UI" panose="020B0604030504040204" pitchFamily="50" charset="-128"/>
                          <a:ea typeface="Meiryo UI" panose="020B0604030504040204" pitchFamily="50" charset="-128"/>
                        </a:rPr>
                        <a:t>100bps</a:t>
                      </a:r>
                    </a:p>
                    <a:p>
                      <a:pPr algn="ctr"/>
                      <a:r>
                        <a:rPr kumimoji="1" lang="ja-JP" altLang="en-US" sz="1200" dirty="0">
                          <a:solidFill>
                            <a:srgbClr val="002060"/>
                          </a:solidFill>
                          <a:latin typeface="Meiryo UI" panose="020B0604030504040204" pitchFamily="50" charset="-128"/>
                          <a:ea typeface="Meiryo UI" panose="020B0604030504040204" pitchFamily="50" charset="-128"/>
                        </a:rPr>
                        <a:t>下り：</a:t>
                      </a:r>
                      <a:r>
                        <a:rPr kumimoji="1" lang="en-US" altLang="ja-JP" sz="1200" dirty="0">
                          <a:solidFill>
                            <a:srgbClr val="002060"/>
                          </a:solidFill>
                          <a:latin typeface="Meiryo UI" panose="020B0604030504040204" pitchFamily="50" charset="-128"/>
                          <a:ea typeface="Meiryo UI" panose="020B0604030504040204" pitchFamily="50" charset="-128"/>
                        </a:rPr>
                        <a:t>600bps</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上り：</a:t>
                      </a:r>
                      <a:r>
                        <a:rPr kumimoji="1" lang="en-US" altLang="ja-JP" sz="1200" dirty="0">
                          <a:solidFill>
                            <a:srgbClr val="002060"/>
                          </a:solidFill>
                          <a:latin typeface="Meiryo UI" panose="020B0604030504040204" pitchFamily="50" charset="-128"/>
                          <a:ea typeface="Meiryo UI" panose="020B0604030504040204" pitchFamily="50" charset="-128"/>
                        </a:rPr>
                        <a:t>80bps</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上り</a:t>
                      </a:r>
                      <a:r>
                        <a:rPr kumimoji="1" lang="en-US" altLang="ja-JP" sz="1200" dirty="0">
                          <a:solidFill>
                            <a:srgbClr val="002060"/>
                          </a:solidFill>
                          <a:latin typeface="Meiryo UI" panose="020B0604030504040204" pitchFamily="50" charset="-128"/>
                          <a:ea typeface="Meiryo UI" panose="020B0604030504040204" pitchFamily="50" charset="-128"/>
                        </a:rPr>
                        <a:t>/</a:t>
                      </a:r>
                      <a:r>
                        <a:rPr kumimoji="1" lang="ja-JP" altLang="en-US" sz="1200" dirty="0">
                          <a:solidFill>
                            <a:srgbClr val="002060"/>
                          </a:solidFill>
                          <a:latin typeface="Meiryo UI" panose="020B0604030504040204" pitchFamily="50" charset="-128"/>
                          <a:ea typeface="Meiryo UI" panose="020B0604030504040204" pitchFamily="50" charset="-128"/>
                        </a:rPr>
                        <a:t>下り</a:t>
                      </a:r>
                    </a:p>
                    <a:p>
                      <a:pPr algn="ctr"/>
                      <a:r>
                        <a:rPr kumimoji="1" lang="en-US" altLang="ja-JP" sz="1200" dirty="0">
                          <a:solidFill>
                            <a:srgbClr val="002060"/>
                          </a:solidFill>
                          <a:latin typeface="Meiryo UI" panose="020B0604030504040204" pitchFamily="50" charset="-128"/>
                          <a:ea typeface="Meiryo UI" panose="020B0604030504040204" pitchFamily="50" charset="-128"/>
                        </a:rPr>
                        <a:t>100bps~</a:t>
                      </a:r>
                    </a:p>
                    <a:p>
                      <a:pPr algn="ctr"/>
                      <a:r>
                        <a:rPr kumimoji="1" lang="en-US" altLang="ja-JP" sz="1200" dirty="0">
                          <a:solidFill>
                            <a:srgbClr val="002060"/>
                          </a:solidFill>
                          <a:latin typeface="Meiryo UI" panose="020B0604030504040204" pitchFamily="50" charset="-128"/>
                          <a:ea typeface="Meiryo UI" panose="020B0604030504040204" pitchFamily="50" charset="-128"/>
                        </a:rPr>
                        <a:t>50kbps</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en-US" altLang="ja-JP" sz="1200" dirty="0">
                          <a:solidFill>
                            <a:srgbClr val="002060"/>
                          </a:solidFill>
                          <a:latin typeface="Meiryo UI" panose="020B0604030504040204" pitchFamily="50" charset="-128"/>
                          <a:ea typeface="Meiryo UI" panose="020B0604030504040204" pitchFamily="50" charset="-128"/>
                        </a:rPr>
                        <a:t>20kbps~</a:t>
                      </a:r>
                    </a:p>
                    <a:p>
                      <a:pPr algn="ctr"/>
                      <a:r>
                        <a:rPr kumimoji="1" lang="en-US" altLang="ja-JP" sz="1200" dirty="0">
                          <a:solidFill>
                            <a:srgbClr val="002060"/>
                          </a:solidFill>
                          <a:latin typeface="Meiryo UI" panose="020B0604030504040204" pitchFamily="50" charset="-128"/>
                          <a:ea typeface="Meiryo UI" panose="020B0604030504040204" pitchFamily="50" charset="-128"/>
                        </a:rPr>
                        <a:t>127kbps</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extLst>
                  <a:ext uri="{0D108BD9-81ED-4DB2-BD59-A6C34878D82A}">
                    <a16:rowId xmlns:a16="http://schemas.microsoft.com/office/drawing/2014/main" val="2961526719"/>
                  </a:ext>
                </a:extLst>
              </a:tr>
              <a:tr h="449690">
                <a:tc>
                  <a:txBody>
                    <a:bodyPr/>
                    <a:lstStyle/>
                    <a:p>
                      <a:pPr algn="ctr"/>
                      <a:r>
                        <a:rPr kumimoji="1" lang="ja-JP" altLang="en-US" sz="1200" dirty="0">
                          <a:latin typeface="Meiryo UI" panose="020B0604030504040204" pitchFamily="50" charset="-128"/>
                          <a:ea typeface="Meiryo UI" panose="020B0604030504040204" pitchFamily="50" charset="-128"/>
                        </a:rPr>
                        <a:t>免許不要帯</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の利用</a:t>
                      </a:r>
                    </a:p>
                  </a:txBody>
                  <a:tcPr marL="84433" marR="84433"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endParaRPr kumimoji="1" lang="ja-JP" altLang="en-US" sz="1200" b="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endParaRPr kumimoji="1" lang="ja-JP" altLang="en-US" sz="1200" b="1"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a:t>
                      </a:r>
                      <a:endParaRPr kumimoji="1" lang="ja-JP" altLang="en-US" sz="1200" b="1"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tc>
                  <a:txBody>
                    <a:bodyPr/>
                    <a:lstStyle/>
                    <a:p>
                      <a:pPr algn="ctr"/>
                      <a:r>
                        <a:rPr kumimoji="1" lang="en-US" altLang="ja-JP" sz="1200" dirty="0">
                          <a:solidFill>
                            <a:srgbClr val="002060"/>
                          </a:solidFill>
                          <a:latin typeface="Meiryo UI" panose="020B0604030504040204" pitchFamily="50" charset="-128"/>
                          <a:ea typeface="Meiryo UI" panose="020B0604030504040204" pitchFamily="50" charset="-128"/>
                        </a:rPr>
                        <a:t>×</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33241" marR="33241" marT="42217" marB="42217" anchor="ctr"/>
                </a:tc>
                <a:extLst>
                  <a:ext uri="{0D108BD9-81ED-4DB2-BD59-A6C34878D82A}">
                    <a16:rowId xmlns:a16="http://schemas.microsoft.com/office/drawing/2014/main" val="3112373741"/>
                  </a:ext>
                </a:extLst>
              </a:tr>
              <a:tr h="589008">
                <a:tc>
                  <a:txBody>
                    <a:bodyPr/>
                    <a:lstStyle/>
                    <a:p>
                      <a:pPr algn="ctr"/>
                      <a:r>
                        <a:rPr kumimoji="1" lang="ja-JP" altLang="en-US" sz="1200" dirty="0">
                          <a:latin typeface="Meiryo UI" panose="020B0604030504040204" pitchFamily="50" charset="-128"/>
                          <a:ea typeface="Meiryo UI" panose="020B0604030504040204" pitchFamily="50" charset="-128"/>
                        </a:rPr>
                        <a:t>バッテリや電池での長期運用</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marL="84433" marR="84433"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年</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年</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年</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年</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年</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年</a:t>
                      </a:r>
                    </a:p>
                  </a:txBody>
                  <a:tcPr marL="33241" marR="33241" marT="42217" marB="42217" anchor="ctr"/>
                </a:tc>
                <a:tc>
                  <a:txBody>
                    <a:bodyPr/>
                    <a:lstStyle/>
                    <a:p>
                      <a:pPr algn="ctr"/>
                      <a:r>
                        <a:rPr kumimoji="1" lang="ja-JP" altLang="en-US" sz="1200" dirty="0">
                          <a:solidFill>
                            <a:srgbClr val="002060"/>
                          </a:solidFill>
                          <a:latin typeface="Meiryo UI" panose="020B0604030504040204" pitchFamily="50" charset="-128"/>
                          <a:ea typeface="Meiryo UI" panose="020B0604030504040204" pitchFamily="50" charset="-128"/>
                        </a:rPr>
                        <a:t>年</a:t>
                      </a:r>
                    </a:p>
                  </a:txBody>
                  <a:tcPr marL="33241" marR="33241" marT="42217" marB="42217" anchor="ctr"/>
                </a:tc>
                <a:extLst>
                  <a:ext uri="{0D108BD9-81ED-4DB2-BD59-A6C34878D82A}">
                    <a16:rowId xmlns:a16="http://schemas.microsoft.com/office/drawing/2014/main" val="2173136748"/>
                  </a:ext>
                </a:extLst>
              </a:tr>
            </a:tbl>
          </a:graphicData>
        </a:graphic>
      </p:graphicFrame>
      <p:cxnSp>
        <p:nvCxnSpPr>
          <p:cNvPr id="5" name="直線コネクタ 4"/>
          <p:cNvCxnSpPr>
            <a:cxnSpLocks/>
          </p:cNvCxnSpPr>
          <p:nvPr/>
        </p:nvCxnSpPr>
        <p:spPr>
          <a:xfrm>
            <a:off x="1701285" y="1224389"/>
            <a:ext cx="1266237" cy="5397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テキスト ボックス 5"/>
          <p:cNvSpPr txBox="1"/>
          <p:nvPr/>
        </p:nvSpPr>
        <p:spPr>
          <a:xfrm>
            <a:off x="1721942" y="1456362"/>
            <a:ext cx="543739" cy="307777"/>
          </a:xfrm>
          <a:prstGeom prst="rect">
            <a:avLst/>
          </a:prstGeom>
          <a:noFill/>
        </p:spPr>
        <p:txBody>
          <a:bodyPr wrap="none" rtlCol="0">
            <a:spAutoFit/>
          </a:bodyPr>
          <a:lstStyle/>
          <a:p>
            <a:r>
              <a:rPr lang="ja-JP" altLang="en-US" sz="1400" b="1" dirty="0">
                <a:solidFill>
                  <a:schemeClr val="bg1"/>
                </a:solidFill>
                <a:latin typeface="Meiryo UI" panose="020B0604030504040204" pitchFamily="50" charset="-128"/>
                <a:ea typeface="Meiryo UI" panose="020B0604030504040204" pitchFamily="50" charset="-128"/>
              </a:rPr>
              <a:t>項目</a:t>
            </a:r>
          </a:p>
        </p:txBody>
      </p:sp>
      <p:sp>
        <p:nvSpPr>
          <p:cNvPr id="7" name="テキスト ボックス 6"/>
          <p:cNvSpPr txBox="1"/>
          <p:nvPr/>
        </p:nvSpPr>
        <p:spPr>
          <a:xfrm>
            <a:off x="2341474" y="1224389"/>
            <a:ext cx="543739" cy="307777"/>
          </a:xfrm>
          <a:prstGeom prst="rect">
            <a:avLst/>
          </a:prstGeom>
          <a:noFill/>
        </p:spPr>
        <p:txBody>
          <a:bodyPr wrap="none" rtlCol="0">
            <a:spAutoFit/>
          </a:bodyPr>
          <a:lstStyle/>
          <a:p>
            <a:r>
              <a:rPr lang="ja-JP" altLang="en-US" sz="1400" b="1" dirty="0">
                <a:solidFill>
                  <a:schemeClr val="bg1"/>
                </a:solidFill>
                <a:latin typeface="Meiryo UI" panose="020B0604030504040204" pitchFamily="50" charset="-128"/>
                <a:ea typeface="Meiryo UI" panose="020B0604030504040204" pitchFamily="50" charset="-128"/>
              </a:rPr>
              <a:t>規格</a:t>
            </a:r>
          </a:p>
        </p:txBody>
      </p:sp>
      <p:sp>
        <p:nvSpPr>
          <p:cNvPr id="11" name="テキスト ボックス 10">
            <a:extLst>
              <a:ext uri="{FF2B5EF4-FFF2-40B4-BE49-F238E27FC236}">
                <a16:creationId xmlns:a16="http://schemas.microsoft.com/office/drawing/2014/main" id="{1FE3FEED-CC27-275A-68CF-144EF2C6D351}"/>
              </a:ext>
            </a:extLst>
          </p:cNvPr>
          <p:cNvSpPr txBox="1"/>
          <p:nvPr/>
        </p:nvSpPr>
        <p:spPr>
          <a:xfrm>
            <a:off x="7748706" y="4160114"/>
            <a:ext cx="2679070" cy="276999"/>
          </a:xfrm>
          <a:prstGeom prst="rect">
            <a:avLst/>
          </a:prstGeom>
          <a:noFill/>
        </p:spPr>
        <p:txBody>
          <a:bodyPr wrap="square">
            <a:spAutoFit/>
          </a:bodyPr>
          <a:lstStyle/>
          <a:p>
            <a:pPr algn="ctr"/>
            <a:r>
              <a:rPr lang="ja-JP" altLang="en-US" sz="1200" dirty="0">
                <a:solidFill>
                  <a:srgbClr val="002060"/>
                </a:solidFill>
                <a:latin typeface="HGS創英角ｺﾞｼｯｸUB" panose="020B0900000000000000" pitchFamily="50" charset="-128"/>
                <a:ea typeface="HGS創英角ｺﾞｼｯｸUB" panose="020B0900000000000000" pitchFamily="50" charset="-128"/>
              </a:rPr>
              <a:t>＊：環境や機器によって異なります。</a:t>
            </a:r>
          </a:p>
        </p:txBody>
      </p:sp>
      <p:sp>
        <p:nvSpPr>
          <p:cNvPr id="4" name="四角形: 角を丸くする 3">
            <a:extLst>
              <a:ext uri="{FF2B5EF4-FFF2-40B4-BE49-F238E27FC236}">
                <a16:creationId xmlns:a16="http://schemas.microsoft.com/office/drawing/2014/main" id="{3EC3CB8A-3D39-3CBB-783E-535A0A307CDA}"/>
              </a:ext>
            </a:extLst>
          </p:cNvPr>
          <p:cNvSpPr/>
          <p:nvPr/>
        </p:nvSpPr>
        <p:spPr>
          <a:xfrm>
            <a:off x="1701285" y="549978"/>
            <a:ext cx="8820000" cy="580641"/>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latin typeface="HGS創英角ｺﾞｼｯｸUB" panose="020B0900000000000000" pitchFamily="50" charset="-128"/>
                <a:ea typeface="HGS創英角ｺﾞｼｯｸUB" panose="020B0900000000000000" pitchFamily="50" charset="-128"/>
              </a:rPr>
              <a:t>LPWA</a:t>
            </a:r>
            <a:r>
              <a:rPr lang="ja-JP" altLang="en-US" dirty="0">
                <a:latin typeface="HGS創英角ｺﾞｼｯｸUB" panose="020B0900000000000000" pitchFamily="50" charset="-128"/>
                <a:ea typeface="HGS創英角ｺﾞｼｯｸUB" panose="020B0900000000000000" pitchFamily="50" charset="-128"/>
              </a:rPr>
              <a:t>の中でも</a:t>
            </a:r>
            <a:r>
              <a:rPr lang="en-US" altLang="ja-JP" dirty="0">
                <a:latin typeface="HGS創英角ｺﾞｼｯｸUB" panose="020B0900000000000000" pitchFamily="50" charset="-128"/>
                <a:ea typeface="HGS創英角ｺﾞｼｯｸUB" panose="020B0900000000000000" pitchFamily="50" charset="-128"/>
              </a:rPr>
              <a:t>802.11ah/Wi-Fi</a:t>
            </a:r>
            <a:r>
              <a:rPr lang="ja-JP" altLang="en-US" dirty="0">
                <a:latin typeface="HGS創英角ｺﾞｼｯｸUB" panose="020B0900000000000000" pitchFamily="50" charset="-128"/>
                <a:ea typeface="HGS創英角ｺﾞｼｯｸUB" panose="020B0900000000000000" pitchFamily="50" charset="-128"/>
              </a:rPr>
              <a:t> </a:t>
            </a:r>
            <a:r>
              <a:rPr lang="en-US" altLang="ja-JP" dirty="0" err="1">
                <a:latin typeface="HGS創英角ｺﾞｼｯｸUB" panose="020B0900000000000000" pitchFamily="50" charset="-128"/>
                <a:ea typeface="HGS創英角ｺﾞｼｯｸUB" panose="020B0900000000000000" pitchFamily="50" charset="-128"/>
              </a:rPr>
              <a:t>HaLow</a:t>
            </a:r>
            <a:r>
              <a:rPr lang="ja-JP" altLang="en-US" dirty="0">
                <a:latin typeface="HGS創英角ｺﾞｼｯｸUB" panose="020B0900000000000000" pitchFamily="50" charset="-128"/>
                <a:ea typeface="HGS創英角ｺﾞｼｯｸUB" panose="020B0900000000000000" pitchFamily="50" charset="-128"/>
              </a:rPr>
              <a:t>は </a:t>
            </a:r>
            <a:r>
              <a:rPr lang="en-US" altLang="ja-JP" dirty="0">
                <a:latin typeface="HGS創英角ｺﾞｼｯｸUB" panose="020B0900000000000000" pitchFamily="50" charset="-128"/>
                <a:ea typeface="HGS創英角ｺﾞｼｯｸUB" panose="020B0900000000000000" pitchFamily="50" charset="-128"/>
              </a:rPr>
              <a:t>km</a:t>
            </a:r>
            <a:r>
              <a:rPr lang="ja-JP" altLang="en-US" dirty="0">
                <a:latin typeface="HGS創英角ｺﾞｼｯｸUB" panose="020B0900000000000000" pitchFamily="50" charset="-128"/>
                <a:ea typeface="HGS創英角ｺﾞｼｯｸUB" panose="020B0900000000000000" pitchFamily="50" charset="-128"/>
              </a:rPr>
              <a:t>オーダーの到達距離を確保しつつ</a:t>
            </a:r>
            <a:br>
              <a:rPr lang="ja-JP" altLang="en-US" dirty="0">
                <a:latin typeface="HGS創英角ｺﾞｼｯｸUB" panose="020B0900000000000000" pitchFamily="50" charset="-128"/>
                <a:ea typeface="HGS創英角ｺﾞｼｯｸUB" panose="020B0900000000000000" pitchFamily="50" charset="-128"/>
              </a:rPr>
            </a:br>
            <a:r>
              <a:rPr lang="ja-JP" altLang="en-US" dirty="0">
                <a:latin typeface="HGS創英角ｺﾞｼｯｸUB" panose="020B0900000000000000" pitchFamily="50" charset="-128"/>
                <a:ea typeface="HGS創英角ｺﾞｼｯｸUB" panose="020B0900000000000000" pitchFamily="50" charset="-128"/>
              </a:rPr>
              <a:t>伝送速度の大幅な高速化を実現しています</a:t>
            </a:r>
          </a:p>
        </p:txBody>
      </p:sp>
      <p:graphicFrame>
        <p:nvGraphicFramePr>
          <p:cNvPr id="13" name="表 12">
            <a:extLst>
              <a:ext uri="{FF2B5EF4-FFF2-40B4-BE49-F238E27FC236}">
                <a16:creationId xmlns:a16="http://schemas.microsoft.com/office/drawing/2014/main" id="{8A59EC93-69B9-A1D5-E375-D5CFCF845EEB}"/>
              </a:ext>
            </a:extLst>
          </p:cNvPr>
          <p:cNvGraphicFramePr>
            <a:graphicFrameLocks noGrp="1"/>
          </p:cNvGraphicFramePr>
          <p:nvPr>
            <p:extLst>
              <p:ext uri="{D42A27DB-BD31-4B8C-83A1-F6EECF244321}">
                <p14:modId xmlns:p14="http://schemas.microsoft.com/office/powerpoint/2010/main" val="3560693"/>
              </p:ext>
            </p:extLst>
          </p:nvPr>
        </p:nvGraphicFramePr>
        <p:xfrm>
          <a:off x="1706992" y="4437113"/>
          <a:ext cx="2821941" cy="1274382"/>
        </p:xfrm>
        <a:graphic>
          <a:graphicData uri="http://schemas.openxmlformats.org/drawingml/2006/table">
            <a:tbl>
              <a:tblPr firstRow="1" bandRow="1">
                <a:tableStyleId>{69012ECD-51FC-41F1-AA8D-1B2483CD663E}</a:tableStyleId>
              </a:tblPr>
              <a:tblGrid>
                <a:gridCol w="2821941">
                  <a:extLst>
                    <a:ext uri="{9D8B030D-6E8A-4147-A177-3AD203B41FA5}">
                      <a16:colId xmlns:a16="http://schemas.microsoft.com/office/drawing/2014/main" val="1816791968"/>
                    </a:ext>
                  </a:extLst>
                </a:gridCol>
              </a:tblGrid>
              <a:tr h="247399">
                <a:tc>
                  <a:txBody>
                    <a:bodyPr/>
                    <a:lstStyle/>
                    <a:p>
                      <a:r>
                        <a:rPr kumimoji="1" lang="en-US" altLang="ja-JP" sz="1200" dirty="0" err="1">
                          <a:solidFill>
                            <a:schemeClr val="bg1"/>
                          </a:solidFill>
                          <a:latin typeface="Meiryo UI" panose="020B0604030504040204" pitchFamily="50" charset="-128"/>
                          <a:ea typeface="Meiryo UI" panose="020B0604030504040204" pitchFamily="50" charset="-128"/>
                        </a:rPr>
                        <a:t>LoRaWAN</a:t>
                      </a:r>
                      <a:endParaRPr kumimoji="1" lang="ja-JP" altLang="en-US" sz="1200" dirty="0">
                        <a:solidFill>
                          <a:schemeClr val="bg1"/>
                        </a:solidFill>
                        <a:latin typeface="Meiryo UI" panose="020B0604030504040204" pitchFamily="50" charset="-128"/>
                        <a:ea typeface="Meiryo UI" panose="020B0604030504040204" pitchFamily="50" charset="-128"/>
                      </a:endParaRPr>
                    </a:p>
                  </a:txBody>
                  <a:tcPr marL="84433" marR="84433" marT="42217" marB="42217"/>
                </a:tc>
                <a:extLst>
                  <a:ext uri="{0D108BD9-81ED-4DB2-BD59-A6C34878D82A}">
                    <a16:rowId xmlns:a16="http://schemas.microsoft.com/office/drawing/2014/main" val="767437630"/>
                  </a:ext>
                </a:extLst>
              </a:tr>
              <a:tr h="231541">
                <a:tc>
                  <a:txBody>
                    <a:bodyPr/>
                    <a:lstStyle/>
                    <a:p>
                      <a:r>
                        <a:rPr kumimoji="1" lang="ja-JP" altLang="en-US" sz="1100" dirty="0">
                          <a:solidFill>
                            <a:srgbClr val="002060"/>
                          </a:solidFill>
                          <a:latin typeface="Meiryo UI" panose="020B0604030504040204" pitchFamily="50" charset="-128"/>
                          <a:ea typeface="Meiryo UI" panose="020B0604030504040204" pitchFamily="50" charset="-128"/>
                        </a:rPr>
                        <a:t>独自プロトコルや専用システムが必要</a:t>
                      </a:r>
                    </a:p>
                  </a:txBody>
                  <a:tcPr marL="84433" marR="84433" marT="42217" marB="42217">
                    <a:solidFill>
                      <a:schemeClr val="accent4">
                        <a:lumMod val="40000"/>
                        <a:lumOff val="60000"/>
                      </a:schemeClr>
                    </a:solidFill>
                  </a:tcPr>
                </a:tc>
                <a:extLst>
                  <a:ext uri="{0D108BD9-81ED-4DB2-BD59-A6C34878D82A}">
                    <a16:rowId xmlns:a16="http://schemas.microsoft.com/office/drawing/2014/main" val="3805212230"/>
                  </a:ext>
                </a:extLst>
              </a:tr>
              <a:tr h="366243">
                <a:tc>
                  <a:txBody>
                    <a:bodyPr/>
                    <a:lstStyle/>
                    <a:p>
                      <a:pPr marL="171450" indent="-171450">
                        <a:buFont typeface="Wingdings" panose="05000000000000000000" pitchFamily="2" charset="2"/>
                        <a:buChar char="n"/>
                      </a:pPr>
                      <a:r>
                        <a:rPr kumimoji="1" lang="ja-JP" altLang="en-US" sz="1100" dirty="0">
                          <a:solidFill>
                            <a:srgbClr val="002060"/>
                          </a:solidFill>
                          <a:latin typeface="Meiryo UI" panose="020B0604030504040204" pitchFamily="50" charset="-128"/>
                          <a:ea typeface="Meiryo UI" panose="020B0604030504040204" pitchFamily="50" charset="-128"/>
                        </a:rPr>
                        <a:t>独自のプロトコルを用いる仕様</a:t>
                      </a:r>
                      <a:endParaRPr kumimoji="1" lang="en-US" altLang="ja-JP" sz="1100" dirty="0">
                        <a:solidFill>
                          <a:srgbClr val="002060"/>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n"/>
                      </a:pPr>
                      <a:r>
                        <a:rPr kumimoji="1" lang="ja-JP" altLang="en-US" sz="1100" dirty="0">
                          <a:solidFill>
                            <a:srgbClr val="002060"/>
                          </a:solidFill>
                          <a:latin typeface="Meiryo UI" panose="020B0604030504040204" pitchFamily="50" charset="-128"/>
                          <a:ea typeface="Meiryo UI" panose="020B0604030504040204" pitchFamily="50" charset="-128"/>
                        </a:rPr>
                        <a:t>顧客別の環境に合わせて、検討・導入を行うモデル</a:t>
                      </a:r>
                    </a:p>
                    <a:p>
                      <a:endParaRPr kumimoji="1" lang="ja-JP" altLang="en-US" sz="1100" dirty="0">
                        <a:solidFill>
                          <a:srgbClr val="002060"/>
                        </a:solidFill>
                        <a:latin typeface="Meiryo UI" panose="020B0604030504040204" pitchFamily="50" charset="-128"/>
                        <a:ea typeface="Meiryo UI" panose="020B0604030504040204" pitchFamily="50" charset="-128"/>
                      </a:endParaRPr>
                    </a:p>
                  </a:txBody>
                  <a:tcPr marL="84433" marR="84433" marT="42217" marB="42217"/>
                </a:tc>
                <a:extLst>
                  <a:ext uri="{0D108BD9-81ED-4DB2-BD59-A6C34878D82A}">
                    <a16:rowId xmlns:a16="http://schemas.microsoft.com/office/drawing/2014/main" val="55641704"/>
                  </a:ext>
                </a:extLst>
              </a:tr>
            </a:tbl>
          </a:graphicData>
        </a:graphic>
      </p:graphicFrame>
      <p:graphicFrame>
        <p:nvGraphicFramePr>
          <p:cNvPr id="14" name="表 13">
            <a:extLst>
              <a:ext uri="{FF2B5EF4-FFF2-40B4-BE49-F238E27FC236}">
                <a16:creationId xmlns:a16="http://schemas.microsoft.com/office/drawing/2014/main" id="{EC475DA6-914D-5C78-116D-86B0CA4E1DF2}"/>
              </a:ext>
            </a:extLst>
          </p:cNvPr>
          <p:cNvGraphicFramePr>
            <a:graphicFrameLocks noGrp="1"/>
          </p:cNvGraphicFramePr>
          <p:nvPr>
            <p:extLst>
              <p:ext uri="{D42A27DB-BD31-4B8C-83A1-F6EECF244321}">
                <p14:modId xmlns:p14="http://schemas.microsoft.com/office/powerpoint/2010/main" val="3700573602"/>
              </p:ext>
            </p:extLst>
          </p:nvPr>
        </p:nvGraphicFramePr>
        <p:xfrm>
          <a:off x="7699344" y="4437113"/>
          <a:ext cx="2821941" cy="1274382"/>
        </p:xfrm>
        <a:graphic>
          <a:graphicData uri="http://schemas.openxmlformats.org/drawingml/2006/table">
            <a:tbl>
              <a:tblPr firstRow="1" bandRow="1">
                <a:tableStyleId>{69012ECD-51FC-41F1-AA8D-1B2483CD663E}</a:tableStyleId>
              </a:tblPr>
              <a:tblGrid>
                <a:gridCol w="2821941">
                  <a:extLst>
                    <a:ext uri="{9D8B030D-6E8A-4147-A177-3AD203B41FA5}">
                      <a16:colId xmlns:a16="http://schemas.microsoft.com/office/drawing/2014/main" val="1816791968"/>
                    </a:ext>
                  </a:extLst>
                </a:gridCol>
              </a:tblGrid>
              <a:tr h="0">
                <a:tc>
                  <a:txBody>
                    <a:bodyPr/>
                    <a:lstStyle/>
                    <a:p>
                      <a:r>
                        <a:rPr kumimoji="1" lang="en-US" altLang="ja-JP" sz="1200" dirty="0">
                          <a:solidFill>
                            <a:schemeClr val="bg1"/>
                          </a:solidFill>
                          <a:latin typeface="Meiryo UI" panose="020B0604030504040204" pitchFamily="50" charset="-128"/>
                          <a:ea typeface="Meiryo UI" panose="020B0604030504040204" pitchFamily="50" charset="-128"/>
                        </a:rPr>
                        <a:t>Sigfox</a:t>
                      </a:r>
                      <a:endParaRPr kumimoji="1" lang="ja-JP" altLang="en-US" sz="1200" dirty="0">
                        <a:solidFill>
                          <a:schemeClr val="bg1"/>
                        </a:solidFill>
                        <a:latin typeface="Meiryo UI" panose="020B0604030504040204" pitchFamily="50" charset="-128"/>
                        <a:ea typeface="Meiryo UI" panose="020B0604030504040204" pitchFamily="50" charset="-128"/>
                      </a:endParaRPr>
                    </a:p>
                  </a:txBody>
                  <a:tcPr marL="84433" marR="84433" marT="42217" marB="42217"/>
                </a:tc>
                <a:extLst>
                  <a:ext uri="{0D108BD9-81ED-4DB2-BD59-A6C34878D82A}">
                    <a16:rowId xmlns:a16="http://schemas.microsoft.com/office/drawing/2014/main" val="767437630"/>
                  </a:ext>
                </a:extLst>
              </a:tr>
              <a:tr h="0">
                <a:tc>
                  <a:txBody>
                    <a:bodyPr/>
                    <a:lstStyle/>
                    <a:p>
                      <a:r>
                        <a:rPr kumimoji="1" lang="ja-JP" altLang="en-US" sz="1100" dirty="0">
                          <a:solidFill>
                            <a:srgbClr val="002060"/>
                          </a:solidFill>
                          <a:latin typeface="Meiryo UI" panose="020B0604030504040204" pitchFamily="50" charset="-128"/>
                          <a:ea typeface="Meiryo UI" panose="020B0604030504040204" pitchFamily="50" charset="-128"/>
                        </a:rPr>
                        <a:t>送信できるデータ量に制限あり</a:t>
                      </a:r>
                    </a:p>
                  </a:txBody>
                  <a:tcPr marL="84433" marR="84433" marT="42217" marB="42217">
                    <a:solidFill>
                      <a:schemeClr val="accent4">
                        <a:lumMod val="40000"/>
                        <a:lumOff val="60000"/>
                      </a:schemeClr>
                    </a:solidFill>
                  </a:tcPr>
                </a:tc>
                <a:extLst>
                  <a:ext uri="{0D108BD9-81ED-4DB2-BD59-A6C34878D82A}">
                    <a16:rowId xmlns:a16="http://schemas.microsoft.com/office/drawing/2014/main" val="3805212230"/>
                  </a:ext>
                </a:extLst>
              </a:tr>
              <a:tr h="0">
                <a:tc>
                  <a:txBody>
                    <a:bodyPr/>
                    <a:lstStyle/>
                    <a:p>
                      <a:pPr marL="171450" indent="-171450">
                        <a:buFont typeface="Wingdings" panose="05000000000000000000" pitchFamily="2" charset="2"/>
                        <a:buChar char="n"/>
                      </a:pPr>
                      <a:r>
                        <a:rPr kumimoji="1" lang="ja-JP" altLang="en-US" sz="1100" dirty="0">
                          <a:solidFill>
                            <a:srgbClr val="002060"/>
                          </a:solidFill>
                          <a:latin typeface="Meiryo UI" panose="020B0604030504040204" pitchFamily="50" charset="-128"/>
                          <a:ea typeface="Meiryo UI" panose="020B0604030504040204" pitchFamily="50" charset="-128"/>
                        </a:rPr>
                        <a:t>画像や映像の送受信よりセンシング用途に　適した規格</a:t>
                      </a:r>
                      <a:endParaRPr kumimoji="1" lang="en-US" altLang="ja-JP" sz="1100" dirty="0">
                        <a:solidFill>
                          <a:srgbClr val="002060"/>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n"/>
                      </a:pPr>
                      <a:r>
                        <a:rPr kumimoji="1" lang="ja-JP" altLang="en-US" sz="1100" dirty="0">
                          <a:solidFill>
                            <a:srgbClr val="002060"/>
                          </a:solidFill>
                          <a:latin typeface="Meiryo UI" panose="020B0604030504040204" pitchFamily="50" charset="-128"/>
                          <a:ea typeface="Meiryo UI" panose="020B0604030504040204" pitchFamily="50" charset="-128"/>
                        </a:rPr>
                        <a:t>あらかじめ展開されたエリアを活用するモデル</a:t>
                      </a:r>
                    </a:p>
                    <a:p>
                      <a:endParaRPr kumimoji="1" lang="en-US" altLang="ja-JP" sz="1100" dirty="0">
                        <a:solidFill>
                          <a:srgbClr val="002060"/>
                        </a:solidFill>
                        <a:latin typeface="Meiryo UI" panose="020B0604030504040204" pitchFamily="50" charset="-128"/>
                        <a:ea typeface="Meiryo UI" panose="020B0604030504040204" pitchFamily="50" charset="-128"/>
                      </a:endParaRPr>
                    </a:p>
                  </a:txBody>
                  <a:tcPr marL="84433" marR="84433" marT="42217" marB="42217"/>
                </a:tc>
                <a:extLst>
                  <a:ext uri="{0D108BD9-81ED-4DB2-BD59-A6C34878D82A}">
                    <a16:rowId xmlns:a16="http://schemas.microsoft.com/office/drawing/2014/main" val="55641704"/>
                  </a:ext>
                </a:extLst>
              </a:tr>
            </a:tbl>
          </a:graphicData>
        </a:graphic>
      </p:graphicFrame>
      <p:graphicFrame>
        <p:nvGraphicFramePr>
          <p:cNvPr id="15" name="表 14">
            <a:extLst>
              <a:ext uri="{FF2B5EF4-FFF2-40B4-BE49-F238E27FC236}">
                <a16:creationId xmlns:a16="http://schemas.microsoft.com/office/drawing/2014/main" id="{0539C482-1AB5-1436-7343-316DF2CD02BC}"/>
              </a:ext>
            </a:extLst>
          </p:cNvPr>
          <p:cNvGraphicFramePr>
            <a:graphicFrameLocks noGrp="1"/>
          </p:cNvGraphicFramePr>
          <p:nvPr>
            <p:extLst>
              <p:ext uri="{D42A27DB-BD31-4B8C-83A1-F6EECF244321}">
                <p14:modId xmlns:p14="http://schemas.microsoft.com/office/powerpoint/2010/main" val="319430921"/>
              </p:ext>
            </p:extLst>
          </p:nvPr>
        </p:nvGraphicFramePr>
        <p:xfrm>
          <a:off x="4719223" y="4437113"/>
          <a:ext cx="2821941" cy="1274382"/>
        </p:xfrm>
        <a:graphic>
          <a:graphicData uri="http://schemas.openxmlformats.org/drawingml/2006/table">
            <a:tbl>
              <a:tblPr firstRow="1" bandRow="1">
                <a:tableStyleId>{69012ECD-51FC-41F1-AA8D-1B2483CD663E}</a:tableStyleId>
              </a:tblPr>
              <a:tblGrid>
                <a:gridCol w="2821941">
                  <a:extLst>
                    <a:ext uri="{9D8B030D-6E8A-4147-A177-3AD203B41FA5}">
                      <a16:colId xmlns:a16="http://schemas.microsoft.com/office/drawing/2014/main" val="1816791968"/>
                    </a:ext>
                  </a:extLst>
                </a:gridCol>
              </a:tblGrid>
              <a:tr h="0">
                <a:tc>
                  <a:txBody>
                    <a:bodyPr/>
                    <a:lstStyle/>
                    <a:p>
                      <a:r>
                        <a:rPr kumimoji="1" lang="en-US" altLang="ja-JP" sz="1200" dirty="0">
                          <a:solidFill>
                            <a:schemeClr val="bg1"/>
                          </a:solidFill>
                          <a:latin typeface="Meiryo UI" panose="020B0604030504040204" pitchFamily="50" charset="-128"/>
                          <a:ea typeface="Meiryo UI" panose="020B0604030504040204" pitchFamily="50" charset="-128"/>
                        </a:rPr>
                        <a:t>Wi-SUN</a:t>
                      </a:r>
                      <a:endParaRPr kumimoji="1" lang="ja-JP" altLang="en-US" sz="2000" dirty="0">
                        <a:solidFill>
                          <a:schemeClr val="bg1"/>
                        </a:solidFill>
                        <a:latin typeface="Meiryo UI" panose="020B0604030504040204" pitchFamily="50" charset="-128"/>
                        <a:ea typeface="Meiryo UI" panose="020B0604030504040204" pitchFamily="50" charset="-128"/>
                      </a:endParaRPr>
                    </a:p>
                  </a:txBody>
                  <a:tcPr marL="84433" marR="84433" marT="42217" marB="42217"/>
                </a:tc>
                <a:extLst>
                  <a:ext uri="{0D108BD9-81ED-4DB2-BD59-A6C34878D82A}">
                    <a16:rowId xmlns:a16="http://schemas.microsoft.com/office/drawing/2014/main" val="767437630"/>
                  </a:ext>
                </a:extLst>
              </a:tr>
              <a:tr h="0">
                <a:tc>
                  <a:txBody>
                    <a:bodyPr/>
                    <a:lstStyle/>
                    <a:p>
                      <a:r>
                        <a:rPr kumimoji="1" lang="ja-JP" altLang="en-US" sz="1100" dirty="0">
                          <a:solidFill>
                            <a:srgbClr val="002060"/>
                          </a:solidFill>
                          <a:latin typeface="Meiryo UI" panose="020B0604030504040204" pitchFamily="50" charset="-128"/>
                          <a:ea typeface="Meiryo UI" panose="020B0604030504040204" pitchFamily="50" charset="-128"/>
                        </a:rPr>
                        <a:t>他の規格と比べて伝送距離が</a:t>
                      </a:r>
                      <a:r>
                        <a:rPr kumimoji="1" lang="ja-JP" altLang="en-US" sz="1100" dirty="0" err="1">
                          <a:solidFill>
                            <a:srgbClr val="002060"/>
                          </a:solidFill>
                          <a:latin typeface="Meiryo UI" panose="020B0604030504040204" pitchFamily="50" charset="-128"/>
                          <a:ea typeface="Meiryo UI" panose="020B0604030504040204" pitchFamily="50" charset="-128"/>
                        </a:rPr>
                        <a:t>短い</a:t>
                      </a:r>
                      <a:endParaRPr kumimoji="1" lang="ja-JP" altLang="en-US" sz="1100" dirty="0">
                        <a:solidFill>
                          <a:srgbClr val="002060"/>
                        </a:solidFill>
                        <a:latin typeface="Meiryo UI" panose="020B0604030504040204" pitchFamily="50" charset="-128"/>
                        <a:ea typeface="Meiryo UI" panose="020B0604030504040204" pitchFamily="50" charset="-128"/>
                      </a:endParaRPr>
                    </a:p>
                  </a:txBody>
                  <a:tcPr marL="84433" marR="84433" marT="42217" marB="42217">
                    <a:solidFill>
                      <a:schemeClr val="accent4">
                        <a:lumMod val="40000"/>
                        <a:lumOff val="60000"/>
                      </a:schemeClr>
                    </a:solidFill>
                  </a:tcPr>
                </a:tc>
                <a:extLst>
                  <a:ext uri="{0D108BD9-81ED-4DB2-BD59-A6C34878D82A}">
                    <a16:rowId xmlns:a16="http://schemas.microsoft.com/office/drawing/2014/main" val="3805212230"/>
                  </a:ext>
                </a:extLst>
              </a:tr>
              <a:tr h="222066">
                <a:tc>
                  <a:txBody>
                    <a:bodyPr/>
                    <a:lstStyle/>
                    <a:p>
                      <a:pPr marL="171450" indent="-171450">
                        <a:buFont typeface="Wingdings" panose="05000000000000000000" pitchFamily="2" charset="2"/>
                        <a:buChar char="n"/>
                      </a:pPr>
                      <a:r>
                        <a:rPr kumimoji="1" lang="ja-JP" altLang="en-US" sz="1100" dirty="0">
                          <a:solidFill>
                            <a:srgbClr val="002060"/>
                          </a:solidFill>
                          <a:latin typeface="Meiryo UI" panose="020B0604030504040204" pitchFamily="50" charset="-128"/>
                          <a:ea typeface="Meiryo UI" panose="020B0604030504040204" pitchFamily="50" charset="-128"/>
                        </a:rPr>
                        <a:t>伝送距離が</a:t>
                      </a:r>
                      <a:r>
                        <a:rPr kumimoji="1" lang="en-US" altLang="ja-JP" sz="1100" dirty="0">
                          <a:solidFill>
                            <a:srgbClr val="002060"/>
                          </a:solidFill>
                          <a:latin typeface="Meiryo UI" panose="020B0604030504040204" pitchFamily="50" charset="-128"/>
                          <a:ea typeface="Meiryo UI" panose="020B0604030504040204" pitchFamily="50" charset="-128"/>
                        </a:rPr>
                        <a:t>500</a:t>
                      </a:r>
                      <a:r>
                        <a:rPr kumimoji="1" lang="ja-JP" altLang="en-US" sz="1100" dirty="0">
                          <a:solidFill>
                            <a:srgbClr val="002060"/>
                          </a:solidFill>
                          <a:latin typeface="Meiryo UI" panose="020B0604030504040204" pitchFamily="50" charset="-128"/>
                          <a:ea typeface="Meiryo UI" panose="020B0604030504040204" pitchFamily="50" charset="-128"/>
                        </a:rPr>
                        <a:t>ｍであり、スマートメーター　用途としては十分だが、他の規格と比べて　比較的狭い伝搬範囲</a:t>
                      </a:r>
                      <a:endParaRPr kumimoji="1" lang="en-US" altLang="ja-JP" sz="1100" dirty="0">
                        <a:solidFill>
                          <a:srgbClr val="002060"/>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n"/>
                      </a:pPr>
                      <a:r>
                        <a:rPr kumimoji="1" lang="ja-JP" altLang="en-US" sz="1100" dirty="0">
                          <a:solidFill>
                            <a:srgbClr val="002060"/>
                          </a:solidFill>
                          <a:latin typeface="Meiryo UI" panose="020B0604030504040204" pitchFamily="50" charset="-128"/>
                          <a:ea typeface="Meiryo UI" panose="020B0604030504040204" pitchFamily="50" charset="-128"/>
                        </a:rPr>
                        <a:t>グローバルでの利用が限定的</a:t>
                      </a:r>
                    </a:p>
                  </a:txBody>
                  <a:tcPr marL="84433" marR="84433" marT="42217" marB="42217"/>
                </a:tc>
                <a:extLst>
                  <a:ext uri="{0D108BD9-81ED-4DB2-BD59-A6C34878D82A}">
                    <a16:rowId xmlns:a16="http://schemas.microsoft.com/office/drawing/2014/main" val="55641704"/>
                  </a:ext>
                </a:extLst>
              </a:tr>
            </a:tbl>
          </a:graphicData>
        </a:graphic>
      </p:graphicFrame>
      <p:sp>
        <p:nvSpPr>
          <p:cNvPr id="16" name="正方形/長方形 15">
            <a:extLst>
              <a:ext uri="{FF2B5EF4-FFF2-40B4-BE49-F238E27FC236}">
                <a16:creationId xmlns:a16="http://schemas.microsoft.com/office/drawing/2014/main" id="{73E72D8A-D9E1-2A2C-626F-B8F48442E91B}"/>
              </a:ext>
            </a:extLst>
          </p:cNvPr>
          <p:cNvSpPr/>
          <p:nvPr/>
        </p:nvSpPr>
        <p:spPr>
          <a:xfrm>
            <a:off x="2964846" y="1228030"/>
            <a:ext cx="1115154" cy="2901202"/>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HGS創英角ｺﾞｼｯｸUB" panose="020B0900000000000000" pitchFamily="50" charset="-128"/>
              <a:ea typeface="HGS創英角ｺﾞｼｯｸUB" panose="020B0900000000000000" pitchFamily="50" charset="-128"/>
            </a:endParaRPr>
          </a:p>
        </p:txBody>
      </p:sp>
      <p:grpSp>
        <p:nvGrpSpPr>
          <p:cNvPr id="8" name="グループ化 7">
            <a:extLst>
              <a:ext uri="{FF2B5EF4-FFF2-40B4-BE49-F238E27FC236}">
                <a16:creationId xmlns:a16="http://schemas.microsoft.com/office/drawing/2014/main" id="{7FB20F56-E9E2-9911-818D-9894F04AD7D7}"/>
              </a:ext>
            </a:extLst>
          </p:cNvPr>
          <p:cNvGrpSpPr/>
          <p:nvPr/>
        </p:nvGrpSpPr>
        <p:grpSpPr>
          <a:xfrm>
            <a:off x="2090577" y="5805265"/>
            <a:ext cx="7968369" cy="774315"/>
            <a:chOff x="1017171" y="5956167"/>
            <a:chExt cx="7968369" cy="774315"/>
          </a:xfrm>
        </p:grpSpPr>
        <p:sp>
          <p:nvSpPr>
            <p:cNvPr id="17" name="テキスト ボックス 16">
              <a:extLst>
                <a:ext uri="{FF2B5EF4-FFF2-40B4-BE49-F238E27FC236}">
                  <a16:creationId xmlns:a16="http://schemas.microsoft.com/office/drawing/2014/main" id="{889B585D-01C5-53FE-5E0A-CDBEC63DD3C5}"/>
                </a:ext>
              </a:extLst>
            </p:cNvPr>
            <p:cNvSpPr txBox="1"/>
            <p:nvPr/>
          </p:nvSpPr>
          <p:spPr>
            <a:xfrm>
              <a:off x="1017171" y="5956167"/>
              <a:ext cx="3163046" cy="774315"/>
            </a:xfrm>
            <a:prstGeom prst="rect">
              <a:avLst/>
            </a:prstGeom>
            <a:noFill/>
          </p:spPr>
          <p:txBody>
            <a:bodyPr wrap="none" rtlCol="0">
              <a:spAutoFit/>
            </a:bodyPr>
            <a:lstStyle/>
            <a:p>
              <a:pPr algn="ctr">
                <a:spcBef>
                  <a:spcPts val="1108"/>
                </a:spcBef>
              </a:pPr>
              <a:r>
                <a:rPr lang="ja-JP" altLang="en-US" sz="2216" dirty="0">
                  <a:solidFill>
                    <a:schemeClr val="accent5">
                      <a:lumMod val="75000"/>
                    </a:schemeClr>
                  </a:solidFill>
                  <a:latin typeface="HGP創英角ｺﾞｼｯｸUB" panose="020B0900000000000000" pitchFamily="50" charset="-128"/>
                  <a:ea typeface="HGP創英角ｺﾞｼｯｸUB" panose="020B0900000000000000" pitchFamily="50" charset="-128"/>
                </a:rPr>
                <a:t>産業や地域課題を進める</a:t>
              </a:r>
              <a:br>
                <a:rPr lang="en-US" altLang="ja-JP" sz="2216" dirty="0">
                  <a:solidFill>
                    <a:schemeClr val="accent5">
                      <a:lumMod val="75000"/>
                    </a:schemeClr>
                  </a:solidFill>
                  <a:latin typeface="HGP創英角ｺﾞｼｯｸUB" panose="020B0900000000000000" pitchFamily="50" charset="-128"/>
                  <a:ea typeface="HGP創英角ｺﾞｼｯｸUB" panose="020B0900000000000000" pitchFamily="50" charset="-128"/>
                </a:rPr>
              </a:br>
              <a:r>
                <a:rPr lang="ja-JP" altLang="en-US" sz="2216" dirty="0">
                  <a:solidFill>
                    <a:schemeClr val="accent5">
                      <a:lumMod val="75000"/>
                    </a:schemeClr>
                  </a:solidFill>
                  <a:latin typeface="HGP創英角ｺﾞｼｯｸUB" panose="020B0900000000000000" pitchFamily="50" charset="-128"/>
                  <a:ea typeface="HGP創英角ｺﾞｼｯｸUB" panose="020B0900000000000000" pitchFamily="50" charset="-128"/>
                </a:rPr>
                <a:t>利用者に適した規格</a:t>
              </a:r>
              <a:endParaRPr lang="en-US" altLang="ja-JP" sz="2216" dirty="0">
                <a:solidFill>
                  <a:schemeClr val="accent5">
                    <a:lumMod val="75000"/>
                  </a:schemeClr>
                </a:solidFill>
                <a:latin typeface="HGP創英角ｺﾞｼｯｸUB" panose="020B0900000000000000" pitchFamily="50" charset="-128"/>
                <a:ea typeface="HGP創英角ｺﾞｼｯｸUB" panose="020B0900000000000000" pitchFamily="50" charset="-128"/>
              </a:endParaRPr>
            </a:p>
          </p:txBody>
        </p:sp>
        <p:sp>
          <p:nvSpPr>
            <p:cNvPr id="18" name="テキスト ボックス 17">
              <a:extLst>
                <a:ext uri="{FF2B5EF4-FFF2-40B4-BE49-F238E27FC236}">
                  <a16:creationId xmlns:a16="http://schemas.microsoft.com/office/drawing/2014/main" id="{5A978389-6651-C532-E804-D9D651F99F10}"/>
                </a:ext>
              </a:extLst>
            </p:cNvPr>
            <p:cNvSpPr txBox="1"/>
            <p:nvPr/>
          </p:nvSpPr>
          <p:spPr>
            <a:xfrm>
              <a:off x="4222697" y="6098192"/>
              <a:ext cx="4762843" cy="490262"/>
            </a:xfrm>
            <a:prstGeom prst="rect">
              <a:avLst/>
            </a:prstGeom>
            <a:noFill/>
          </p:spPr>
          <p:txBody>
            <a:bodyPr wrap="none" rtlCol="0">
              <a:spAutoFit/>
            </a:bodyPr>
            <a:lstStyle/>
            <a:p>
              <a:pPr algn="ctr"/>
              <a:r>
                <a:rPr lang="ja-JP" altLang="en-US" sz="2586" dirty="0">
                  <a:solidFill>
                    <a:schemeClr val="bg1"/>
                  </a:solidFill>
                  <a:effectLst>
                    <a:glow rad="190500">
                      <a:schemeClr val="accent5">
                        <a:alpha val="70000"/>
                      </a:schemeClr>
                    </a:glow>
                  </a:effectLst>
                  <a:latin typeface="HGPSoeiKakugothicUB" panose="020B0900000000000000" pitchFamily="34" charset="-128"/>
                  <a:ea typeface="HGPSoeiKakugothicUB" panose="020B0900000000000000" pitchFamily="34" charset="-128"/>
                </a:rPr>
                <a:t>ＩＥＥＥ８０２</a:t>
              </a:r>
              <a:r>
                <a:rPr lang="en-US" altLang="ja-JP" sz="2586" dirty="0">
                  <a:solidFill>
                    <a:schemeClr val="bg1"/>
                  </a:solidFill>
                  <a:effectLst>
                    <a:glow rad="190500">
                      <a:schemeClr val="accent5">
                        <a:alpha val="70000"/>
                      </a:schemeClr>
                    </a:glow>
                  </a:effectLst>
                  <a:latin typeface="HGPSoeiKakugothicUB" panose="020B0900000000000000" pitchFamily="34" charset="-128"/>
                  <a:ea typeface="HGPSoeiKakugothicUB" panose="020B0900000000000000" pitchFamily="34" charset="-128"/>
                </a:rPr>
                <a:t>.</a:t>
              </a:r>
              <a:r>
                <a:rPr lang="ja-JP" altLang="en-US" sz="2586" dirty="0">
                  <a:solidFill>
                    <a:schemeClr val="bg1"/>
                  </a:solidFill>
                  <a:effectLst>
                    <a:glow rad="190500">
                      <a:schemeClr val="accent5">
                        <a:alpha val="70000"/>
                      </a:schemeClr>
                    </a:glow>
                  </a:effectLst>
                  <a:latin typeface="HGPSoeiKakugothicUB" panose="020B0900000000000000" pitchFamily="34" charset="-128"/>
                  <a:ea typeface="HGPSoeiKakugothicUB" panose="020B0900000000000000" pitchFamily="34" charset="-128"/>
                </a:rPr>
                <a:t>１１ａｈ</a:t>
              </a:r>
              <a:r>
                <a:rPr lang="en-US" altLang="ja-JP" sz="2586" dirty="0">
                  <a:solidFill>
                    <a:schemeClr val="bg1"/>
                  </a:solidFill>
                  <a:effectLst>
                    <a:glow rad="190500">
                      <a:schemeClr val="accent5">
                        <a:alpha val="70000"/>
                      </a:schemeClr>
                    </a:glow>
                  </a:effectLst>
                  <a:latin typeface="HGPSoeiKakugothicUB" panose="020B0900000000000000" pitchFamily="34" charset="-128"/>
                  <a:ea typeface="HGPSoeiKakugothicUB" panose="020B0900000000000000" pitchFamily="34" charset="-128"/>
                </a:rPr>
                <a:t>/Wi-Fi</a:t>
              </a:r>
              <a:r>
                <a:rPr lang="ja-JP" altLang="en-US" sz="2586" dirty="0">
                  <a:solidFill>
                    <a:schemeClr val="bg1"/>
                  </a:solidFill>
                  <a:effectLst>
                    <a:glow rad="190500">
                      <a:schemeClr val="accent5">
                        <a:alpha val="70000"/>
                      </a:schemeClr>
                    </a:glow>
                  </a:effectLst>
                  <a:latin typeface="HGPSoeiKakugothicUB" panose="020B0900000000000000" pitchFamily="34" charset="-128"/>
                  <a:ea typeface="HGPSoeiKakugothicUB" panose="020B0900000000000000" pitchFamily="34" charset="-128"/>
                </a:rPr>
                <a:t> </a:t>
              </a:r>
              <a:r>
                <a:rPr lang="en-US" altLang="ja-JP" sz="2586" dirty="0" err="1">
                  <a:solidFill>
                    <a:schemeClr val="bg1"/>
                  </a:solidFill>
                  <a:effectLst>
                    <a:glow rad="190500">
                      <a:schemeClr val="accent5">
                        <a:alpha val="70000"/>
                      </a:schemeClr>
                    </a:glow>
                  </a:effectLst>
                  <a:latin typeface="HGPSoeiKakugothicUB" panose="020B0900000000000000" pitchFamily="34" charset="-128"/>
                  <a:ea typeface="HGPSoeiKakugothicUB" panose="020B0900000000000000" pitchFamily="34" charset="-128"/>
                </a:rPr>
                <a:t>HaLow</a:t>
              </a:r>
              <a:endParaRPr lang="ja-JP" altLang="en-US" sz="2586" dirty="0">
                <a:solidFill>
                  <a:schemeClr val="bg1"/>
                </a:solidFill>
                <a:effectLst>
                  <a:glow rad="190500">
                    <a:schemeClr val="accent5">
                      <a:alpha val="70000"/>
                    </a:schemeClr>
                  </a:glow>
                </a:effectLst>
                <a:latin typeface="HGPSoeiKakugothicUB" panose="020B0900000000000000" pitchFamily="34" charset="-128"/>
                <a:ea typeface="HGPSoeiKakugothicUB" panose="020B0900000000000000" pitchFamily="34" charset="-128"/>
              </a:endParaRPr>
            </a:p>
          </p:txBody>
        </p:sp>
      </p:grpSp>
      <p:sp>
        <p:nvSpPr>
          <p:cNvPr id="9" name="正方形/長方形 8">
            <a:extLst>
              <a:ext uri="{FF2B5EF4-FFF2-40B4-BE49-F238E27FC236}">
                <a16:creationId xmlns:a16="http://schemas.microsoft.com/office/drawing/2014/main" id="{769AA7A2-AC12-2E0E-FB5B-4305B9142E1B}"/>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192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8E7E10-0D52-C89E-4C8B-5C18682A1B55}"/>
              </a:ext>
            </a:extLst>
          </p:cNvPr>
          <p:cNvSpPr>
            <a:spLocks noGrp="1"/>
          </p:cNvSpPr>
          <p:nvPr>
            <p:ph type="title"/>
          </p:nvPr>
        </p:nvSpPr>
        <p:spPr/>
        <p:txBody>
          <a:bodyPr>
            <a:normAutofit/>
          </a:bodyPr>
          <a:lstStyle/>
          <a:p>
            <a:r>
              <a:rPr kumimoji="1" lang="en-US" altLang="ja-JP" dirty="0"/>
              <a:t>IoT</a:t>
            </a:r>
            <a:r>
              <a:rPr kumimoji="1" lang="ja-JP" altLang="en-US" dirty="0"/>
              <a:t>実装を加速させるオプション機能</a:t>
            </a:r>
          </a:p>
        </p:txBody>
      </p:sp>
      <p:sp>
        <p:nvSpPr>
          <p:cNvPr id="3" name="四角形: 角を丸くする 2">
            <a:extLst>
              <a:ext uri="{FF2B5EF4-FFF2-40B4-BE49-F238E27FC236}">
                <a16:creationId xmlns:a16="http://schemas.microsoft.com/office/drawing/2014/main" id="{97914133-2791-6E37-50F0-52772EBF26C3}"/>
              </a:ext>
            </a:extLst>
          </p:cNvPr>
          <p:cNvSpPr/>
          <p:nvPr/>
        </p:nvSpPr>
        <p:spPr>
          <a:xfrm>
            <a:off x="1714666" y="549978"/>
            <a:ext cx="8820000" cy="580641"/>
          </a:xfrm>
          <a:prstGeom prst="round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latin typeface="HGS創英角ｺﾞｼｯｸUB" panose="020B0900000000000000" pitchFamily="50" charset="-128"/>
                <a:ea typeface="HGS創英角ｺﾞｼｯｸUB" panose="020B0900000000000000" pitchFamily="50" charset="-128"/>
              </a:rPr>
              <a:t>802.11ah</a:t>
            </a:r>
            <a:r>
              <a:rPr lang="ja-JP" altLang="en-US" dirty="0">
                <a:latin typeface="HGS創英角ｺﾞｼｯｸUB" panose="020B0900000000000000" pitchFamily="50" charset="-128"/>
                <a:ea typeface="HGS創英角ｺﾞｼｯｸUB" panose="020B0900000000000000" pitchFamily="50" charset="-128"/>
              </a:rPr>
              <a:t>でもソフトウェア制御によりメッシュ</a:t>
            </a:r>
            <a:r>
              <a:rPr lang="en-US" altLang="ja-JP" dirty="0">
                <a:latin typeface="HGS創英角ｺﾞｼｯｸUB" panose="020B0900000000000000" pitchFamily="50" charset="-128"/>
                <a:ea typeface="HGS創英角ｺﾞｼｯｸUB" panose="020B0900000000000000" pitchFamily="50" charset="-128"/>
              </a:rPr>
              <a:t>/</a:t>
            </a:r>
            <a:r>
              <a:rPr lang="ja-JP" altLang="en-US" dirty="0">
                <a:latin typeface="HGS創英角ｺﾞｼｯｸUB" panose="020B0900000000000000" pitchFamily="50" charset="-128"/>
                <a:ea typeface="HGS創英角ｺﾞｼｯｸUB" panose="020B0900000000000000" pitchFamily="50" charset="-128"/>
              </a:rPr>
              <a:t>リレーネットワークを</a:t>
            </a:r>
            <a:endParaRPr lang="en-US" altLang="ja-JP" dirty="0">
              <a:latin typeface="HGS創英角ｺﾞｼｯｸUB" panose="020B0900000000000000" pitchFamily="50" charset="-128"/>
              <a:ea typeface="HGS創英角ｺﾞｼｯｸUB" panose="020B0900000000000000" pitchFamily="50" charset="-128"/>
            </a:endParaRPr>
          </a:p>
          <a:p>
            <a:pPr algn="ctr"/>
            <a:r>
              <a:rPr lang="ja-JP" altLang="en-US" dirty="0">
                <a:latin typeface="HGS創英角ｺﾞｼｯｸUB" panose="020B0900000000000000" pitchFamily="50" charset="-128"/>
                <a:ea typeface="HGS創英角ｺﾞｼｯｸUB" panose="020B0900000000000000" pitchFamily="50" charset="-128"/>
              </a:rPr>
              <a:t>構築可能にし、通信距離の更なる延長を実現しています</a:t>
            </a:r>
          </a:p>
        </p:txBody>
      </p:sp>
      <p:sp>
        <p:nvSpPr>
          <p:cNvPr id="36" name="Google Shape;764;p19">
            <a:extLst>
              <a:ext uri="{FF2B5EF4-FFF2-40B4-BE49-F238E27FC236}">
                <a16:creationId xmlns:a16="http://schemas.microsoft.com/office/drawing/2014/main" id="{FFABD7F7-1311-EEDF-6063-7840C048E484}"/>
              </a:ext>
            </a:extLst>
          </p:cNvPr>
          <p:cNvSpPr txBox="1"/>
          <p:nvPr/>
        </p:nvSpPr>
        <p:spPr>
          <a:xfrm>
            <a:off x="1323278" y="5378299"/>
            <a:ext cx="5932137"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ja-JP" sz="1400" dirty="0">
                <a:latin typeface="HGP創英角ｺﾞｼｯｸUB" panose="020B0900000000000000" pitchFamily="50" charset="-128"/>
                <a:ea typeface="HGP創英角ｺﾞｼｯｸUB" panose="020B0900000000000000" pitchFamily="50" charset="-128"/>
                <a:cs typeface="Meiryo"/>
                <a:sym typeface="Meiryo"/>
              </a:rPr>
              <a:t>※実験環境の都合で、直線2kmではなく1kｍ地点で折り返し計測しています。</a:t>
            </a:r>
            <a:endParaRPr sz="1400" dirty="0">
              <a:latin typeface="HGP創英角ｺﾞｼｯｸUB" panose="020B0900000000000000" pitchFamily="50" charset="-128"/>
              <a:ea typeface="HGP創英角ｺﾞｼｯｸUB" panose="020B0900000000000000" pitchFamily="50" charset="-128"/>
              <a:cs typeface="Meiryo"/>
              <a:sym typeface="Meiryo"/>
            </a:endParaRPr>
          </a:p>
        </p:txBody>
      </p:sp>
      <p:sp>
        <p:nvSpPr>
          <p:cNvPr id="49" name="テキスト ボックス 48">
            <a:extLst>
              <a:ext uri="{FF2B5EF4-FFF2-40B4-BE49-F238E27FC236}">
                <a16:creationId xmlns:a16="http://schemas.microsoft.com/office/drawing/2014/main" id="{F9229AE9-A0FE-DC03-0475-990EBDCD366C}"/>
              </a:ext>
            </a:extLst>
          </p:cNvPr>
          <p:cNvSpPr txBox="1"/>
          <p:nvPr/>
        </p:nvSpPr>
        <p:spPr>
          <a:xfrm>
            <a:off x="7511254" y="1940410"/>
            <a:ext cx="4277371" cy="1323439"/>
          </a:xfrm>
          <a:prstGeom prst="rect">
            <a:avLst/>
          </a:prstGeom>
          <a:noFill/>
        </p:spPr>
        <p:txBody>
          <a:bodyPr wrap="square" rtlCol="0">
            <a:spAutoFit/>
          </a:bodyPr>
          <a:lstStyle/>
          <a:p>
            <a:pPr marL="285750" indent="-285750">
              <a:buFont typeface="Wingdings" panose="05000000000000000000" pitchFamily="2" charset="2"/>
              <a:buChar char="l"/>
            </a:pPr>
            <a:r>
              <a:rPr kumimoji="1" lang="en-US" altLang="ja-JP" sz="1600" dirty="0">
                <a:latin typeface="HGS創英角ｺﾞｼｯｸUB" panose="020B0900000000000000" pitchFamily="50" charset="-128"/>
                <a:ea typeface="HGS創英角ｺﾞｼｯｸUB" panose="020B0900000000000000" pitchFamily="50" charset="-128"/>
              </a:rPr>
              <a:t>WFA (Wi-Fi</a:t>
            </a:r>
            <a:r>
              <a:rPr kumimoji="1" lang="ja-JP" altLang="en-US" sz="1600" dirty="0">
                <a:latin typeface="HGS創英角ｺﾞｼｯｸUB" panose="020B0900000000000000" pitchFamily="50" charset="-128"/>
                <a:ea typeface="HGS創英角ｺﾞｼｯｸUB" panose="020B0900000000000000" pitchFamily="50" charset="-128"/>
              </a:rPr>
              <a:t> </a:t>
            </a:r>
            <a:r>
              <a:rPr kumimoji="1" lang="en-US" altLang="ja-JP" sz="1600" dirty="0">
                <a:latin typeface="HGS創英角ｺﾞｼｯｸUB" panose="020B0900000000000000" pitchFamily="50" charset="-128"/>
                <a:ea typeface="HGS創英角ｺﾞｼｯｸUB" panose="020B0900000000000000" pitchFamily="50" charset="-128"/>
              </a:rPr>
              <a:t>Alliance)</a:t>
            </a:r>
            <a:r>
              <a:rPr kumimoji="1" lang="ja-JP" altLang="en-US" sz="1600" dirty="0">
                <a:latin typeface="HGS創英角ｺﾞｼｯｸUB" panose="020B0900000000000000" pitchFamily="50" charset="-128"/>
                <a:ea typeface="HGS創英角ｺﾞｼｯｸUB" panose="020B0900000000000000" pitchFamily="50" charset="-128"/>
              </a:rPr>
              <a:t>標準で開発された　ツリーネットワークがベース</a:t>
            </a:r>
            <a:endParaRPr kumimoji="1" lang="en-US" altLang="ja-JP" sz="1600" dirty="0">
              <a:latin typeface="HGS創英角ｺﾞｼｯｸUB" panose="020B0900000000000000" pitchFamily="50" charset="-128"/>
              <a:ea typeface="HGS創英角ｺﾞｼｯｸUB" panose="020B0900000000000000" pitchFamily="50" charset="-128"/>
            </a:endParaRPr>
          </a:p>
          <a:p>
            <a:pPr marL="285750" indent="-285750">
              <a:buFont typeface="Wingdings" panose="05000000000000000000" pitchFamily="2" charset="2"/>
              <a:buChar char="l"/>
            </a:pPr>
            <a:r>
              <a:rPr lang="ja-JP" altLang="en-US" sz="1600" dirty="0">
                <a:latin typeface="HGS創英角ｺﾞｼｯｸUB" panose="020B0900000000000000" pitchFamily="50" charset="-128"/>
                <a:ea typeface="HGS創英角ｺﾞｼｯｸUB" panose="020B0900000000000000" pitchFamily="50" charset="-128"/>
              </a:rPr>
              <a:t>適応トポロジー：</a:t>
            </a:r>
            <a:r>
              <a:rPr lang="en-US" altLang="ja-JP" sz="1600" dirty="0">
                <a:latin typeface="HGS創英角ｺﾞｼｯｸUB" panose="020B0900000000000000" pitchFamily="50" charset="-128"/>
                <a:ea typeface="HGS創英角ｺﾞｼｯｸUB" panose="020B0900000000000000" pitchFamily="50" charset="-128"/>
              </a:rPr>
              <a:t>AP</a:t>
            </a:r>
            <a:r>
              <a:rPr lang="ja-JP" altLang="en-US" sz="1600" dirty="0">
                <a:latin typeface="HGS創英角ｺﾞｼｯｸUB" panose="020B0900000000000000" pitchFamily="50" charset="-128"/>
                <a:ea typeface="HGS創英角ｺﾞｼｯｸUB" panose="020B0900000000000000" pitchFamily="50" charset="-128"/>
              </a:rPr>
              <a:t>↔</a:t>
            </a:r>
            <a:r>
              <a:rPr lang="en-US" altLang="ja-JP" sz="1600" dirty="0">
                <a:latin typeface="HGS創英角ｺﾞｼｯｸUB" panose="020B0900000000000000" pitchFamily="50" charset="-128"/>
                <a:ea typeface="HGS創英角ｺﾞｼｯｸUB" panose="020B0900000000000000" pitchFamily="50" charset="-128"/>
              </a:rPr>
              <a:t>STA</a:t>
            </a:r>
            <a:r>
              <a:rPr lang="ja-JP" altLang="en-US" sz="1600" dirty="0">
                <a:latin typeface="HGS創英角ｺﾞｼｯｸUB" panose="020B0900000000000000" pitchFamily="50" charset="-128"/>
                <a:ea typeface="HGS創英角ｺﾞｼｯｸUB" panose="020B0900000000000000" pitchFamily="50" charset="-128"/>
              </a:rPr>
              <a:t>の接続</a:t>
            </a:r>
            <a:endParaRPr lang="en-US" altLang="ja-JP" sz="1600" dirty="0">
              <a:latin typeface="HGS創英角ｺﾞｼｯｸUB" panose="020B0900000000000000" pitchFamily="50" charset="-128"/>
              <a:ea typeface="HGS創英角ｺﾞｼｯｸUB" panose="020B0900000000000000" pitchFamily="50" charset="-128"/>
            </a:endParaRPr>
          </a:p>
          <a:p>
            <a:pPr marL="285750" indent="-285750">
              <a:buFont typeface="Wingdings" panose="05000000000000000000" pitchFamily="2" charset="2"/>
              <a:buChar char="l"/>
            </a:pPr>
            <a:r>
              <a:rPr lang="en-US" altLang="ja-JP" sz="1600" dirty="0">
                <a:latin typeface="HGS創英角ｺﾞｼｯｸUB" panose="020B0900000000000000" pitchFamily="50" charset="-128"/>
                <a:ea typeface="HGS創英角ｺﾞｼｯｸUB" panose="020B0900000000000000" pitchFamily="50" charset="-128"/>
              </a:rPr>
              <a:t>Relay</a:t>
            </a:r>
            <a:r>
              <a:rPr lang="ja-JP" altLang="en-US" sz="1600" dirty="0">
                <a:latin typeface="HGS創英角ｺﾞｼｯｸUB" panose="020B0900000000000000" pitchFamily="50" charset="-128"/>
                <a:ea typeface="HGS創英角ｺﾞｼｯｸUB" panose="020B0900000000000000" pitchFamily="50" charset="-128"/>
              </a:rPr>
              <a:t>に</a:t>
            </a:r>
            <a:r>
              <a:rPr lang="en-US" altLang="ja-JP" sz="1600" dirty="0">
                <a:latin typeface="HGS創英角ｺﾞｼｯｸUB" panose="020B0900000000000000" pitchFamily="50" charset="-128"/>
                <a:ea typeface="HGS創英角ｺﾞｼｯｸUB" panose="020B0900000000000000" pitchFamily="50" charset="-128"/>
              </a:rPr>
              <a:t>AP</a:t>
            </a:r>
            <a:r>
              <a:rPr lang="ja-JP" altLang="en-US" sz="1600" dirty="0">
                <a:latin typeface="HGS創英角ｺﾞｼｯｸUB" panose="020B0900000000000000" pitchFamily="50" charset="-128"/>
                <a:ea typeface="HGS創英角ｺﾞｼｯｸUB" panose="020B0900000000000000" pitchFamily="50" charset="-128"/>
              </a:rPr>
              <a:t>と</a:t>
            </a:r>
            <a:r>
              <a:rPr lang="en-US" altLang="ja-JP" sz="1600" dirty="0">
                <a:latin typeface="HGS創英角ｺﾞｼｯｸUB" panose="020B0900000000000000" pitchFamily="50" charset="-128"/>
                <a:ea typeface="HGS創英角ｺﾞｼｯｸUB" panose="020B0900000000000000" pitchFamily="50" charset="-128"/>
              </a:rPr>
              <a:t>STA</a:t>
            </a:r>
            <a:r>
              <a:rPr lang="ja-JP" altLang="en-US" sz="1600" dirty="0">
                <a:latin typeface="HGS創英角ｺﾞｼｯｸUB" panose="020B0900000000000000" pitchFamily="50" charset="-128"/>
                <a:ea typeface="HGS創英角ｺﾞｼｯｸUB" panose="020B0900000000000000" pitchFamily="50" charset="-128"/>
              </a:rPr>
              <a:t>の二つの設定が必要</a:t>
            </a:r>
            <a:endParaRPr kumimoji="1" lang="en-US" altLang="ja-JP" sz="1600" dirty="0">
              <a:latin typeface="HGS創英角ｺﾞｼｯｸUB" panose="020B0900000000000000" pitchFamily="50" charset="-128"/>
              <a:ea typeface="HGS創英角ｺﾞｼｯｸUB" panose="020B0900000000000000" pitchFamily="50" charset="-128"/>
            </a:endParaRPr>
          </a:p>
          <a:p>
            <a:pPr marL="285750" indent="-285750">
              <a:buFont typeface="Wingdings" panose="05000000000000000000" pitchFamily="2" charset="2"/>
              <a:buChar char="l"/>
            </a:pPr>
            <a:r>
              <a:rPr kumimoji="1" lang="en-US" altLang="ja-JP" sz="1600" dirty="0">
                <a:latin typeface="HGS創英角ｺﾞｼｯｸUB" panose="020B0900000000000000" pitchFamily="50" charset="-128"/>
                <a:ea typeface="HGS創英角ｺﾞｼｯｸUB" panose="020B0900000000000000" pitchFamily="50" charset="-128"/>
              </a:rPr>
              <a:t>11ah IC</a:t>
            </a:r>
            <a:r>
              <a:rPr kumimoji="1" lang="ja-JP" altLang="en-US" sz="1600" dirty="0">
                <a:latin typeface="HGS創英角ｺﾞｼｯｸUB" panose="020B0900000000000000" pitchFamily="50" charset="-128"/>
                <a:ea typeface="HGS創英角ｺﾞｼｯｸUB" panose="020B0900000000000000" pitchFamily="50" charset="-128"/>
              </a:rPr>
              <a:t>ベンダー間の互換性がある</a:t>
            </a:r>
            <a:endParaRPr kumimoji="1" lang="en-US" altLang="ja-JP" sz="1600" dirty="0">
              <a:latin typeface="HGS創英角ｺﾞｼｯｸUB" panose="020B0900000000000000" pitchFamily="50" charset="-128"/>
              <a:ea typeface="HGS創英角ｺﾞｼｯｸUB" panose="020B0900000000000000" pitchFamily="50" charset="-128"/>
            </a:endParaRPr>
          </a:p>
        </p:txBody>
      </p:sp>
      <p:sp>
        <p:nvSpPr>
          <p:cNvPr id="50" name="正方形/長方形 49">
            <a:extLst>
              <a:ext uri="{FF2B5EF4-FFF2-40B4-BE49-F238E27FC236}">
                <a16:creationId xmlns:a16="http://schemas.microsoft.com/office/drawing/2014/main" id="{99747908-EE7A-957A-2185-689676041124}"/>
              </a:ext>
            </a:extLst>
          </p:cNvPr>
          <p:cNvSpPr/>
          <p:nvPr/>
        </p:nvSpPr>
        <p:spPr>
          <a:xfrm>
            <a:off x="7482835" y="1717143"/>
            <a:ext cx="4320000" cy="1769973"/>
          </a:xfrm>
          <a:prstGeom prst="rect">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テキスト ボックス 50">
            <a:extLst>
              <a:ext uri="{FF2B5EF4-FFF2-40B4-BE49-F238E27FC236}">
                <a16:creationId xmlns:a16="http://schemas.microsoft.com/office/drawing/2014/main" id="{B74C44F5-9DAA-8EA8-E3DD-1E8590AB6EBB}"/>
              </a:ext>
            </a:extLst>
          </p:cNvPr>
          <p:cNvSpPr txBox="1"/>
          <p:nvPr/>
        </p:nvSpPr>
        <p:spPr>
          <a:xfrm>
            <a:off x="7547283" y="1543849"/>
            <a:ext cx="1497977" cy="369332"/>
          </a:xfrm>
          <a:prstGeom prst="rect">
            <a:avLst/>
          </a:prstGeom>
          <a:solidFill>
            <a:schemeClr val="bg1"/>
          </a:solidFill>
        </p:spPr>
        <p:txBody>
          <a:bodyPr wrap="square" rtlCol="0">
            <a:spAutoFit/>
          </a:bodyPr>
          <a:lstStyle/>
          <a:p>
            <a:pPr algn="ctr"/>
            <a:r>
              <a:rPr lang="en-US" altLang="ja-JP" u="sng" dirty="0">
                <a:solidFill>
                  <a:schemeClr val="accent1"/>
                </a:solidFill>
                <a:latin typeface="HGS創英角ｺﾞｼｯｸUB" panose="020B0900000000000000" pitchFamily="50" charset="-128"/>
                <a:ea typeface="HGS創英角ｺﾞｼｯｸUB" panose="020B0900000000000000" pitchFamily="50" charset="-128"/>
              </a:rPr>
              <a:t>S1G</a:t>
            </a:r>
            <a:r>
              <a:rPr lang="ja-JP" altLang="en-US" u="sng" dirty="0">
                <a:solidFill>
                  <a:schemeClr val="accent1"/>
                </a:solidFill>
                <a:latin typeface="HGS創英角ｺﾞｼｯｸUB" panose="020B0900000000000000" pitchFamily="50" charset="-128"/>
                <a:ea typeface="HGS創英角ｺﾞｼｯｸUB" panose="020B0900000000000000" pitchFamily="50" charset="-128"/>
              </a:rPr>
              <a:t> </a:t>
            </a:r>
            <a:r>
              <a:rPr lang="en-US" altLang="ja-JP" u="sng" dirty="0">
                <a:solidFill>
                  <a:schemeClr val="accent1"/>
                </a:solidFill>
                <a:latin typeface="HGS創英角ｺﾞｼｯｸUB" panose="020B0900000000000000" pitchFamily="50" charset="-128"/>
                <a:ea typeface="HGS創英角ｺﾞｼｯｸUB" panose="020B0900000000000000" pitchFamily="50" charset="-128"/>
              </a:rPr>
              <a:t>Relay</a:t>
            </a:r>
            <a:endParaRPr lang="ja-JP" altLang="en-US" u="sng" dirty="0">
              <a:solidFill>
                <a:schemeClr val="accent1"/>
              </a:solidFill>
              <a:latin typeface="HGS創英角ｺﾞｼｯｸUB" panose="020B0900000000000000" pitchFamily="50" charset="-128"/>
              <a:ea typeface="HGS創英角ｺﾞｼｯｸUB" panose="020B0900000000000000" pitchFamily="50" charset="-128"/>
            </a:endParaRPr>
          </a:p>
        </p:txBody>
      </p:sp>
      <p:sp>
        <p:nvSpPr>
          <p:cNvPr id="54" name="正方形/長方形 53">
            <a:extLst>
              <a:ext uri="{FF2B5EF4-FFF2-40B4-BE49-F238E27FC236}">
                <a16:creationId xmlns:a16="http://schemas.microsoft.com/office/drawing/2014/main" id="{EC809548-95F3-0BBB-7031-19FF377C9EAE}"/>
              </a:ext>
            </a:extLst>
          </p:cNvPr>
          <p:cNvSpPr/>
          <p:nvPr/>
        </p:nvSpPr>
        <p:spPr>
          <a:xfrm>
            <a:off x="7482835" y="3821974"/>
            <a:ext cx="4320000" cy="1739447"/>
          </a:xfrm>
          <a:prstGeom prst="rect">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55" name="図 54">
            <a:extLst>
              <a:ext uri="{FF2B5EF4-FFF2-40B4-BE49-F238E27FC236}">
                <a16:creationId xmlns:a16="http://schemas.microsoft.com/office/drawing/2014/main" id="{8953ADAD-86F1-7B9D-2412-E41CC4D0245B}"/>
              </a:ext>
            </a:extLst>
          </p:cNvPr>
          <p:cNvPicPr>
            <a:picLocks noChangeAspect="1"/>
          </p:cNvPicPr>
          <p:nvPr/>
        </p:nvPicPr>
        <p:blipFill>
          <a:blip r:embed="rId2"/>
          <a:stretch>
            <a:fillRect/>
          </a:stretch>
        </p:blipFill>
        <p:spPr>
          <a:xfrm>
            <a:off x="0" y="1845318"/>
            <a:ext cx="7692256" cy="3561510"/>
          </a:xfrm>
          <a:prstGeom prst="rect">
            <a:avLst/>
          </a:prstGeom>
        </p:spPr>
      </p:pic>
      <p:sp>
        <p:nvSpPr>
          <p:cNvPr id="56" name="テキスト ボックス 55">
            <a:extLst>
              <a:ext uri="{FF2B5EF4-FFF2-40B4-BE49-F238E27FC236}">
                <a16:creationId xmlns:a16="http://schemas.microsoft.com/office/drawing/2014/main" id="{2FD965F0-014F-AB18-8F40-BD5193773386}"/>
              </a:ext>
            </a:extLst>
          </p:cNvPr>
          <p:cNvSpPr txBox="1"/>
          <p:nvPr/>
        </p:nvSpPr>
        <p:spPr>
          <a:xfrm>
            <a:off x="7497044" y="4064020"/>
            <a:ext cx="4291581" cy="1323439"/>
          </a:xfrm>
          <a:prstGeom prst="rect">
            <a:avLst/>
          </a:prstGeom>
          <a:noFill/>
        </p:spPr>
        <p:txBody>
          <a:bodyPr wrap="square" rtlCol="0">
            <a:spAutoFit/>
          </a:bodyPr>
          <a:lstStyle/>
          <a:p>
            <a:pPr marL="285750" indent="-285750">
              <a:buFont typeface="Wingdings" panose="05000000000000000000" pitchFamily="2" charset="2"/>
              <a:buChar char="l"/>
            </a:pPr>
            <a:r>
              <a:rPr kumimoji="1" lang="en-US" altLang="ja-JP" sz="1600" dirty="0">
                <a:latin typeface="HGS創英角ｺﾞｼｯｸUB" panose="020B0900000000000000" pitchFamily="50" charset="-128"/>
                <a:ea typeface="HGS創英角ｺﾞｼｯｸUB" panose="020B0900000000000000" pitchFamily="50" charset="-128"/>
              </a:rPr>
              <a:t>WFA (Wi-Fi</a:t>
            </a:r>
            <a:r>
              <a:rPr kumimoji="1" lang="ja-JP" altLang="en-US" sz="1600" dirty="0">
                <a:latin typeface="HGS創英角ｺﾞｼｯｸUB" panose="020B0900000000000000" pitchFamily="50" charset="-128"/>
                <a:ea typeface="HGS創英角ｺﾞｼｯｸUB" panose="020B0900000000000000" pitchFamily="50" charset="-128"/>
              </a:rPr>
              <a:t> </a:t>
            </a:r>
            <a:r>
              <a:rPr kumimoji="1" lang="en-US" altLang="ja-JP" sz="1600" dirty="0">
                <a:latin typeface="HGS創英角ｺﾞｼｯｸUB" panose="020B0900000000000000" pitchFamily="50" charset="-128"/>
                <a:ea typeface="HGS創英角ｺﾞｼｯｸUB" panose="020B0900000000000000" pitchFamily="50" charset="-128"/>
              </a:rPr>
              <a:t>Alliance)</a:t>
            </a:r>
            <a:r>
              <a:rPr kumimoji="1" lang="ja-JP" altLang="en-US" sz="1600" dirty="0">
                <a:latin typeface="HGS創英角ｺﾞｼｯｸUB" panose="020B0900000000000000" pitchFamily="50" charset="-128"/>
                <a:ea typeface="HGS創英角ｺﾞｼｯｸUB" panose="020B0900000000000000" pitchFamily="50" charset="-128"/>
              </a:rPr>
              <a:t>標準で開発された</a:t>
            </a:r>
            <a:r>
              <a:rPr kumimoji="1" lang="en-US" altLang="ja-JP" sz="1600" dirty="0">
                <a:latin typeface="HGS創英角ｺﾞｼｯｸUB" panose="020B0900000000000000" pitchFamily="50" charset="-128"/>
                <a:ea typeface="HGS創英角ｺﾞｼｯｸUB" panose="020B0900000000000000" pitchFamily="50" charset="-128"/>
              </a:rPr>
              <a:t>IEEE802.11s</a:t>
            </a:r>
            <a:r>
              <a:rPr kumimoji="1" lang="ja-JP" altLang="en-US" sz="1600" dirty="0">
                <a:latin typeface="HGS創英角ｺﾞｼｯｸUB" panose="020B0900000000000000" pitchFamily="50" charset="-128"/>
                <a:ea typeface="HGS創英角ｺﾞｼｯｸUB" panose="020B0900000000000000" pitchFamily="50" charset="-128"/>
              </a:rPr>
              <a:t>がベース</a:t>
            </a:r>
            <a:endParaRPr kumimoji="1" lang="en-US" altLang="ja-JP" sz="1600" dirty="0">
              <a:latin typeface="HGS創英角ｺﾞｼｯｸUB" panose="020B0900000000000000" pitchFamily="50" charset="-128"/>
              <a:ea typeface="HGS創英角ｺﾞｼｯｸUB" panose="020B0900000000000000" pitchFamily="50" charset="-128"/>
            </a:endParaRPr>
          </a:p>
          <a:p>
            <a:pPr marL="285750" indent="-285750">
              <a:buFont typeface="Wingdings" panose="05000000000000000000" pitchFamily="2" charset="2"/>
              <a:buChar char="l"/>
            </a:pPr>
            <a:r>
              <a:rPr lang="ja-JP" altLang="en-US" sz="1600" dirty="0">
                <a:latin typeface="HGS創英角ｺﾞｼｯｸUB" panose="020B0900000000000000" pitchFamily="50" charset="-128"/>
                <a:ea typeface="HGS創英角ｺﾞｼｯｸUB" panose="020B0900000000000000" pitchFamily="50" charset="-128"/>
              </a:rPr>
              <a:t>適応トポロジー：メッシュ構造</a:t>
            </a:r>
            <a:endParaRPr lang="en-US" altLang="ja-JP" sz="1600" dirty="0">
              <a:latin typeface="HGS創英角ｺﾞｼｯｸUB" panose="020B0900000000000000" pitchFamily="50" charset="-128"/>
              <a:ea typeface="HGS創英角ｺﾞｼｯｸUB" panose="020B0900000000000000" pitchFamily="50" charset="-128"/>
            </a:endParaRPr>
          </a:p>
          <a:p>
            <a:pPr marL="285750" indent="-285750">
              <a:buFont typeface="Wingdings" panose="05000000000000000000" pitchFamily="2" charset="2"/>
              <a:buChar char="l"/>
            </a:pPr>
            <a:r>
              <a:rPr kumimoji="1" lang="en-US" altLang="ja-JP" sz="1600" dirty="0">
                <a:latin typeface="HGS創英角ｺﾞｼｯｸUB" panose="020B0900000000000000" pitchFamily="50" charset="-128"/>
                <a:ea typeface="HGS創英角ｺﾞｼｯｸUB" panose="020B0900000000000000" pitchFamily="50" charset="-128"/>
              </a:rPr>
              <a:t>STA</a:t>
            </a:r>
            <a:r>
              <a:rPr kumimoji="1" lang="ja-JP" altLang="en-US" sz="1600" dirty="0">
                <a:latin typeface="HGS創英角ｺﾞｼｯｸUB" panose="020B0900000000000000" pitchFamily="50" charset="-128"/>
                <a:ea typeface="HGS創英角ｺﾞｼｯｸUB" panose="020B0900000000000000" pitchFamily="50" charset="-128"/>
              </a:rPr>
              <a:t>は受信感度の良い相手と自動接続</a:t>
            </a:r>
            <a:endParaRPr kumimoji="1" lang="en-US" altLang="ja-JP" sz="1600" dirty="0">
              <a:latin typeface="HGS創英角ｺﾞｼｯｸUB" panose="020B0900000000000000" pitchFamily="50" charset="-128"/>
              <a:ea typeface="HGS創英角ｺﾞｼｯｸUB" panose="020B0900000000000000" pitchFamily="50" charset="-128"/>
            </a:endParaRPr>
          </a:p>
          <a:p>
            <a:pPr marL="285750" indent="-285750">
              <a:buFont typeface="Wingdings" panose="05000000000000000000" pitchFamily="2" charset="2"/>
              <a:buChar char="l"/>
            </a:pPr>
            <a:r>
              <a:rPr lang="en-US" altLang="ja-JP" sz="1600" dirty="0">
                <a:latin typeface="HGS創英角ｺﾞｼｯｸUB" panose="020B0900000000000000" pitchFamily="50" charset="-128"/>
                <a:ea typeface="HGS創英角ｺﾞｼｯｸUB" panose="020B0900000000000000" pitchFamily="50" charset="-128"/>
              </a:rPr>
              <a:t>Gate</a:t>
            </a:r>
            <a:r>
              <a:rPr kumimoji="1" lang="ja-JP" altLang="en-US" sz="1600" dirty="0">
                <a:latin typeface="HGS創英角ｺﾞｼｯｸUB" panose="020B0900000000000000" pitchFamily="50" charset="-128"/>
                <a:ea typeface="HGS創英角ｺﾞｼｯｸUB" panose="020B0900000000000000" pitchFamily="50" charset="-128"/>
              </a:rPr>
              <a:t>と</a:t>
            </a:r>
            <a:r>
              <a:rPr kumimoji="1" lang="en-US" altLang="ja-JP" sz="1600" dirty="0">
                <a:latin typeface="HGS創英角ｺﾞｼｯｸUB" panose="020B0900000000000000" pitchFamily="50" charset="-128"/>
                <a:ea typeface="HGS創英角ｺﾞｼｯｸUB" panose="020B0900000000000000" pitchFamily="50" charset="-128"/>
              </a:rPr>
              <a:t>Point</a:t>
            </a:r>
            <a:r>
              <a:rPr kumimoji="1" lang="ja-JP" altLang="en-US" sz="1600" dirty="0">
                <a:latin typeface="HGS創英角ｺﾞｼｯｸUB" panose="020B0900000000000000" pitchFamily="50" charset="-128"/>
                <a:ea typeface="HGS創英角ｺﾞｼｯｸUB" panose="020B0900000000000000" pitchFamily="50" charset="-128"/>
              </a:rPr>
              <a:t>共に</a:t>
            </a:r>
            <a:r>
              <a:rPr kumimoji="1" lang="en-US" altLang="ja-JP" sz="1600" dirty="0">
                <a:latin typeface="HGS創英角ｺﾞｼｯｸUB" panose="020B0900000000000000" pitchFamily="50" charset="-128"/>
                <a:ea typeface="HGS創英角ｺﾞｼｯｸUB" panose="020B0900000000000000" pitchFamily="50" charset="-128"/>
              </a:rPr>
              <a:t>STA</a:t>
            </a:r>
            <a:r>
              <a:rPr kumimoji="1" lang="ja-JP" altLang="en-US" sz="1600" dirty="0">
                <a:latin typeface="HGS創英角ｺﾞｼｯｸUB" panose="020B0900000000000000" pitchFamily="50" charset="-128"/>
                <a:ea typeface="HGS創英角ｺﾞｼｯｸUB" panose="020B0900000000000000" pitchFamily="50" charset="-128"/>
              </a:rPr>
              <a:t>と接続可能</a:t>
            </a:r>
            <a:endParaRPr kumimoji="1" lang="en-US" altLang="ja-JP" sz="1600" dirty="0">
              <a:latin typeface="HGS創英角ｺﾞｼｯｸUB" panose="020B0900000000000000" pitchFamily="50" charset="-128"/>
              <a:ea typeface="HGS創英角ｺﾞｼｯｸUB" panose="020B0900000000000000" pitchFamily="50" charset="-128"/>
            </a:endParaRPr>
          </a:p>
        </p:txBody>
      </p:sp>
      <p:sp>
        <p:nvSpPr>
          <p:cNvPr id="57" name="テキスト ボックス 56">
            <a:extLst>
              <a:ext uri="{FF2B5EF4-FFF2-40B4-BE49-F238E27FC236}">
                <a16:creationId xmlns:a16="http://schemas.microsoft.com/office/drawing/2014/main" id="{E3462F63-C280-F2D7-9261-C5F0AAF28D4C}"/>
              </a:ext>
            </a:extLst>
          </p:cNvPr>
          <p:cNvSpPr txBox="1"/>
          <p:nvPr/>
        </p:nvSpPr>
        <p:spPr>
          <a:xfrm>
            <a:off x="7547283" y="3641709"/>
            <a:ext cx="1497977" cy="369332"/>
          </a:xfrm>
          <a:prstGeom prst="rect">
            <a:avLst/>
          </a:prstGeom>
          <a:solidFill>
            <a:schemeClr val="bg1"/>
          </a:solidFill>
        </p:spPr>
        <p:txBody>
          <a:bodyPr wrap="square" rtlCol="0">
            <a:spAutoFit/>
          </a:bodyPr>
          <a:lstStyle/>
          <a:p>
            <a:pPr algn="ctr"/>
            <a:r>
              <a:rPr lang="en-US" altLang="ja-JP" u="sng" dirty="0">
                <a:solidFill>
                  <a:schemeClr val="accent1"/>
                </a:solidFill>
                <a:latin typeface="HGS創英角ｺﾞｼｯｸUB" panose="020B0900000000000000" pitchFamily="50" charset="-128"/>
                <a:ea typeface="HGS創英角ｺﾞｼｯｸUB" panose="020B0900000000000000" pitchFamily="50" charset="-128"/>
              </a:rPr>
              <a:t>802.11s</a:t>
            </a:r>
            <a:endParaRPr kumimoji="1" lang="ja-JP" altLang="en-US" u="sng" dirty="0">
              <a:solidFill>
                <a:schemeClr val="accent1"/>
              </a:solidFill>
              <a:latin typeface="HGS創英角ｺﾞｼｯｸUB" panose="020B0900000000000000" pitchFamily="50" charset="-128"/>
              <a:ea typeface="HGS創英角ｺﾞｼｯｸUB" panose="020B0900000000000000" pitchFamily="50" charset="-128"/>
            </a:endParaRPr>
          </a:p>
        </p:txBody>
      </p:sp>
      <p:sp>
        <p:nvSpPr>
          <p:cNvPr id="60" name="コンテンツ プレースホルダー 7">
            <a:extLst>
              <a:ext uri="{FF2B5EF4-FFF2-40B4-BE49-F238E27FC236}">
                <a16:creationId xmlns:a16="http://schemas.microsoft.com/office/drawing/2014/main" id="{4ED8EF3D-CBE9-00DD-6494-4780C76BC6B2}"/>
              </a:ext>
            </a:extLst>
          </p:cNvPr>
          <p:cNvSpPr txBox="1">
            <a:spLocks/>
          </p:cNvSpPr>
          <p:nvPr/>
        </p:nvSpPr>
        <p:spPr>
          <a:xfrm>
            <a:off x="337120" y="1263078"/>
            <a:ext cx="5920776" cy="42707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11089" indent="-211089">
              <a:buFont typeface="Wingdings" panose="05000000000000000000" pitchFamily="2" charset="2"/>
              <a:buChar char="n"/>
            </a:pPr>
            <a:r>
              <a:rPr lang="ja-JP" altLang="ja-JP" sz="1800" dirty="0">
                <a:solidFill>
                  <a:srgbClr val="002060"/>
                </a:solidFill>
                <a:latin typeface="HGP創英角ｺﾞｼｯｸUB" panose="020B0900000000000000" pitchFamily="50" charset="-128"/>
                <a:ea typeface="HGP創英角ｺﾞｼｯｸUB" panose="020B0900000000000000" pitchFamily="50" charset="-128"/>
                <a:cs typeface="Meiryo"/>
                <a:sym typeface="Meiryo"/>
              </a:rPr>
              <a:t>メッシュ機能を使用したBitrate確認実験の結果</a:t>
            </a:r>
            <a:endParaRPr lang="ja-JP" altLang="en-US" sz="2400" dirty="0">
              <a:solidFill>
                <a:srgbClr val="002060"/>
              </a:solidFill>
              <a:latin typeface="HGP創英角ｺﾞｼｯｸUB" panose="020B0900000000000000" pitchFamily="50" charset="-128"/>
              <a:ea typeface="HGP創英角ｺﾞｼｯｸUB" panose="020B0900000000000000" pitchFamily="50" charset="-128"/>
            </a:endParaRPr>
          </a:p>
        </p:txBody>
      </p:sp>
      <p:sp>
        <p:nvSpPr>
          <p:cNvPr id="61" name="コンテンツ プレースホルダー 7">
            <a:extLst>
              <a:ext uri="{FF2B5EF4-FFF2-40B4-BE49-F238E27FC236}">
                <a16:creationId xmlns:a16="http://schemas.microsoft.com/office/drawing/2014/main" id="{F006DF6A-C37E-B5B7-B5BC-D15512879FB2}"/>
              </a:ext>
            </a:extLst>
          </p:cNvPr>
          <p:cNvSpPr txBox="1">
            <a:spLocks/>
          </p:cNvSpPr>
          <p:nvPr/>
        </p:nvSpPr>
        <p:spPr>
          <a:xfrm>
            <a:off x="7476502" y="1242425"/>
            <a:ext cx="2166333" cy="46837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11089" indent="-211089">
              <a:buFont typeface="Wingdings" panose="05000000000000000000" pitchFamily="2" charset="2"/>
              <a:buChar char="n"/>
            </a:pP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機能概要</a:t>
            </a:r>
          </a:p>
        </p:txBody>
      </p:sp>
      <p:sp>
        <p:nvSpPr>
          <p:cNvPr id="40" name="Google Shape;765;p19">
            <a:extLst>
              <a:ext uri="{FF2B5EF4-FFF2-40B4-BE49-F238E27FC236}">
                <a16:creationId xmlns:a16="http://schemas.microsoft.com/office/drawing/2014/main" id="{6373F444-B33A-1315-CE14-E286F0D16BC4}"/>
              </a:ext>
            </a:extLst>
          </p:cNvPr>
          <p:cNvSpPr txBox="1"/>
          <p:nvPr/>
        </p:nvSpPr>
        <p:spPr>
          <a:xfrm>
            <a:off x="4749363" y="1727947"/>
            <a:ext cx="2166333"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sz="1600" b="1" dirty="0">
                <a:solidFill>
                  <a:schemeClr val="accent4"/>
                </a:solidFill>
                <a:latin typeface="HGP創英角ｺﾞｼｯｸUB" panose="020B0900000000000000" pitchFamily="50" charset="-128"/>
                <a:ea typeface="HGP創英角ｺﾞｼｯｸUB" panose="020B0900000000000000" pitchFamily="50" charset="-128"/>
                <a:cs typeface="Meiryo"/>
                <a:sym typeface="Meiryo"/>
              </a:rPr>
              <a:t>アクセスポイント</a:t>
            </a:r>
            <a:endParaRPr sz="1600" b="1" dirty="0">
              <a:solidFill>
                <a:schemeClr val="accent4"/>
              </a:solidFill>
              <a:latin typeface="HGP創英角ｺﾞｼｯｸUB" panose="020B0900000000000000" pitchFamily="50" charset="-128"/>
              <a:ea typeface="HGP創英角ｺﾞｼｯｸUB" panose="020B0900000000000000" pitchFamily="50" charset="-128"/>
              <a:cs typeface="Meiryo"/>
              <a:sym typeface="Meiryo"/>
            </a:endParaRPr>
          </a:p>
        </p:txBody>
      </p:sp>
      <p:sp>
        <p:nvSpPr>
          <p:cNvPr id="65" name="正方形/長方形 64">
            <a:extLst>
              <a:ext uri="{FF2B5EF4-FFF2-40B4-BE49-F238E27FC236}">
                <a16:creationId xmlns:a16="http://schemas.microsoft.com/office/drawing/2014/main" id="{64C61F06-00E4-0352-780F-1CF48CFDD08B}"/>
              </a:ext>
            </a:extLst>
          </p:cNvPr>
          <p:cNvSpPr/>
          <p:nvPr/>
        </p:nvSpPr>
        <p:spPr>
          <a:xfrm>
            <a:off x="1565168" y="5716015"/>
            <a:ext cx="9385456" cy="842265"/>
          </a:xfrm>
          <a:prstGeom prst="rect">
            <a:avLst/>
          </a:prstGeom>
          <a:solidFill>
            <a:srgbClr val="002060"/>
          </a:solidFill>
          <a:ln>
            <a:noFill/>
          </a:ln>
          <a:effectLst>
            <a:outerShdw blurRad="50800" dist="63500" dir="2700000" algn="tl" rotWithShape="0">
              <a:srgbClr val="00206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US" altLang="ja-JP" dirty="0">
                <a:latin typeface="HGP創英角ｺﾞｼｯｸUB" panose="020B0900000000000000" pitchFamily="50" charset="-128"/>
                <a:ea typeface="HGP創英角ｺﾞｼｯｸUB" panose="020B0900000000000000" pitchFamily="50" charset="-128"/>
                <a:cs typeface="Meiryo"/>
                <a:sym typeface="Meiryo"/>
              </a:rPr>
              <a:t>802.11ah</a:t>
            </a:r>
            <a:r>
              <a:rPr lang="ja-JP" altLang="en-US" dirty="0">
                <a:latin typeface="HGP創英角ｺﾞｼｯｸUB" panose="020B0900000000000000" pitchFamily="50" charset="-128"/>
                <a:ea typeface="HGP創英角ｺﾞｼｯｸUB" panose="020B0900000000000000" pitchFamily="50" charset="-128"/>
                <a:cs typeface="Meiryo"/>
                <a:sym typeface="Meiryo"/>
              </a:rPr>
              <a:t>のトポロジーはツリー構造のみですが、</a:t>
            </a:r>
            <a:r>
              <a:rPr lang="en-US" altLang="ja-JP" dirty="0">
                <a:latin typeface="HGP創英角ｺﾞｼｯｸUB" panose="020B0900000000000000" pitchFamily="50" charset="-128"/>
                <a:ea typeface="HGP創英角ｺﾞｼｯｸUB" panose="020B0900000000000000" pitchFamily="50" charset="-128"/>
                <a:cs typeface="Meiryo"/>
                <a:sym typeface="Meiryo"/>
              </a:rPr>
              <a:t>SW</a:t>
            </a:r>
            <a:r>
              <a:rPr lang="ja-JP" altLang="en-US" dirty="0">
                <a:latin typeface="HGP創英角ｺﾞｼｯｸUB" panose="020B0900000000000000" pitchFamily="50" charset="-128"/>
                <a:ea typeface="HGP創英角ｺﾞｼｯｸUB" panose="020B0900000000000000" pitchFamily="50" charset="-128"/>
                <a:cs typeface="Meiryo"/>
                <a:sym typeface="Meiryo"/>
              </a:rPr>
              <a:t>制御による</a:t>
            </a:r>
            <a:r>
              <a:rPr lang="ja-JP" altLang="ja-JP" dirty="0">
                <a:latin typeface="HGP創英角ｺﾞｼｯｸUB" panose="020B0900000000000000" pitchFamily="50" charset="-128"/>
                <a:ea typeface="HGP創英角ｺﾞｼｯｸUB" panose="020B0900000000000000" pitchFamily="50" charset="-128"/>
                <a:cs typeface="Meiryo"/>
                <a:sym typeface="Meiryo"/>
              </a:rPr>
              <a:t>メッシュ接続</a:t>
            </a:r>
            <a:r>
              <a:rPr lang="ja-JP" altLang="en-US" dirty="0">
                <a:latin typeface="HGP創英角ｺﾞｼｯｸUB" panose="020B0900000000000000" pitchFamily="50" charset="-128"/>
                <a:ea typeface="HGP創英角ｺﾞｼｯｸUB" panose="020B0900000000000000" pitchFamily="50" charset="-128"/>
                <a:cs typeface="Meiryo"/>
                <a:sym typeface="Meiryo"/>
              </a:rPr>
              <a:t>、リレー接続</a:t>
            </a:r>
            <a:r>
              <a:rPr lang="ja-JP" altLang="ja-JP" dirty="0">
                <a:latin typeface="HGP創英角ｺﾞｼｯｸUB" panose="020B0900000000000000" pitchFamily="50" charset="-128"/>
                <a:ea typeface="HGP創英角ｺﾞｼｯｸUB" panose="020B0900000000000000" pitchFamily="50" charset="-128"/>
                <a:cs typeface="Meiryo"/>
                <a:sym typeface="Meiryo"/>
              </a:rPr>
              <a:t>に対応</a:t>
            </a:r>
            <a:endParaRPr lang="en-US" altLang="ja-JP" dirty="0">
              <a:latin typeface="HGP創英角ｺﾞｼｯｸUB" panose="020B0900000000000000" pitchFamily="50" charset="-128"/>
              <a:ea typeface="HGP創英角ｺﾞｼｯｸUB" panose="020B0900000000000000" pitchFamily="50" charset="-128"/>
              <a:cs typeface="Meiryo"/>
              <a:sym typeface="Meiryo"/>
            </a:endParaRPr>
          </a:p>
          <a:p>
            <a:pPr marL="0" marR="0" lvl="0" indent="0" algn="ctr" rtl="0">
              <a:spcBef>
                <a:spcPts val="0"/>
              </a:spcBef>
              <a:spcAft>
                <a:spcPts val="0"/>
              </a:spcAft>
              <a:buNone/>
            </a:pPr>
            <a:r>
              <a:rPr lang="ja-JP" altLang="en-US" dirty="0">
                <a:latin typeface="HGP創英角ｺﾞｼｯｸUB" panose="020B0900000000000000" pitchFamily="50" charset="-128"/>
                <a:ea typeface="HGP創英角ｺﾞｼｯｸUB" panose="020B0900000000000000" pitchFamily="50" charset="-128"/>
                <a:cs typeface="Meiryo"/>
                <a:sym typeface="Meiryo"/>
              </a:rPr>
              <a:t>通信距離の延長や通信経路の補完など、活用用途に合わせた機能実装が可能となります</a:t>
            </a:r>
            <a:endParaRPr lang="en-US" altLang="ja-JP" dirty="0">
              <a:latin typeface="HGP創英角ｺﾞｼｯｸUB" panose="020B0900000000000000" pitchFamily="50" charset="-128"/>
              <a:ea typeface="HGP創英角ｺﾞｼｯｸUB" panose="020B0900000000000000" pitchFamily="50" charset="-128"/>
              <a:cs typeface="Meiryo"/>
              <a:sym typeface="Meiryo"/>
            </a:endParaRPr>
          </a:p>
        </p:txBody>
      </p:sp>
    </p:spTree>
    <p:extLst>
      <p:ext uri="{BB962C8B-B14F-4D97-AF65-F5344CB8AC3E}">
        <p14:creationId xmlns:p14="http://schemas.microsoft.com/office/powerpoint/2010/main" val="1582737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タイトル 41">
            <a:extLst>
              <a:ext uri="{FF2B5EF4-FFF2-40B4-BE49-F238E27FC236}">
                <a16:creationId xmlns:a16="http://schemas.microsoft.com/office/drawing/2014/main" id="{65483062-08A0-A00E-3CCF-7685CBDA7CDE}"/>
              </a:ext>
            </a:extLst>
          </p:cNvPr>
          <p:cNvSpPr>
            <a:spLocks noGrp="1"/>
          </p:cNvSpPr>
          <p:nvPr>
            <p:ph type="title"/>
          </p:nvPr>
        </p:nvSpPr>
        <p:spPr/>
        <p:txBody>
          <a:bodyPr>
            <a:normAutofit/>
          </a:bodyPr>
          <a:lstStyle/>
          <a:p>
            <a:r>
              <a:rPr lang="en-US" altLang="ja-JP" dirty="0"/>
              <a:t>11ah</a:t>
            </a:r>
            <a:r>
              <a:rPr lang="ja-JP" altLang="en-US" dirty="0"/>
              <a:t>対応プロダクト</a:t>
            </a:r>
            <a:r>
              <a:rPr kumimoji="1" lang="ja-JP" altLang="en-US" dirty="0"/>
              <a:t>の拡充</a:t>
            </a:r>
            <a:endParaRPr lang="ja-JP" altLang="en-US" dirty="0">
              <a:latin typeface="BIZ UDPゴシック" panose="020B0400000000000000" pitchFamily="50" charset="-128"/>
              <a:ea typeface="BIZ UDPゴシック" panose="020B0400000000000000" pitchFamily="50" charset="-128"/>
            </a:endParaRPr>
          </a:p>
        </p:txBody>
      </p:sp>
      <p:sp>
        <p:nvSpPr>
          <p:cNvPr id="9" name="コンテンツ プレースホルダー 8">
            <a:extLst>
              <a:ext uri="{FF2B5EF4-FFF2-40B4-BE49-F238E27FC236}">
                <a16:creationId xmlns:a16="http://schemas.microsoft.com/office/drawing/2014/main" id="{6FBC3A9B-9E5E-6E0C-71B9-B110AE65AEF0}"/>
              </a:ext>
            </a:extLst>
          </p:cNvPr>
          <p:cNvSpPr>
            <a:spLocks noGrp="1"/>
          </p:cNvSpPr>
          <p:nvPr>
            <p:ph sz="quarter" idx="10"/>
          </p:nvPr>
        </p:nvSpPr>
        <p:spPr>
          <a:xfrm>
            <a:off x="776782" y="568434"/>
            <a:ext cx="10638437" cy="6048672"/>
          </a:xfrm>
        </p:spPr>
        <p:txBody>
          <a:bodyPr/>
          <a:lstStyle/>
          <a:p>
            <a:r>
              <a:rPr lang="ja-JP" altLang="en-US" sz="1800" dirty="0">
                <a:latin typeface="HGS創英角ｺﾞｼｯｸUB" panose="020B0900000000000000" pitchFamily="50" charset="-128"/>
                <a:ea typeface="HGS創英角ｺﾞｼｯｸUB" panose="020B0900000000000000" pitchFamily="50" charset="-128"/>
              </a:rPr>
              <a:t>さまざまな利用シーンに対応した国内外の</a:t>
            </a:r>
            <a:r>
              <a:rPr lang="en-US" altLang="ja-JP" sz="1800" dirty="0">
                <a:latin typeface="HGS創英角ｺﾞｼｯｸUB" panose="020B0900000000000000" pitchFamily="50" charset="-128"/>
                <a:ea typeface="HGS創英角ｺﾞｼｯｸUB" panose="020B0900000000000000" pitchFamily="50" charset="-128"/>
              </a:rPr>
              <a:t>11ah</a:t>
            </a:r>
            <a:r>
              <a:rPr lang="ja-JP" altLang="en-US" sz="1800" dirty="0">
                <a:latin typeface="HGS創英角ｺﾞｼｯｸUB" panose="020B0900000000000000" pitchFamily="50" charset="-128"/>
                <a:ea typeface="HGS創英角ｺﾞｼｯｸUB" panose="020B0900000000000000" pitchFamily="50" charset="-128"/>
              </a:rPr>
              <a:t>対応機器～実証内容も多様化に対応</a:t>
            </a:r>
          </a:p>
        </p:txBody>
      </p:sp>
      <p:sp>
        <p:nvSpPr>
          <p:cNvPr id="4" name="四角形: 角を丸くする 3">
            <a:extLst>
              <a:ext uri="{FF2B5EF4-FFF2-40B4-BE49-F238E27FC236}">
                <a16:creationId xmlns:a16="http://schemas.microsoft.com/office/drawing/2014/main" id="{2FB1108B-13F0-812F-4CB2-83D6691B314E}"/>
              </a:ext>
            </a:extLst>
          </p:cNvPr>
          <p:cNvSpPr/>
          <p:nvPr/>
        </p:nvSpPr>
        <p:spPr>
          <a:xfrm>
            <a:off x="609373" y="929473"/>
            <a:ext cx="11055926" cy="5678007"/>
          </a:xfrm>
          <a:prstGeom prst="roundRect">
            <a:avLst>
              <a:gd name="adj" fmla="val 1419"/>
            </a:avLst>
          </a:prstGeom>
          <a:solidFill>
            <a:schemeClr val="accent4">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844357">
              <a:defRPr/>
            </a:pPr>
            <a:endParaRPr lang="ja-JP" altLang="en-US" sz="1293" b="1" dirty="0">
              <a:solidFill>
                <a:srgbClr val="002060"/>
              </a:solidFill>
              <a:latin typeface="BIZ UDPゴシック" panose="020B0400000000000000" pitchFamily="50" charset="-128"/>
              <a:ea typeface="BIZ UDPゴシック" panose="020B0400000000000000" pitchFamily="50" charset="-128"/>
            </a:endParaRPr>
          </a:p>
        </p:txBody>
      </p:sp>
      <p:cxnSp>
        <p:nvCxnSpPr>
          <p:cNvPr id="5" name="直線コネクタ 4">
            <a:extLst>
              <a:ext uri="{FF2B5EF4-FFF2-40B4-BE49-F238E27FC236}">
                <a16:creationId xmlns:a16="http://schemas.microsoft.com/office/drawing/2014/main" id="{0A3BF87A-02C0-DA80-982D-9ADCD03EFFAD}"/>
              </a:ext>
            </a:extLst>
          </p:cNvPr>
          <p:cNvCxnSpPr>
            <a:cxnSpLocks/>
          </p:cNvCxnSpPr>
          <p:nvPr/>
        </p:nvCxnSpPr>
        <p:spPr>
          <a:xfrm>
            <a:off x="6093369" y="929473"/>
            <a:ext cx="0" cy="5678007"/>
          </a:xfrm>
          <a:prstGeom prst="line">
            <a:avLst/>
          </a:prstGeom>
          <a:ln w="57150">
            <a:solidFill>
              <a:srgbClr val="002060"/>
            </a:solidFill>
            <a:prstDash val="solid"/>
          </a:ln>
        </p:spPr>
        <p:style>
          <a:lnRef idx="1">
            <a:schemeClr val="accent1"/>
          </a:lnRef>
          <a:fillRef idx="0">
            <a:schemeClr val="accent1"/>
          </a:fillRef>
          <a:effectRef idx="0">
            <a:schemeClr val="accent1"/>
          </a:effectRef>
          <a:fontRef idx="minor">
            <a:schemeClr val="tx1"/>
          </a:fontRef>
        </p:style>
      </p:cxnSp>
      <p:sp>
        <p:nvSpPr>
          <p:cNvPr id="1066" name="四角形: 角を丸くする 1065">
            <a:extLst>
              <a:ext uri="{FF2B5EF4-FFF2-40B4-BE49-F238E27FC236}">
                <a16:creationId xmlns:a16="http://schemas.microsoft.com/office/drawing/2014/main" id="{3038BE05-8A9C-08AF-018F-62F2E71EEC3B}"/>
              </a:ext>
            </a:extLst>
          </p:cNvPr>
          <p:cNvSpPr/>
          <p:nvPr/>
        </p:nvSpPr>
        <p:spPr>
          <a:xfrm>
            <a:off x="1550015" y="1015357"/>
            <a:ext cx="3257268" cy="307800"/>
          </a:xfrm>
          <a:prstGeom prst="roundRect">
            <a:avLst/>
          </a:prstGeom>
          <a:solidFill>
            <a:srgbClr val="002060"/>
          </a:solidFill>
          <a:effectLst>
            <a:outerShdw blurRad="50800" dist="38100" dir="2700000" algn="tl" rotWithShape="0">
              <a:prstClr val="black">
                <a:alpha val="40000"/>
              </a:prstClr>
            </a:outerShdw>
          </a:effectLst>
        </p:spPr>
        <p:txBody>
          <a:bodyPr vert="horz" lIns="84433" tIns="42217" rIns="84433" bIns="42217" rtlCol="0" anchor="ctr" anchorCtr="0">
            <a:noAutofit/>
          </a:bodyPr>
          <a:lstStyle/>
          <a:p>
            <a:pPr algn="ctr" defTabSz="844357">
              <a:lnSpc>
                <a:spcPct val="90000"/>
              </a:lnSpc>
              <a:spcBef>
                <a:spcPct val="0"/>
              </a:spcBef>
              <a:defRPr/>
            </a:pPr>
            <a:r>
              <a:rPr lang="ja-JP" altLang="en-US" sz="1108" b="1" dirty="0">
                <a:solidFill>
                  <a:prstClr val="white"/>
                </a:solidFill>
                <a:latin typeface="BIZ UDPゴシック" panose="020B0400000000000000" pitchFamily="50" charset="-128"/>
                <a:ea typeface="BIZ UDPゴシック" panose="020B0400000000000000" pitchFamily="50" charset="-128"/>
              </a:rPr>
              <a:t>無線アクセスポイント／ルータ一体型</a:t>
            </a:r>
          </a:p>
        </p:txBody>
      </p:sp>
      <p:sp>
        <p:nvSpPr>
          <p:cNvPr id="1070" name="四角形: 角を丸くする 1069">
            <a:extLst>
              <a:ext uri="{FF2B5EF4-FFF2-40B4-BE49-F238E27FC236}">
                <a16:creationId xmlns:a16="http://schemas.microsoft.com/office/drawing/2014/main" id="{F78B3865-73BE-8AF4-DECE-821BF94B3169}"/>
              </a:ext>
            </a:extLst>
          </p:cNvPr>
          <p:cNvSpPr/>
          <p:nvPr/>
        </p:nvSpPr>
        <p:spPr>
          <a:xfrm>
            <a:off x="7299648" y="1015357"/>
            <a:ext cx="3080715" cy="307800"/>
          </a:xfrm>
          <a:prstGeom prst="roundRect">
            <a:avLst/>
          </a:prstGeom>
          <a:solidFill>
            <a:srgbClr val="002060"/>
          </a:solidFill>
          <a:effectLst>
            <a:outerShdw blurRad="50800" dist="38100" dir="2700000" algn="tl" rotWithShape="0">
              <a:prstClr val="black">
                <a:alpha val="40000"/>
              </a:prstClr>
            </a:outerShdw>
          </a:effectLst>
        </p:spPr>
        <p:txBody>
          <a:bodyPr vert="horz" lIns="84433" tIns="42217" rIns="84433" bIns="42217" rtlCol="0" anchor="ctr" anchorCtr="0">
            <a:noAutofit/>
          </a:bodyPr>
          <a:lstStyle/>
          <a:p>
            <a:pPr algn="ctr" defTabSz="844357">
              <a:lnSpc>
                <a:spcPct val="90000"/>
              </a:lnSpc>
              <a:spcBef>
                <a:spcPct val="0"/>
              </a:spcBef>
              <a:defRPr/>
            </a:pPr>
            <a:r>
              <a:rPr lang="ja-JP" altLang="en-US" sz="1108" b="1" dirty="0">
                <a:solidFill>
                  <a:prstClr val="white"/>
                </a:solidFill>
                <a:latin typeface="BIZ UDPゴシック" panose="020B0400000000000000" pitchFamily="50" charset="-128"/>
                <a:ea typeface="BIZ UDPゴシック" panose="020B0400000000000000" pitchFamily="50" charset="-128"/>
              </a:rPr>
              <a:t>端末とデバイス／センサ</a:t>
            </a:r>
          </a:p>
        </p:txBody>
      </p:sp>
      <p:cxnSp>
        <p:nvCxnSpPr>
          <p:cNvPr id="1098" name="直線コネクタ 1097">
            <a:extLst>
              <a:ext uri="{FF2B5EF4-FFF2-40B4-BE49-F238E27FC236}">
                <a16:creationId xmlns:a16="http://schemas.microsoft.com/office/drawing/2014/main" id="{6BBBD8EA-41AC-F104-6613-B5423CCA5F87}"/>
              </a:ext>
            </a:extLst>
          </p:cNvPr>
          <p:cNvCxnSpPr>
            <a:cxnSpLocks/>
          </p:cNvCxnSpPr>
          <p:nvPr/>
        </p:nvCxnSpPr>
        <p:spPr>
          <a:xfrm flipH="1">
            <a:off x="613600" y="3807538"/>
            <a:ext cx="11055926" cy="25918"/>
          </a:xfrm>
          <a:prstGeom prst="line">
            <a:avLst/>
          </a:prstGeom>
          <a:ln w="57150">
            <a:solidFill>
              <a:srgbClr val="002060"/>
            </a:solidFill>
            <a:prstDash val="solid"/>
          </a:ln>
        </p:spPr>
        <p:style>
          <a:lnRef idx="1">
            <a:schemeClr val="accent1"/>
          </a:lnRef>
          <a:fillRef idx="0">
            <a:schemeClr val="accent1"/>
          </a:fillRef>
          <a:effectRef idx="0">
            <a:schemeClr val="accent1"/>
          </a:effectRef>
          <a:fontRef idx="minor">
            <a:schemeClr val="tx1"/>
          </a:fontRef>
        </p:style>
      </p:cxnSp>
      <p:sp>
        <p:nvSpPr>
          <p:cNvPr id="165" name="四角形: 角を丸くする 1065">
            <a:extLst>
              <a:ext uri="{FF2B5EF4-FFF2-40B4-BE49-F238E27FC236}">
                <a16:creationId xmlns:a16="http://schemas.microsoft.com/office/drawing/2014/main" id="{3038BE05-8A9C-08AF-018F-62F2E71EEC3B}"/>
              </a:ext>
            </a:extLst>
          </p:cNvPr>
          <p:cNvSpPr/>
          <p:nvPr/>
        </p:nvSpPr>
        <p:spPr>
          <a:xfrm>
            <a:off x="1448304" y="3919991"/>
            <a:ext cx="3126362" cy="307800"/>
          </a:xfrm>
          <a:prstGeom prst="roundRect">
            <a:avLst/>
          </a:prstGeom>
          <a:solidFill>
            <a:srgbClr val="002060"/>
          </a:solidFill>
          <a:effectLst>
            <a:outerShdw blurRad="50800" dist="38100" dir="2700000" algn="tl" rotWithShape="0">
              <a:prstClr val="black">
                <a:alpha val="40000"/>
              </a:prstClr>
            </a:outerShdw>
          </a:effectLst>
        </p:spPr>
        <p:txBody>
          <a:bodyPr vert="horz" lIns="84433" tIns="42217" rIns="84433" bIns="42217" rtlCol="0" anchor="ctr" anchorCtr="0">
            <a:noAutofit/>
          </a:bodyPr>
          <a:lstStyle/>
          <a:p>
            <a:pPr algn="ctr" defTabSz="844357">
              <a:lnSpc>
                <a:spcPct val="90000"/>
              </a:lnSpc>
              <a:spcBef>
                <a:spcPct val="0"/>
              </a:spcBef>
              <a:defRPr/>
            </a:pPr>
            <a:r>
              <a:rPr lang="ja-JP" altLang="en-US" sz="1108" b="1" dirty="0">
                <a:solidFill>
                  <a:prstClr val="white"/>
                </a:solidFill>
                <a:latin typeface="BIZ UDPゴシック" panose="020B0400000000000000" pitchFamily="50" charset="-128"/>
                <a:ea typeface="BIZ UDPゴシック" panose="020B0400000000000000" pitchFamily="50" charset="-128"/>
              </a:rPr>
              <a:t>コンバータ／ブリッジ</a:t>
            </a:r>
          </a:p>
        </p:txBody>
      </p:sp>
      <p:sp>
        <p:nvSpPr>
          <p:cNvPr id="166" name="四角形: 角を丸くする 1065">
            <a:extLst>
              <a:ext uri="{FF2B5EF4-FFF2-40B4-BE49-F238E27FC236}">
                <a16:creationId xmlns:a16="http://schemas.microsoft.com/office/drawing/2014/main" id="{3038BE05-8A9C-08AF-018F-62F2E71EEC3B}"/>
              </a:ext>
            </a:extLst>
          </p:cNvPr>
          <p:cNvSpPr/>
          <p:nvPr/>
        </p:nvSpPr>
        <p:spPr>
          <a:xfrm>
            <a:off x="7336145" y="3919991"/>
            <a:ext cx="3038044" cy="307800"/>
          </a:xfrm>
          <a:prstGeom prst="roundRect">
            <a:avLst/>
          </a:prstGeom>
          <a:solidFill>
            <a:srgbClr val="002060"/>
          </a:solidFill>
          <a:effectLst>
            <a:outerShdw blurRad="50800" dist="38100" dir="2700000" algn="tl" rotWithShape="0">
              <a:prstClr val="black">
                <a:alpha val="40000"/>
              </a:prstClr>
            </a:outerShdw>
          </a:effectLst>
        </p:spPr>
        <p:txBody>
          <a:bodyPr vert="horz" lIns="84433" tIns="42217" rIns="84433" bIns="42217" rtlCol="0" anchor="ctr" anchorCtr="0">
            <a:noAutofit/>
          </a:bodyPr>
          <a:lstStyle/>
          <a:p>
            <a:pPr algn="ctr" defTabSz="844357">
              <a:lnSpc>
                <a:spcPct val="90000"/>
              </a:lnSpc>
              <a:spcBef>
                <a:spcPct val="0"/>
              </a:spcBef>
              <a:defRPr/>
            </a:pPr>
            <a:r>
              <a:rPr lang="ja-JP" altLang="en-US" sz="1108" b="1" dirty="0">
                <a:solidFill>
                  <a:prstClr val="white"/>
                </a:solidFill>
                <a:latin typeface="BIZ UDPゴシック" panose="020B0400000000000000" pitchFamily="50" charset="-128"/>
                <a:ea typeface="BIZ UDPゴシック" panose="020B0400000000000000" pitchFamily="50" charset="-128"/>
              </a:rPr>
              <a:t>開発キット／モジュール／アセンブリ</a:t>
            </a:r>
          </a:p>
        </p:txBody>
      </p:sp>
      <p:sp>
        <p:nvSpPr>
          <p:cNvPr id="172" name="楕円 171">
            <a:extLst>
              <a:ext uri="{FF2B5EF4-FFF2-40B4-BE49-F238E27FC236}">
                <a16:creationId xmlns:a16="http://schemas.microsoft.com/office/drawing/2014/main" id="{16D961EA-DEDA-45CB-33D2-6A538D81E9F2}"/>
              </a:ext>
            </a:extLst>
          </p:cNvPr>
          <p:cNvSpPr>
            <a:spLocks/>
          </p:cNvSpPr>
          <p:nvPr/>
        </p:nvSpPr>
        <p:spPr>
          <a:xfrm>
            <a:off x="1550015" y="1402390"/>
            <a:ext cx="3257268" cy="623538"/>
          </a:xfrm>
          <a:prstGeom prst="ellipse">
            <a:avLst/>
          </a:prstGeom>
          <a:gradFill flip="none" rotWithShape="1">
            <a:gsLst>
              <a:gs pos="0">
                <a:schemeClr val="accent1">
                  <a:lumMod val="5000"/>
                  <a:lumOff val="95000"/>
                </a:schemeClr>
              </a:gs>
              <a:gs pos="73000">
                <a:schemeClr val="accent1">
                  <a:lumMod val="45000"/>
                  <a:lumOff val="55000"/>
                </a:schemeClr>
              </a:gs>
              <a:gs pos="85000">
                <a:schemeClr val="accent1">
                  <a:lumMod val="45000"/>
                  <a:lumOff val="55000"/>
                </a:schemeClr>
              </a:gs>
              <a:gs pos="100000">
                <a:schemeClr val="accent1">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357">
              <a:defRPr/>
            </a:pPr>
            <a:endParaRPr lang="ja-JP" altLang="en-US" sz="1662" b="1">
              <a:solidFill>
                <a:srgbClr val="C00000"/>
              </a:solidFill>
              <a:latin typeface="BIZ UDPゴシック" panose="020B0400000000000000" pitchFamily="50" charset="-128"/>
              <a:ea typeface="BIZ UDPゴシック" panose="020B0400000000000000" pitchFamily="50" charset="-128"/>
            </a:endParaRPr>
          </a:p>
        </p:txBody>
      </p:sp>
      <p:pic>
        <p:nvPicPr>
          <p:cNvPr id="171" name="図 170" descr="グラフィカル ユーザー インターフェイス, テキスト&#10;&#10;自動的に生成された説明">
            <a:extLst>
              <a:ext uri="{FF2B5EF4-FFF2-40B4-BE49-F238E27FC236}">
                <a16:creationId xmlns:a16="http://schemas.microsoft.com/office/drawing/2014/main" id="{BCD219D1-12A6-B4F8-6DE5-06E0CB40C8D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48087" y="1517102"/>
            <a:ext cx="636236" cy="368224"/>
          </a:xfrm>
          <a:prstGeom prst="rect">
            <a:avLst/>
          </a:prstGeom>
        </p:spPr>
      </p:pic>
      <p:sp>
        <p:nvSpPr>
          <p:cNvPr id="184" name="楕円 183">
            <a:extLst>
              <a:ext uri="{FF2B5EF4-FFF2-40B4-BE49-F238E27FC236}">
                <a16:creationId xmlns:a16="http://schemas.microsoft.com/office/drawing/2014/main" id="{16D961EA-DEDA-45CB-33D2-6A538D81E9F2}"/>
              </a:ext>
            </a:extLst>
          </p:cNvPr>
          <p:cNvSpPr>
            <a:spLocks/>
          </p:cNvSpPr>
          <p:nvPr/>
        </p:nvSpPr>
        <p:spPr>
          <a:xfrm>
            <a:off x="7299648" y="1402390"/>
            <a:ext cx="3074538" cy="623538"/>
          </a:xfrm>
          <a:prstGeom prst="ellipse">
            <a:avLst/>
          </a:prstGeom>
          <a:gradFill flip="none" rotWithShape="1">
            <a:gsLst>
              <a:gs pos="0">
                <a:schemeClr val="accent1">
                  <a:lumMod val="5000"/>
                  <a:lumOff val="95000"/>
                </a:schemeClr>
              </a:gs>
              <a:gs pos="73000">
                <a:schemeClr val="accent1">
                  <a:lumMod val="45000"/>
                  <a:lumOff val="55000"/>
                </a:schemeClr>
              </a:gs>
              <a:gs pos="85000">
                <a:schemeClr val="accent1">
                  <a:lumMod val="45000"/>
                  <a:lumOff val="55000"/>
                </a:schemeClr>
              </a:gs>
              <a:gs pos="100000">
                <a:schemeClr val="accent1">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357">
              <a:defRPr/>
            </a:pPr>
            <a:endParaRPr lang="ja-JP" altLang="en-US" sz="1662" b="1">
              <a:solidFill>
                <a:srgbClr val="C00000"/>
              </a:solidFill>
              <a:latin typeface="BIZ UDPゴシック" panose="020B0400000000000000" pitchFamily="50" charset="-128"/>
              <a:ea typeface="BIZ UDPゴシック" panose="020B0400000000000000" pitchFamily="50" charset="-128"/>
            </a:endParaRPr>
          </a:p>
        </p:txBody>
      </p:sp>
      <p:pic>
        <p:nvPicPr>
          <p:cNvPr id="183" name="図 182" descr="ロゴ が含まれている画像&#10;&#10;自動的に生成された説明">
            <a:extLst>
              <a:ext uri="{FF2B5EF4-FFF2-40B4-BE49-F238E27FC236}">
                <a16:creationId xmlns:a16="http://schemas.microsoft.com/office/drawing/2014/main" id="{F3ADA1ED-F717-BF11-041C-8F62C932E4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63530" y="1505454"/>
            <a:ext cx="462033" cy="403905"/>
          </a:xfrm>
          <a:prstGeom prst="rect">
            <a:avLst/>
          </a:prstGeom>
        </p:spPr>
      </p:pic>
      <p:sp>
        <p:nvSpPr>
          <p:cNvPr id="189" name="楕円 188">
            <a:extLst>
              <a:ext uri="{FF2B5EF4-FFF2-40B4-BE49-F238E27FC236}">
                <a16:creationId xmlns:a16="http://schemas.microsoft.com/office/drawing/2014/main" id="{16D961EA-DEDA-45CB-33D2-6A538D81E9F2}"/>
              </a:ext>
            </a:extLst>
          </p:cNvPr>
          <p:cNvSpPr>
            <a:spLocks/>
          </p:cNvSpPr>
          <p:nvPr/>
        </p:nvSpPr>
        <p:spPr>
          <a:xfrm>
            <a:off x="1448305" y="4257333"/>
            <a:ext cx="3110354" cy="623538"/>
          </a:xfrm>
          <a:prstGeom prst="ellipse">
            <a:avLst/>
          </a:prstGeom>
          <a:gradFill flip="none" rotWithShape="1">
            <a:gsLst>
              <a:gs pos="0">
                <a:schemeClr val="accent1">
                  <a:lumMod val="5000"/>
                  <a:lumOff val="95000"/>
                </a:schemeClr>
              </a:gs>
              <a:gs pos="73000">
                <a:schemeClr val="accent1">
                  <a:lumMod val="45000"/>
                  <a:lumOff val="55000"/>
                </a:schemeClr>
              </a:gs>
              <a:gs pos="85000">
                <a:schemeClr val="accent1">
                  <a:lumMod val="45000"/>
                  <a:lumOff val="55000"/>
                </a:schemeClr>
              </a:gs>
              <a:gs pos="100000">
                <a:schemeClr val="accent1">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357">
              <a:defRPr/>
            </a:pPr>
            <a:endParaRPr lang="ja-JP" altLang="en-US" sz="1662" b="1">
              <a:solidFill>
                <a:srgbClr val="C00000"/>
              </a:solidFill>
              <a:latin typeface="BIZ UDPゴシック" panose="020B0400000000000000" pitchFamily="50" charset="-128"/>
              <a:ea typeface="BIZ UDPゴシック" panose="020B0400000000000000" pitchFamily="50" charset="-128"/>
            </a:endParaRPr>
          </a:p>
        </p:txBody>
      </p:sp>
      <p:grpSp>
        <p:nvGrpSpPr>
          <p:cNvPr id="190" name="グループ化 189">
            <a:extLst>
              <a:ext uri="{FF2B5EF4-FFF2-40B4-BE49-F238E27FC236}">
                <a16:creationId xmlns:a16="http://schemas.microsoft.com/office/drawing/2014/main" id="{E5DF519C-0044-7739-2D1D-9415E317E558}"/>
              </a:ext>
            </a:extLst>
          </p:cNvPr>
          <p:cNvGrpSpPr/>
          <p:nvPr/>
        </p:nvGrpSpPr>
        <p:grpSpPr>
          <a:xfrm>
            <a:off x="1839975" y="4246357"/>
            <a:ext cx="858007" cy="661070"/>
            <a:chOff x="4572214" y="2761548"/>
            <a:chExt cx="442800" cy="442800"/>
          </a:xfrm>
          <a:noFill/>
        </p:grpSpPr>
        <p:sp>
          <p:nvSpPr>
            <p:cNvPr id="191" name="楕円 190">
              <a:extLst>
                <a:ext uri="{FF2B5EF4-FFF2-40B4-BE49-F238E27FC236}">
                  <a16:creationId xmlns:a16="http://schemas.microsoft.com/office/drawing/2014/main" id="{DDAA36C8-0844-6579-61B4-B900247D0336}"/>
                </a:ext>
              </a:extLst>
            </p:cNvPr>
            <p:cNvSpPr>
              <a:spLocks noChangeAspect="1"/>
            </p:cNvSpPr>
            <p:nvPr/>
          </p:nvSpPr>
          <p:spPr>
            <a:xfrm>
              <a:off x="4572214" y="2761548"/>
              <a:ext cx="442800" cy="442800"/>
            </a:xfrm>
            <a:prstGeom prst="ellipse">
              <a:avLst/>
            </a:prstGeom>
            <a:grp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pic>
          <p:nvPicPr>
            <p:cNvPr id="192" name="図 191" descr="救急箱, 挿絵 が含まれている画像&#10;&#10;自動的に生成された説明">
              <a:extLst>
                <a:ext uri="{FF2B5EF4-FFF2-40B4-BE49-F238E27FC236}">
                  <a16:creationId xmlns:a16="http://schemas.microsoft.com/office/drawing/2014/main" id="{A50A6076-CD95-0433-B1C7-AA202ABC31C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613614" y="2915716"/>
              <a:ext cx="360000" cy="134465"/>
            </a:xfrm>
            <a:prstGeom prst="rect">
              <a:avLst/>
            </a:prstGeom>
            <a:grpFill/>
            <a:ln>
              <a:noFill/>
            </a:ln>
          </p:spPr>
        </p:pic>
      </p:grpSp>
      <p:sp>
        <p:nvSpPr>
          <p:cNvPr id="208" name="楕円 207">
            <a:extLst>
              <a:ext uri="{FF2B5EF4-FFF2-40B4-BE49-F238E27FC236}">
                <a16:creationId xmlns:a16="http://schemas.microsoft.com/office/drawing/2014/main" id="{16D961EA-DEDA-45CB-33D2-6A538D81E9F2}"/>
              </a:ext>
            </a:extLst>
          </p:cNvPr>
          <p:cNvSpPr>
            <a:spLocks/>
          </p:cNvSpPr>
          <p:nvPr/>
        </p:nvSpPr>
        <p:spPr>
          <a:xfrm>
            <a:off x="7336146" y="4256900"/>
            <a:ext cx="3038040" cy="623538"/>
          </a:xfrm>
          <a:prstGeom prst="ellipse">
            <a:avLst/>
          </a:prstGeom>
          <a:gradFill flip="none" rotWithShape="1">
            <a:gsLst>
              <a:gs pos="0">
                <a:schemeClr val="accent1">
                  <a:lumMod val="5000"/>
                  <a:lumOff val="95000"/>
                </a:schemeClr>
              </a:gs>
              <a:gs pos="73000">
                <a:schemeClr val="accent1">
                  <a:lumMod val="45000"/>
                  <a:lumOff val="55000"/>
                </a:schemeClr>
              </a:gs>
              <a:gs pos="85000">
                <a:schemeClr val="accent1">
                  <a:lumMod val="45000"/>
                  <a:lumOff val="55000"/>
                </a:schemeClr>
              </a:gs>
              <a:gs pos="100000">
                <a:schemeClr val="accent1">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357">
              <a:defRPr/>
            </a:pPr>
            <a:endParaRPr lang="ja-JP" altLang="en-US" sz="1662" b="1">
              <a:solidFill>
                <a:srgbClr val="C00000"/>
              </a:solidFill>
              <a:latin typeface="BIZ UDPゴシック" panose="020B0400000000000000" pitchFamily="50" charset="-128"/>
              <a:ea typeface="BIZ UDPゴシック" panose="020B0400000000000000" pitchFamily="50" charset="-128"/>
            </a:endParaRPr>
          </a:p>
        </p:txBody>
      </p:sp>
      <p:pic>
        <p:nvPicPr>
          <p:cNvPr id="209" name="図 208" descr="黒い背景に白い文字がある&#10;&#10;低い精度で自動的に生成された説明">
            <a:extLst>
              <a:ext uri="{FF2B5EF4-FFF2-40B4-BE49-F238E27FC236}">
                <a16:creationId xmlns:a16="http://schemas.microsoft.com/office/drawing/2014/main" id="{1A5CF66A-5A5D-C942-0898-4B549B43BC7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34971" y="4375988"/>
            <a:ext cx="385934" cy="383687"/>
          </a:xfrm>
          <a:prstGeom prst="rect">
            <a:avLst/>
          </a:prstGeom>
          <a:noFill/>
        </p:spPr>
      </p:pic>
      <p:sp>
        <p:nvSpPr>
          <p:cNvPr id="1137" name="角丸四角形 1136"/>
          <p:cNvSpPr/>
          <p:nvPr/>
        </p:nvSpPr>
        <p:spPr>
          <a:xfrm>
            <a:off x="704025" y="2087259"/>
            <a:ext cx="2592000" cy="1656000"/>
          </a:xfrm>
          <a:prstGeom prst="roundRect">
            <a:avLst>
              <a:gd name="adj" fmla="val 184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3" name="図 172">
            <a:extLst>
              <a:ext uri="{FF2B5EF4-FFF2-40B4-BE49-F238E27FC236}">
                <a16:creationId xmlns:a16="http://schemas.microsoft.com/office/drawing/2014/main" id="{EEA7B7D9-35CB-4CA9-B13B-53DE7075EB6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202352" y="2193382"/>
            <a:ext cx="612705" cy="646275"/>
          </a:xfrm>
          <a:prstGeom prst="rect">
            <a:avLst/>
          </a:prstGeom>
          <a:ln w="9525">
            <a:noFill/>
          </a:ln>
        </p:spPr>
      </p:pic>
      <p:pic>
        <p:nvPicPr>
          <p:cNvPr id="174" name="図 173">
            <a:extLst>
              <a:ext uri="{FF2B5EF4-FFF2-40B4-BE49-F238E27FC236}">
                <a16:creationId xmlns:a16="http://schemas.microsoft.com/office/drawing/2014/main" id="{C41A4C87-82A2-44F8-8AAB-B965B738C0B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18707" y="3003997"/>
            <a:ext cx="817375" cy="559116"/>
          </a:xfrm>
          <a:prstGeom prst="rect">
            <a:avLst/>
          </a:prstGeom>
          <a:ln w="9525">
            <a:noFill/>
          </a:ln>
        </p:spPr>
      </p:pic>
      <p:sp>
        <p:nvSpPr>
          <p:cNvPr id="175" name="テキスト ボックス 174">
            <a:extLst>
              <a:ext uri="{FF2B5EF4-FFF2-40B4-BE49-F238E27FC236}">
                <a16:creationId xmlns:a16="http://schemas.microsoft.com/office/drawing/2014/main" id="{AF2FE3ED-696D-21AC-B0CF-6A5EF592FB86}"/>
              </a:ext>
            </a:extLst>
          </p:cNvPr>
          <p:cNvSpPr txBox="1"/>
          <p:nvPr/>
        </p:nvSpPr>
        <p:spPr>
          <a:xfrm>
            <a:off x="2817767" y="3484000"/>
            <a:ext cx="467032" cy="253916"/>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1050" dirty="0">
                <a:solidFill>
                  <a:schemeClr val="accent5">
                    <a:lumMod val="75000"/>
                  </a:schemeClr>
                </a:solidFill>
                <a:latin typeface="BIZ UDPゴシック" panose="020B0400000000000000" pitchFamily="50" charset="-128"/>
                <a:ea typeface="BIZ UDPゴシック" panose="020B0400000000000000" pitchFamily="50" charset="-128"/>
              </a:rPr>
              <a:t>国内</a:t>
            </a:r>
            <a:endParaRPr lang="en-US" altLang="ja-JP" sz="1050" dirty="0">
              <a:solidFill>
                <a:schemeClr val="accent5">
                  <a:lumMod val="75000"/>
                </a:schemeClr>
              </a:solidFill>
              <a:latin typeface="BIZ UDPゴシック" panose="020B0400000000000000" pitchFamily="50" charset="-128"/>
              <a:ea typeface="BIZ UDPゴシック" panose="020B0400000000000000" pitchFamily="50" charset="-128"/>
            </a:endParaRPr>
          </a:p>
        </p:txBody>
      </p:sp>
      <p:sp>
        <p:nvSpPr>
          <p:cNvPr id="178" name="テキスト ボックス 177">
            <a:extLst>
              <a:ext uri="{FF2B5EF4-FFF2-40B4-BE49-F238E27FC236}">
                <a16:creationId xmlns:a16="http://schemas.microsoft.com/office/drawing/2014/main" id="{CC69214E-E967-7CC2-9464-1292B1CB6699}"/>
              </a:ext>
            </a:extLst>
          </p:cNvPr>
          <p:cNvSpPr txBox="1"/>
          <p:nvPr/>
        </p:nvSpPr>
        <p:spPr>
          <a:xfrm>
            <a:off x="1957765" y="2836426"/>
            <a:ext cx="1095030" cy="200055"/>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センチュリーシステムズ</a:t>
            </a:r>
          </a:p>
        </p:txBody>
      </p:sp>
      <p:sp>
        <p:nvSpPr>
          <p:cNvPr id="179" name="テキスト ボックス 178">
            <a:extLst>
              <a:ext uri="{FF2B5EF4-FFF2-40B4-BE49-F238E27FC236}">
                <a16:creationId xmlns:a16="http://schemas.microsoft.com/office/drawing/2014/main" id="{CC69214E-E967-7CC2-9464-1292B1CB6699}"/>
              </a:ext>
            </a:extLst>
          </p:cNvPr>
          <p:cNvSpPr txBox="1"/>
          <p:nvPr/>
        </p:nvSpPr>
        <p:spPr>
          <a:xfrm>
            <a:off x="801802" y="3563113"/>
            <a:ext cx="1213849" cy="200055"/>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センチュリーシステムズ</a:t>
            </a:r>
          </a:p>
        </p:txBody>
      </p:sp>
      <p:pic>
        <p:nvPicPr>
          <p:cNvPr id="180" name="図 179">
            <a:extLst>
              <a:ext uri="{FF2B5EF4-FFF2-40B4-BE49-F238E27FC236}">
                <a16:creationId xmlns:a16="http://schemas.microsoft.com/office/drawing/2014/main" id="{00000000-0008-0000-0100-00000800000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51595" y="2185496"/>
            <a:ext cx="803869" cy="536090"/>
          </a:xfrm>
          <a:prstGeom prst="rect">
            <a:avLst/>
          </a:prstGeom>
          <a:ln w="9525">
            <a:noFill/>
          </a:ln>
        </p:spPr>
      </p:pic>
      <p:sp>
        <p:nvSpPr>
          <p:cNvPr id="181" name="テキスト ボックス 180">
            <a:extLst>
              <a:ext uri="{FF2B5EF4-FFF2-40B4-BE49-F238E27FC236}">
                <a16:creationId xmlns:a16="http://schemas.microsoft.com/office/drawing/2014/main" id="{CC69214E-E967-7CC2-9464-1292B1CB6699}"/>
              </a:ext>
            </a:extLst>
          </p:cNvPr>
          <p:cNvSpPr txBox="1"/>
          <p:nvPr/>
        </p:nvSpPr>
        <p:spPr>
          <a:xfrm>
            <a:off x="1007288" y="2739664"/>
            <a:ext cx="871259" cy="190052"/>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フルノシステムズ</a:t>
            </a:r>
          </a:p>
        </p:txBody>
      </p:sp>
      <p:pic>
        <p:nvPicPr>
          <p:cNvPr id="185" name="図 184">
            <a:extLst>
              <a:ext uri="{FF2B5EF4-FFF2-40B4-BE49-F238E27FC236}">
                <a16:creationId xmlns:a16="http://schemas.microsoft.com/office/drawing/2014/main" id="{3FAD0DD7-E27F-424D-A665-602C52541A7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159349" y="3056012"/>
            <a:ext cx="628644" cy="515745"/>
          </a:xfrm>
          <a:prstGeom prst="rect">
            <a:avLst/>
          </a:prstGeom>
          <a:ln w="9525">
            <a:noFill/>
          </a:ln>
        </p:spPr>
      </p:pic>
      <p:sp>
        <p:nvSpPr>
          <p:cNvPr id="187" name="テキスト ボックス 186">
            <a:extLst>
              <a:ext uri="{FF2B5EF4-FFF2-40B4-BE49-F238E27FC236}">
                <a16:creationId xmlns:a16="http://schemas.microsoft.com/office/drawing/2014/main" id="{CC69214E-E967-7CC2-9464-1292B1CB6699}"/>
              </a:ext>
            </a:extLst>
          </p:cNvPr>
          <p:cNvSpPr txBox="1"/>
          <p:nvPr/>
        </p:nvSpPr>
        <p:spPr>
          <a:xfrm>
            <a:off x="2072934" y="3565193"/>
            <a:ext cx="786208" cy="190052"/>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ビーマップ</a:t>
            </a:r>
          </a:p>
        </p:txBody>
      </p:sp>
      <p:sp>
        <p:nvSpPr>
          <p:cNvPr id="211" name="角丸四角形 210"/>
          <p:cNvSpPr/>
          <p:nvPr/>
        </p:nvSpPr>
        <p:spPr>
          <a:xfrm>
            <a:off x="3350292" y="2087259"/>
            <a:ext cx="2592000" cy="1656000"/>
          </a:xfrm>
          <a:prstGeom prst="roundRect">
            <a:avLst>
              <a:gd name="adj" fmla="val 184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6" name="テキスト ボックス 175">
            <a:extLst>
              <a:ext uri="{FF2B5EF4-FFF2-40B4-BE49-F238E27FC236}">
                <a16:creationId xmlns:a16="http://schemas.microsoft.com/office/drawing/2014/main" id="{AF2FE3ED-696D-21AC-B0CF-6A5EF592FB86}"/>
              </a:ext>
            </a:extLst>
          </p:cNvPr>
          <p:cNvSpPr txBox="1"/>
          <p:nvPr/>
        </p:nvSpPr>
        <p:spPr>
          <a:xfrm>
            <a:off x="5327393" y="3484000"/>
            <a:ext cx="566865" cy="253916"/>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1050" dirty="0">
                <a:solidFill>
                  <a:schemeClr val="accent5">
                    <a:lumMod val="75000"/>
                  </a:schemeClr>
                </a:solidFill>
                <a:latin typeface="BIZ UDPゴシック" panose="020B0400000000000000" pitchFamily="50" charset="-128"/>
                <a:ea typeface="BIZ UDPゴシック" panose="020B0400000000000000" pitchFamily="50" charset="-128"/>
              </a:rPr>
              <a:t>台湾</a:t>
            </a:r>
            <a:endParaRPr lang="en-US" altLang="ja-JP" sz="1050" dirty="0">
              <a:solidFill>
                <a:schemeClr val="accent5">
                  <a:lumMod val="75000"/>
                </a:schemeClr>
              </a:solidFill>
              <a:latin typeface="BIZ UDPゴシック" panose="020B0400000000000000" pitchFamily="50" charset="-128"/>
              <a:ea typeface="BIZ UDPゴシック" panose="020B0400000000000000" pitchFamily="50" charset="-128"/>
            </a:endParaRPr>
          </a:p>
        </p:txBody>
      </p:sp>
      <p:sp>
        <p:nvSpPr>
          <p:cNvPr id="212" name="角丸四角形 211"/>
          <p:cNvSpPr/>
          <p:nvPr/>
        </p:nvSpPr>
        <p:spPr>
          <a:xfrm>
            <a:off x="6248814" y="2087259"/>
            <a:ext cx="2592000" cy="1656000"/>
          </a:xfrm>
          <a:prstGeom prst="roundRect">
            <a:avLst>
              <a:gd name="adj" fmla="val 184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a:extLst>
              <a:ext uri="{FF2B5EF4-FFF2-40B4-BE49-F238E27FC236}">
                <a16:creationId xmlns:a16="http://schemas.microsoft.com/office/drawing/2014/main" id="{5BA8DE88-FC1F-E547-CD53-35BC08C06793}"/>
              </a:ext>
            </a:extLst>
          </p:cNvPr>
          <p:cNvSpPr txBox="1"/>
          <p:nvPr/>
        </p:nvSpPr>
        <p:spPr>
          <a:xfrm>
            <a:off x="6584690" y="2647156"/>
            <a:ext cx="562028" cy="292388"/>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古野電気（カメラ）</a:t>
            </a:r>
          </a:p>
        </p:txBody>
      </p:sp>
      <p:pic>
        <p:nvPicPr>
          <p:cNvPr id="203" name="図 202">
            <a:extLst>
              <a:ext uri="{FF2B5EF4-FFF2-40B4-BE49-F238E27FC236}">
                <a16:creationId xmlns:a16="http://schemas.microsoft.com/office/drawing/2014/main" id="{00000000-0008-0000-0100-000007000000}"/>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317044" y="2147910"/>
            <a:ext cx="992685" cy="526707"/>
          </a:xfrm>
          <a:prstGeom prst="rect">
            <a:avLst/>
          </a:prstGeom>
          <a:ln w="9525">
            <a:noFill/>
          </a:ln>
        </p:spPr>
      </p:pic>
      <p:pic>
        <p:nvPicPr>
          <p:cNvPr id="206" name="図 205">
            <a:extLst>
              <a:ext uri="{FF2B5EF4-FFF2-40B4-BE49-F238E27FC236}">
                <a16:creationId xmlns:a16="http://schemas.microsoft.com/office/drawing/2014/main" id="{B12FDCD4-F19F-0A4E-7365-149B6157E13C}"/>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rot="5400000">
            <a:off x="8044898" y="2242789"/>
            <a:ext cx="827022" cy="628118"/>
          </a:xfrm>
          <a:prstGeom prst="rect">
            <a:avLst/>
          </a:prstGeom>
          <a:noFill/>
          <a:ln w="9525">
            <a:noFill/>
          </a:ln>
        </p:spPr>
      </p:pic>
      <p:sp>
        <p:nvSpPr>
          <p:cNvPr id="207" name="テキスト ボックス 206">
            <a:extLst>
              <a:ext uri="{FF2B5EF4-FFF2-40B4-BE49-F238E27FC236}">
                <a16:creationId xmlns:a16="http://schemas.microsoft.com/office/drawing/2014/main" id="{899E2043-8A5E-410D-E62E-014BDABFA737}"/>
              </a:ext>
            </a:extLst>
          </p:cNvPr>
          <p:cNvSpPr txBox="1"/>
          <p:nvPr/>
        </p:nvSpPr>
        <p:spPr>
          <a:xfrm>
            <a:off x="8102236" y="2959770"/>
            <a:ext cx="699266" cy="497059"/>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ディーリンク</a:t>
            </a:r>
            <a:endParaRPr lang="en-US" altLang="ja-JP" sz="700" b="1">
              <a:solidFill>
                <a:srgbClr val="002060"/>
              </a:solidFill>
              <a:latin typeface="BIZ UDPゴシック" panose="020B0400000000000000" pitchFamily="50" charset="-128"/>
              <a:ea typeface="BIZ UDPゴシック" panose="020B0400000000000000" pitchFamily="50" charset="-128"/>
            </a:endParaRPr>
          </a:p>
          <a:p>
            <a:pPr algn="ctr" defTabSz="844357">
              <a:defRPr/>
            </a:pPr>
            <a:r>
              <a:rPr lang="ja-JP" altLang="en-US" sz="700" b="1">
                <a:solidFill>
                  <a:srgbClr val="002060"/>
                </a:solidFill>
                <a:latin typeface="BIZ UDPゴシック" panose="020B0400000000000000" pitchFamily="50" charset="-128"/>
                <a:ea typeface="BIZ UDPゴシック" panose="020B0400000000000000" pitchFamily="50" charset="-128"/>
              </a:rPr>
              <a:t>（</a:t>
            </a:r>
            <a:r>
              <a:rPr lang="ja-JP" altLang="en-US" sz="700" b="1" dirty="0">
                <a:solidFill>
                  <a:srgbClr val="002060"/>
                </a:solidFill>
                <a:latin typeface="BIZ UDPゴシック" panose="020B0400000000000000" pitchFamily="50" charset="-128"/>
                <a:ea typeface="BIZ UDPゴシック" panose="020B0400000000000000" pitchFamily="50" charset="-128"/>
              </a:rPr>
              <a:t>カメラ）</a:t>
            </a:r>
            <a:endParaRPr lang="en-US" altLang="ja-JP" sz="700" b="1">
              <a:solidFill>
                <a:srgbClr val="002060"/>
              </a:solidFill>
              <a:latin typeface="BIZ UDPゴシック" panose="020B0400000000000000" pitchFamily="50" charset="-128"/>
              <a:ea typeface="BIZ UDPゴシック" panose="020B0400000000000000" pitchFamily="50" charset="-128"/>
            </a:endParaRPr>
          </a:p>
          <a:p>
            <a:pPr algn="ctr" defTabSz="844357">
              <a:defRPr/>
            </a:pPr>
            <a:r>
              <a:rPr lang="ja-JP" altLang="en-US" sz="700" b="1">
                <a:solidFill>
                  <a:srgbClr val="002060"/>
                </a:solidFill>
                <a:latin typeface="BIZ UDPゴシック" panose="020B0400000000000000" pitchFamily="50" charset="-128"/>
                <a:ea typeface="BIZ UDPゴシック" panose="020B0400000000000000" pitchFamily="50" charset="-128"/>
              </a:rPr>
              <a:t>（</a:t>
            </a:r>
            <a:r>
              <a:rPr lang="ja-JP" altLang="en-US" sz="700" b="1" dirty="0">
                <a:solidFill>
                  <a:srgbClr val="002060"/>
                </a:solidFill>
                <a:latin typeface="BIZ UDPゴシック" panose="020B0400000000000000" pitchFamily="50" charset="-128"/>
                <a:ea typeface="BIZ UDPゴシック" panose="020B0400000000000000" pitchFamily="50" charset="-128"/>
              </a:rPr>
              <a:t>温湿度）</a:t>
            </a:r>
            <a:endParaRPr lang="en-US" altLang="ja-JP" sz="700" b="1">
              <a:solidFill>
                <a:srgbClr val="002060"/>
              </a:solidFill>
              <a:latin typeface="BIZ UDPゴシック" panose="020B0400000000000000" pitchFamily="50" charset="-128"/>
              <a:ea typeface="BIZ UDPゴシック" panose="020B0400000000000000" pitchFamily="50" charset="-128"/>
            </a:endParaRPr>
          </a:p>
          <a:p>
            <a:pPr algn="ctr" defTabSz="844357">
              <a:defRPr/>
            </a:pPr>
            <a:r>
              <a:rPr lang="ja-JP" altLang="en-US" sz="700" b="1">
                <a:solidFill>
                  <a:srgbClr val="002060"/>
                </a:solidFill>
                <a:latin typeface="BIZ UDPゴシック" panose="020B0400000000000000" pitchFamily="50" charset="-128"/>
                <a:ea typeface="BIZ UDPゴシック" panose="020B0400000000000000" pitchFamily="50" charset="-128"/>
              </a:rPr>
              <a:t>（</a:t>
            </a:r>
            <a:r>
              <a:rPr lang="ja-JP" altLang="en-US" sz="700" b="1" dirty="0">
                <a:solidFill>
                  <a:srgbClr val="002060"/>
                </a:solidFill>
                <a:latin typeface="BIZ UDPゴシック" panose="020B0400000000000000" pitchFamily="50" charset="-128"/>
                <a:ea typeface="BIZ UDPゴシック" panose="020B0400000000000000" pitchFamily="50" charset="-128"/>
              </a:rPr>
              <a:t>人感）</a:t>
            </a:r>
          </a:p>
        </p:txBody>
      </p:sp>
      <p:sp>
        <p:nvSpPr>
          <p:cNvPr id="215" name="角丸四角形 214"/>
          <p:cNvSpPr/>
          <p:nvPr/>
        </p:nvSpPr>
        <p:spPr>
          <a:xfrm>
            <a:off x="8956832" y="2087259"/>
            <a:ext cx="2592000" cy="1656000"/>
          </a:xfrm>
          <a:prstGeom prst="roundRect">
            <a:avLst>
              <a:gd name="adj" fmla="val 184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6" name="角丸四角形 215"/>
          <p:cNvSpPr/>
          <p:nvPr/>
        </p:nvSpPr>
        <p:spPr>
          <a:xfrm>
            <a:off x="700869" y="4939691"/>
            <a:ext cx="2592000" cy="1585015"/>
          </a:xfrm>
          <a:prstGeom prst="roundRect">
            <a:avLst>
              <a:gd name="adj" fmla="val 184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8" name="図 87">
            <a:extLst>
              <a:ext uri="{FF2B5EF4-FFF2-40B4-BE49-F238E27FC236}">
                <a16:creationId xmlns:a16="http://schemas.microsoft.com/office/drawing/2014/main" id="{C77407ED-68B3-AD99-C3FA-83CF5C07F35E}"/>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2571113" y="5149413"/>
            <a:ext cx="465450" cy="691524"/>
          </a:xfrm>
          <a:prstGeom prst="rect">
            <a:avLst/>
          </a:prstGeom>
          <a:ln w="9525">
            <a:noFill/>
          </a:ln>
        </p:spPr>
      </p:pic>
      <p:pic>
        <p:nvPicPr>
          <p:cNvPr id="188" name="図 187">
            <a:extLst>
              <a:ext uri="{FF2B5EF4-FFF2-40B4-BE49-F238E27FC236}">
                <a16:creationId xmlns:a16="http://schemas.microsoft.com/office/drawing/2014/main" id="{00000000-0008-0000-0100-000006000000}"/>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84177" y="4978041"/>
            <a:ext cx="551821" cy="869533"/>
          </a:xfrm>
          <a:prstGeom prst="rect">
            <a:avLst/>
          </a:prstGeom>
          <a:ln w="9525">
            <a:noFill/>
          </a:ln>
        </p:spPr>
      </p:pic>
      <p:pic>
        <p:nvPicPr>
          <p:cNvPr id="193" name="図 192">
            <a:extLst>
              <a:ext uri="{FF2B5EF4-FFF2-40B4-BE49-F238E27FC236}">
                <a16:creationId xmlns:a16="http://schemas.microsoft.com/office/drawing/2014/main" id="{CDD2E29C-B5F0-3F3A-C071-6C93233FCB8E}"/>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189400" y="4986401"/>
            <a:ext cx="327098" cy="852815"/>
          </a:xfrm>
          <a:prstGeom prst="rect">
            <a:avLst/>
          </a:prstGeom>
          <a:ln w="9525">
            <a:noFill/>
          </a:ln>
        </p:spPr>
      </p:pic>
      <p:pic>
        <p:nvPicPr>
          <p:cNvPr id="194" name="図 193">
            <a:extLst>
              <a:ext uri="{FF2B5EF4-FFF2-40B4-BE49-F238E27FC236}">
                <a16:creationId xmlns:a16="http://schemas.microsoft.com/office/drawing/2014/main" id="{C84E5813-0E9E-42AB-B6EF-46B51DF52134}"/>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392953" y="5280884"/>
            <a:ext cx="551110" cy="551110"/>
          </a:xfrm>
          <a:prstGeom prst="rect">
            <a:avLst/>
          </a:prstGeom>
          <a:ln w="9525">
            <a:noFill/>
          </a:ln>
        </p:spPr>
      </p:pic>
      <p:sp>
        <p:nvSpPr>
          <p:cNvPr id="195" name="テキスト ボックス 194">
            <a:extLst>
              <a:ext uri="{FF2B5EF4-FFF2-40B4-BE49-F238E27FC236}">
                <a16:creationId xmlns:a16="http://schemas.microsoft.com/office/drawing/2014/main" id="{4ADD631A-19D9-5823-B775-96E0A458C5F1}"/>
              </a:ext>
            </a:extLst>
          </p:cNvPr>
          <p:cNvSpPr txBox="1"/>
          <p:nvPr/>
        </p:nvSpPr>
        <p:spPr>
          <a:xfrm>
            <a:off x="2139209" y="5860451"/>
            <a:ext cx="908844" cy="190052"/>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コンテック</a:t>
            </a:r>
          </a:p>
        </p:txBody>
      </p:sp>
      <p:sp>
        <p:nvSpPr>
          <p:cNvPr id="217" name="角丸四角形 216"/>
          <p:cNvSpPr/>
          <p:nvPr/>
        </p:nvSpPr>
        <p:spPr>
          <a:xfrm>
            <a:off x="3351902" y="4939691"/>
            <a:ext cx="2592000" cy="1584000"/>
          </a:xfrm>
          <a:prstGeom prst="roundRect">
            <a:avLst>
              <a:gd name="adj" fmla="val 184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8" name="角丸四角形 217"/>
          <p:cNvSpPr/>
          <p:nvPr/>
        </p:nvSpPr>
        <p:spPr>
          <a:xfrm>
            <a:off x="6246474" y="4939691"/>
            <a:ext cx="2593391" cy="1585016"/>
          </a:xfrm>
          <a:prstGeom prst="roundRect">
            <a:avLst>
              <a:gd name="adj" fmla="val 184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9" name="図 198">
            <a:extLst>
              <a:ext uri="{FF2B5EF4-FFF2-40B4-BE49-F238E27FC236}">
                <a16:creationId xmlns:a16="http://schemas.microsoft.com/office/drawing/2014/main" id="{C55CEBCF-A52B-4FEE-9F0C-467D8E7FBDB7}"/>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6707503" y="5244859"/>
            <a:ext cx="444545" cy="417501"/>
          </a:xfrm>
          <a:prstGeom prst="rect">
            <a:avLst/>
          </a:prstGeom>
          <a:ln w="9525">
            <a:noFill/>
          </a:ln>
        </p:spPr>
      </p:pic>
      <p:sp>
        <p:nvSpPr>
          <p:cNvPr id="200" name="テキスト ボックス 199">
            <a:extLst>
              <a:ext uri="{FF2B5EF4-FFF2-40B4-BE49-F238E27FC236}">
                <a16:creationId xmlns:a16="http://schemas.microsoft.com/office/drawing/2014/main" id="{BBA2305C-4C99-DD5D-E720-EEEAE07A7A0A}"/>
              </a:ext>
            </a:extLst>
          </p:cNvPr>
          <p:cNvSpPr txBox="1"/>
          <p:nvPr/>
        </p:nvSpPr>
        <p:spPr>
          <a:xfrm>
            <a:off x="6366468" y="5642828"/>
            <a:ext cx="740832" cy="190052"/>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メガチップス</a:t>
            </a:r>
          </a:p>
        </p:txBody>
      </p:sp>
      <p:pic>
        <p:nvPicPr>
          <p:cNvPr id="201" name="図 200">
            <a:extLst>
              <a:ext uri="{FF2B5EF4-FFF2-40B4-BE49-F238E27FC236}">
                <a16:creationId xmlns:a16="http://schemas.microsoft.com/office/drawing/2014/main" id="{CCD1407A-75BA-4EF9-A715-A29DC990346A}"/>
              </a:ext>
            </a:extLst>
          </p:cNvPr>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7317977" y="5004798"/>
            <a:ext cx="749992" cy="657563"/>
          </a:xfrm>
          <a:prstGeom prst="rect">
            <a:avLst/>
          </a:prstGeom>
          <a:ln w="9525">
            <a:noFill/>
          </a:ln>
        </p:spPr>
      </p:pic>
      <p:sp>
        <p:nvSpPr>
          <p:cNvPr id="202" name="テキスト ボックス 201">
            <a:extLst>
              <a:ext uri="{FF2B5EF4-FFF2-40B4-BE49-F238E27FC236}">
                <a16:creationId xmlns:a16="http://schemas.microsoft.com/office/drawing/2014/main" id="{BBA2305C-4C99-DD5D-E720-EEEAE07A7A0A}"/>
              </a:ext>
            </a:extLst>
          </p:cNvPr>
          <p:cNvSpPr txBox="1"/>
          <p:nvPr/>
        </p:nvSpPr>
        <p:spPr>
          <a:xfrm>
            <a:off x="7394449" y="5642828"/>
            <a:ext cx="587900" cy="190052"/>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日星電気</a:t>
            </a:r>
          </a:p>
        </p:txBody>
      </p:sp>
      <p:sp>
        <p:nvSpPr>
          <p:cNvPr id="220" name="角丸四角形 219"/>
          <p:cNvSpPr/>
          <p:nvPr/>
        </p:nvSpPr>
        <p:spPr>
          <a:xfrm>
            <a:off x="8952512" y="4939691"/>
            <a:ext cx="2592000" cy="1582107"/>
          </a:xfrm>
          <a:prstGeom prst="roundRect">
            <a:avLst>
              <a:gd name="adj" fmla="val 1840"/>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3" name="図 222">
            <a:extLst>
              <a:ext uri="{FF2B5EF4-FFF2-40B4-BE49-F238E27FC236}">
                <a16:creationId xmlns:a16="http://schemas.microsoft.com/office/drawing/2014/main" id="{136983DF-9332-A044-981D-2CF10A45E70C}"/>
              </a:ext>
            </a:extLst>
          </p:cNvPr>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rot="5400000">
            <a:off x="9016053" y="5114733"/>
            <a:ext cx="528501" cy="396376"/>
          </a:xfrm>
          <a:prstGeom prst="rect">
            <a:avLst/>
          </a:prstGeom>
          <a:ln w="9525">
            <a:noFill/>
          </a:ln>
        </p:spPr>
      </p:pic>
      <p:sp>
        <p:nvSpPr>
          <p:cNvPr id="224" name="テキスト ボックス 223">
            <a:extLst>
              <a:ext uri="{FF2B5EF4-FFF2-40B4-BE49-F238E27FC236}">
                <a16:creationId xmlns:a16="http://schemas.microsoft.com/office/drawing/2014/main" id="{BBA2305C-4C99-DD5D-E720-EEEAE07A7A0A}"/>
              </a:ext>
            </a:extLst>
          </p:cNvPr>
          <p:cNvSpPr txBox="1"/>
          <p:nvPr/>
        </p:nvSpPr>
        <p:spPr>
          <a:xfrm>
            <a:off x="8989004" y="5568779"/>
            <a:ext cx="587900" cy="190052"/>
          </a:xfrm>
          <a:prstGeom prst="rect">
            <a:avLst/>
          </a:prstGeom>
          <a:noFill/>
        </p:spPr>
        <p:txBody>
          <a:bodyPr wrap="square" rtlCol="0">
            <a:spAutoFit/>
          </a:bodyPr>
          <a:lstStyle/>
          <a:p>
            <a:pPr algn="ctr" defTabSz="844357">
              <a:defRPr/>
            </a:pPr>
            <a:r>
              <a:rPr lang="en-US" altLang="ja-JP" sz="700" b="1" dirty="0" err="1">
                <a:solidFill>
                  <a:srgbClr val="002060"/>
                </a:solidFill>
                <a:latin typeface="BIZ UDPゴシック" panose="020B0400000000000000" pitchFamily="50" charset="-128"/>
                <a:ea typeface="BIZ UDPゴシック" panose="020B0400000000000000" pitchFamily="50" charset="-128"/>
              </a:rPr>
              <a:t>Acsip</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25" name="図 224">
            <a:extLst>
              <a:ext uri="{FF2B5EF4-FFF2-40B4-BE49-F238E27FC236}">
                <a16:creationId xmlns:a16="http://schemas.microsoft.com/office/drawing/2014/main" id="{23BB6822-530B-64C0-E709-E55D9ACF0E38}"/>
              </a:ext>
            </a:extLst>
          </p:cNvPr>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rot="5400000">
            <a:off x="10151909" y="5906900"/>
            <a:ext cx="535618" cy="405391"/>
          </a:xfrm>
          <a:prstGeom prst="rect">
            <a:avLst/>
          </a:prstGeom>
          <a:ln w="9525">
            <a:noFill/>
          </a:ln>
        </p:spPr>
      </p:pic>
      <p:sp>
        <p:nvSpPr>
          <p:cNvPr id="226" name="テキスト ボックス 225">
            <a:extLst>
              <a:ext uri="{FF2B5EF4-FFF2-40B4-BE49-F238E27FC236}">
                <a16:creationId xmlns:a16="http://schemas.microsoft.com/office/drawing/2014/main" id="{BBA2305C-4C99-DD5D-E720-EEEAE07A7A0A}"/>
              </a:ext>
            </a:extLst>
          </p:cNvPr>
          <p:cNvSpPr txBox="1"/>
          <p:nvPr/>
        </p:nvSpPr>
        <p:spPr>
          <a:xfrm>
            <a:off x="9934875" y="6341686"/>
            <a:ext cx="1018272"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ALFA</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27" name="図 226">
            <a:extLst>
              <a:ext uri="{FF2B5EF4-FFF2-40B4-BE49-F238E27FC236}">
                <a16:creationId xmlns:a16="http://schemas.microsoft.com/office/drawing/2014/main" id="{BC4E7F74-BBE5-7FE8-1544-D08F7D9A4D33}"/>
              </a:ext>
            </a:extLst>
          </p:cNvPr>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rot="5400000">
            <a:off x="4426001" y="5059208"/>
            <a:ext cx="571471" cy="432453"/>
          </a:xfrm>
          <a:prstGeom prst="rect">
            <a:avLst/>
          </a:prstGeom>
          <a:ln w="9525">
            <a:noFill/>
          </a:ln>
        </p:spPr>
      </p:pic>
      <p:sp>
        <p:nvSpPr>
          <p:cNvPr id="228" name="テキスト ボックス 227">
            <a:extLst>
              <a:ext uri="{FF2B5EF4-FFF2-40B4-BE49-F238E27FC236}">
                <a16:creationId xmlns:a16="http://schemas.microsoft.com/office/drawing/2014/main" id="{BBA2305C-4C99-DD5D-E720-EEEAE07A7A0A}"/>
              </a:ext>
            </a:extLst>
          </p:cNvPr>
          <p:cNvSpPr txBox="1"/>
          <p:nvPr/>
        </p:nvSpPr>
        <p:spPr>
          <a:xfrm>
            <a:off x="4456058" y="5545592"/>
            <a:ext cx="587900"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ALFA</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29" name="図 228">
            <a:extLst>
              <a:ext uri="{FF2B5EF4-FFF2-40B4-BE49-F238E27FC236}">
                <a16:creationId xmlns:a16="http://schemas.microsoft.com/office/drawing/2014/main" id="{3C16219C-2571-A077-41EC-12B2AA4E6EA4}"/>
              </a:ext>
            </a:extLst>
          </p:cNvPr>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rot="5400000">
            <a:off x="3520679" y="2235617"/>
            <a:ext cx="476935" cy="363362"/>
          </a:xfrm>
          <a:prstGeom prst="rect">
            <a:avLst/>
          </a:prstGeom>
          <a:ln w="9525">
            <a:noFill/>
          </a:ln>
        </p:spPr>
      </p:pic>
      <p:sp>
        <p:nvSpPr>
          <p:cNvPr id="230" name="テキスト ボックス 229">
            <a:extLst>
              <a:ext uri="{FF2B5EF4-FFF2-40B4-BE49-F238E27FC236}">
                <a16:creationId xmlns:a16="http://schemas.microsoft.com/office/drawing/2014/main" id="{BBA2305C-4C99-DD5D-E720-EEEAE07A7A0A}"/>
              </a:ext>
            </a:extLst>
          </p:cNvPr>
          <p:cNvSpPr txBox="1"/>
          <p:nvPr/>
        </p:nvSpPr>
        <p:spPr>
          <a:xfrm>
            <a:off x="3447369" y="2653919"/>
            <a:ext cx="587900"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ALFA</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31" name="図 230">
            <a:extLst>
              <a:ext uri="{FF2B5EF4-FFF2-40B4-BE49-F238E27FC236}">
                <a16:creationId xmlns:a16="http://schemas.microsoft.com/office/drawing/2014/main" id="{44C5EAA3-961C-2700-6F44-A9EC7878FEDF}"/>
              </a:ext>
            </a:extLst>
          </p:cNvPr>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rot="5400000">
            <a:off x="3518361" y="2964795"/>
            <a:ext cx="485690" cy="367483"/>
          </a:xfrm>
          <a:prstGeom prst="rect">
            <a:avLst/>
          </a:prstGeom>
          <a:ln w="9525">
            <a:noFill/>
          </a:ln>
        </p:spPr>
      </p:pic>
      <p:sp>
        <p:nvSpPr>
          <p:cNvPr id="232" name="テキスト ボックス 231">
            <a:extLst>
              <a:ext uri="{FF2B5EF4-FFF2-40B4-BE49-F238E27FC236}">
                <a16:creationId xmlns:a16="http://schemas.microsoft.com/office/drawing/2014/main" id="{BBA2305C-4C99-DD5D-E720-EEEAE07A7A0A}"/>
              </a:ext>
            </a:extLst>
          </p:cNvPr>
          <p:cNvSpPr txBox="1"/>
          <p:nvPr/>
        </p:nvSpPr>
        <p:spPr>
          <a:xfrm>
            <a:off x="3447369" y="3373061"/>
            <a:ext cx="587900"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ALFA</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33" name="図 232">
            <a:extLst>
              <a:ext uri="{FF2B5EF4-FFF2-40B4-BE49-F238E27FC236}">
                <a16:creationId xmlns:a16="http://schemas.microsoft.com/office/drawing/2014/main" id="{FD939046-7F7A-0BE2-0972-2AAFE3CB63B8}"/>
              </a:ext>
            </a:extLst>
          </p:cNvPr>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rot="5400000">
            <a:off x="4144145" y="2235947"/>
            <a:ext cx="475857" cy="360043"/>
          </a:xfrm>
          <a:prstGeom prst="rect">
            <a:avLst/>
          </a:prstGeom>
          <a:ln w="9525">
            <a:noFill/>
          </a:ln>
        </p:spPr>
      </p:pic>
      <p:sp>
        <p:nvSpPr>
          <p:cNvPr id="234" name="テキスト ボックス 233">
            <a:extLst>
              <a:ext uri="{FF2B5EF4-FFF2-40B4-BE49-F238E27FC236}">
                <a16:creationId xmlns:a16="http://schemas.microsoft.com/office/drawing/2014/main" id="{BBA2305C-4C99-DD5D-E720-EEEAE07A7A0A}"/>
              </a:ext>
            </a:extLst>
          </p:cNvPr>
          <p:cNvSpPr txBox="1"/>
          <p:nvPr/>
        </p:nvSpPr>
        <p:spPr>
          <a:xfrm>
            <a:off x="4106231" y="2636727"/>
            <a:ext cx="587900"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AsiaRF</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35" name="図 234">
            <a:extLst>
              <a:ext uri="{FF2B5EF4-FFF2-40B4-BE49-F238E27FC236}">
                <a16:creationId xmlns:a16="http://schemas.microsoft.com/office/drawing/2014/main" id="{281DE2B7-55FD-DF10-DC0B-B164CE0473A2}"/>
              </a:ext>
            </a:extLst>
          </p:cNvPr>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rot="5400000">
            <a:off x="5248775" y="5058559"/>
            <a:ext cx="559063" cy="420319"/>
          </a:xfrm>
          <a:prstGeom prst="rect">
            <a:avLst/>
          </a:prstGeom>
          <a:ln w="9525">
            <a:noFill/>
          </a:ln>
        </p:spPr>
      </p:pic>
      <p:sp>
        <p:nvSpPr>
          <p:cNvPr id="236" name="テキスト ボックス 235">
            <a:extLst>
              <a:ext uri="{FF2B5EF4-FFF2-40B4-BE49-F238E27FC236}">
                <a16:creationId xmlns:a16="http://schemas.microsoft.com/office/drawing/2014/main" id="{BBA2305C-4C99-DD5D-E720-EEEAE07A7A0A}"/>
              </a:ext>
            </a:extLst>
          </p:cNvPr>
          <p:cNvSpPr txBox="1"/>
          <p:nvPr/>
        </p:nvSpPr>
        <p:spPr>
          <a:xfrm>
            <a:off x="5200503" y="5545592"/>
            <a:ext cx="587900"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AsiaRF</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37" name="図 236">
            <a:extLst>
              <a:ext uri="{FF2B5EF4-FFF2-40B4-BE49-F238E27FC236}">
                <a16:creationId xmlns:a16="http://schemas.microsoft.com/office/drawing/2014/main" id="{5AA9DE4A-B93B-03DA-D0C7-77297F24B68D}"/>
              </a:ext>
            </a:extLst>
          </p:cNvPr>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rot="5400000">
            <a:off x="4755948" y="2236461"/>
            <a:ext cx="476355" cy="362257"/>
          </a:xfrm>
          <a:prstGeom prst="rect">
            <a:avLst/>
          </a:prstGeom>
          <a:ln w="9525">
            <a:noFill/>
          </a:ln>
        </p:spPr>
      </p:pic>
      <p:sp>
        <p:nvSpPr>
          <p:cNvPr id="238" name="テキスト ボックス 237">
            <a:extLst>
              <a:ext uri="{FF2B5EF4-FFF2-40B4-BE49-F238E27FC236}">
                <a16:creationId xmlns:a16="http://schemas.microsoft.com/office/drawing/2014/main" id="{BBA2305C-4C99-DD5D-E720-EEEAE07A7A0A}"/>
              </a:ext>
            </a:extLst>
          </p:cNvPr>
          <p:cNvSpPr txBox="1"/>
          <p:nvPr/>
        </p:nvSpPr>
        <p:spPr>
          <a:xfrm>
            <a:off x="4710296" y="2631471"/>
            <a:ext cx="587900"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AsiaRF</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39" name="図 238">
            <a:extLst>
              <a:ext uri="{FF2B5EF4-FFF2-40B4-BE49-F238E27FC236}">
                <a16:creationId xmlns:a16="http://schemas.microsoft.com/office/drawing/2014/main" id="{4CF6870C-48AB-0479-9B70-E3647343A7C8}"/>
              </a:ext>
            </a:extLst>
          </p:cNvPr>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rot="5400000">
            <a:off x="10120274" y="5095903"/>
            <a:ext cx="535808" cy="405288"/>
          </a:xfrm>
          <a:prstGeom prst="rect">
            <a:avLst/>
          </a:prstGeom>
          <a:ln w="9525">
            <a:noFill/>
          </a:ln>
        </p:spPr>
      </p:pic>
      <p:sp>
        <p:nvSpPr>
          <p:cNvPr id="240" name="テキスト ボックス 239">
            <a:extLst>
              <a:ext uri="{FF2B5EF4-FFF2-40B4-BE49-F238E27FC236}">
                <a16:creationId xmlns:a16="http://schemas.microsoft.com/office/drawing/2014/main" id="{BBA2305C-4C99-DD5D-E720-EEEAE07A7A0A}"/>
              </a:ext>
            </a:extLst>
          </p:cNvPr>
          <p:cNvSpPr txBox="1"/>
          <p:nvPr/>
        </p:nvSpPr>
        <p:spPr>
          <a:xfrm>
            <a:off x="10112867" y="5568779"/>
            <a:ext cx="1018272"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AsiaRF</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41" name="図 240">
            <a:extLst>
              <a:ext uri="{FF2B5EF4-FFF2-40B4-BE49-F238E27FC236}">
                <a16:creationId xmlns:a16="http://schemas.microsoft.com/office/drawing/2014/main" id="{2283B8E9-C5E2-A12A-25D4-00DFF581CECD}"/>
              </a:ext>
            </a:extLst>
          </p:cNvPr>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rot="5400000">
            <a:off x="9057679" y="5920999"/>
            <a:ext cx="508627" cy="384808"/>
          </a:xfrm>
          <a:prstGeom prst="rect">
            <a:avLst/>
          </a:prstGeom>
          <a:ln w="9525">
            <a:noFill/>
          </a:ln>
        </p:spPr>
      </p:pic>
      <p:sp>
        <p:nvSpPr>
          <p:cNvPr id="242" name="テキスト ボックス 241">
            <a:extLst>
              <a:ext uri="{FF2B5EF4-FFF2-40B4-BE49-F238E27FC236}">
                <a16:creationId xmlns:a16="http://schemas.microsoft.com/office/drawing/2014/main" id="{BBA2305C-4C99-DD5D-E720-EEEAE07A7A0A}"/>
              </a:ext>
            </a:extLst>
          </p:cNvPr>
          <p:cNvSpPr txBox="1"/>
          <p:nvPr/>
        </p:nvSpPr>
        <p:spPr>
          <a:xfrm>
            <a:off x="9039578" y="6341686"/>
            <a:ext cx="587900"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Askey</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43" name="図 242">
            <a:extLst>
              <a:ext uri="{FF2B5EF4-FFF2-40B4-BE49-F238E27FC236}">
                <a16:creationId xmlns:a16="http://schemas.microsoft.com/office/drawing/2014/main" id="{DB555558-AC3F-AD14-3CF4-C9D0FECABA40}"/>
              </a:ext>
            </a:extLst>
          </p:cNvPr>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rot="5400000">
            <a:off x="4143534" y="2963691"/>
            <a:ext cx="473125" cy="357124"/>
          </a:xfrm>
          <a:prstGeom prst="rect">
            <a:avLst/>
          </a:prstGeom>
          <a:ln w="9525">
            <a:noFill/>
          </a:ln>
        </p:spPr>
      </p:pic>
      <p:sp>
        <p:nvSpPr>
          <p:cNvPr id="244" name="テキスト ボックス 243">
            <a:extLst>
              <a:ext uri="{FF2B5EF4-FFF2-40B4-BE49-F238E27FC236}">
                <a16:creationId xmlns:a16="http://schemas.microsoft.com/office/drawing/2014/main" id="{BBA2305C-4C99-DD5D-E720-EEEAE07A7A0A}"/>
              </a:ext>
            </a:extLst>
          </p:cNvPr>
          <p:cNvSpPr txBox="1"/>
          <p:nvPr/>
        </p:nvSpPr>
        <p:spPr>
          <a:xfrm>
            <a:off x="4056075" y="3365228"/>
            <a:ext cx="587900"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Askey</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45" name="図 244">
            <a:extLst>
              <a:ext uri="{FF2B5EF4-FFF2-40B4-BE49-F238E27FC236}">
                <a16:creationId xmlns:a16="http://schemas.microsoft.com/office/drawing/2014/main" id="{07B22C2F-4E5C-928D-F4CE-671FD33CE7D2}"/>
              </a:ext>
            </a:extLst>
          </p:cNvPr>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rot="5400000">
            <a:off x="10637351" y="2381445"/>
            <a:ext cx="931284" cy="698369"/>
          </a:xfrm>
          <a:prstGeom prst="rect">
            <a:avLst/>
          </a:prstGeom>
          <a:ln w="9525">
            <a:noFill/>
          </a:ln>
        </p:spPr>
      </p:pic>
      <p:sp>
        <p:nvSpPr>
          <p:cNvPr id="246" name="テキスト ボックス 245">
            <a:extLst>
              <a:ext uri="{FF2B5EF4-FFF2-40B4-BE49-F238E27FC236}">
                <a16:creationId xmlns:a16="http://schemas.microsoft.com/office/drawing/2014/main" id="{5BA8DE88-FC1F-E547-CD53-35BC08C06793}"/>
              </a:ext>
            </a:extLst>
          </p:cNvPr>
          <p:cNvSpPr txBox="1"/>
          <p:nvPr/>
        </p:nvSpPr>
        <p:spPr>
          <a:xfrm>
            <a:off x="10760891" y="3184779"/>
            <a:ext cx="773194" cy="292388"/>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Brickcom</a:t>
            </a:r>
          </a:p>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（カメラ）</a:t>
            </a:r>
          </a:p>
        </p:txBody>
      </p:sp>
      <p:pic>
        <p:nvPicPr>
          <p:cNvPr id="247" name="図 246">
            <a:extLst>
              <a:ext uri="{FF2B5EF4-FFF2-40B4-BE49-F238E27FC236}">
                <a16:creationId xmlns:a16="http://schemas.microsoft.com/office/drawing/2014/main" id="{F2192F04-1E0A-EE54-5690-0C70ED6FD83F}"/>
              </a:ext>
            </a:extLst>
          </p:cNvPr>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rot="5400000">
            <a:off x="4747207" y="2966531"/>
            <a:ext cx="472361" cy="352208"/>
          </a:xfrm>
          <a:prstGeom prst="rect">
            <a:avLst/>
          </a:prstGeom>
          <a:ln w="9525">
            <a:noFill/>
          </a:ln>
        </p:spPr>
      </p:pic>
      <p:sp>
        <p:nvSpPr>
          <p:cNvPr id="248" name="テキスト ボックス 247">
            <a:extLst>
              <a:ext uri="{FF2B5EF4-FFF2-40B4-BE49-F238E27FC236}">
                <a16:creationId xmlns:a16="http://schemas.microsoft.com/office/drawing/2014/main" id="{BBA2305C-4C99-DD5D-E720-EEEAE07A7A0A}"/>
              </a:ext>
            </a:extLst>
          </p:cNvPr>
          <p:cNvSpPr txBox="1"/>
          <p:nvPr/>
        </p:nvSpPr>
        <p:spPr>
          <a:xfrm>
            <a:off x="4614977" y="3349961"/>
            <a:ext cx="680308"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Techware</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49" name="図 248">
            <a:extLst>
              <a:ext uri="{FF2B5EF4-FFF2-40B4-BE49-F238E27FC236}">
                <a16:creationId xmlns:a16="http://schemas.microsoft.com/office/drawing/2014/main" id="{C0B06944-1D35-6610-08F4-AE8268FCCD3C}"/>
              </a:ext>
            </a:extLst>
          </p:cNvPr>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rot="5400000">
            <a:off x="3519048" y="5054621"/>
            <a:ext cx="572580" cy="433279"/>
          </a:xfrm>
          <a:prstGeom prst="rect">
            <a:avLst/>
          </a:prstGeom>
          <a:ln w="9525">
            <a:noFill/>
          </a:ln>
        </p:spPr>
      </p:pic>
      <p:sp>
        <p:nvSpPr>
          <p:cNvPr id="250" name="テキスト ボックス 249">
            <a:extLst>
              <a:ext uri="{FF2B5EF4-FFF2-40B4-BE49-F238E27FC236}">
                <a16:creationId xmlns:a16="http://schemas.microsoft.com/office/drawing/2014/main" id="{BBA2305C-4C99-DD5D-E720-EEEAE07A7A0A}"/>
              </a:ext>
            </a:extLst>
          </p:cNvPr>
          <p:cNvSpPr txBox="1"/>
          <p:nvPr/>
        </p:nvSpPr>
        <p:spPr>
          <a:xfrm>
            <a:off x="3475073" y="5545592"/>
            <a:ext cx="682593"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Techware</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51" name="図 250">
            <a:extLst>
              <a:ext uri="{FF2B5EF4-FFF2-40B4-BE49-F238E27FC236}">
                <a16:creationId xmlns:a16="http://schemas.microsoft.com/office/drawing/2014/main" id="{A7D04FC5-251F-F84E-53C8-2944E14826C4}"/>
              </a:ext>
            </a:extLst>
          </p:cNvPr>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rot="5400000">
            <a:off x="9826894" y="2383007"/>
            <a:ext cx="929180" cy="703077"/>
          </a:xfrm>
          <a:prstGeom prst="rect">
            <a:avLst/>
          </a:prstGeom>
          <a:ln w="9525">
            <a:noFill/>
          </a:ln>
        </p:spPr>
      </p:pic>
      <p:sp>
        <p:nvSpPr>
          <p:cNvPr id="252" name="テキスト ボックス 251">
            <a:extLst>
              <a:ext uri="{FF2B5EF4-FFF2-40B4-BE49-F238E27FC236}">
                <a16:creationId xmlns:a16="http://schemas.microsoft.com/office/drawing/2014/main" id="{BBA2305C-4C99-DD5D-E720-EEEAE07A7A0A}"/>
              </a:ext>
            </a:extLst>
          </p:cNvPr>
          <p:cNvSpPr txBox="1"/>
          <p:nvPr/>
        </p:nvSpPr>
        <p:spPr>
          <a:xfrm>
            <a:off x="9923883" y="3182518"/>
            <a:ext cx="703078" cy="307777"/>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Techware</a:t>
            </a:r>
          </a:p>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（温湿度）</a:t>
            </a:r>
          </a:p>
        </p:txBody>
      </p:sp>
      <p:pic>
        <p:nvPicPr>
          <p:cNvPr id="253" name="図 252">
            <a:extLst>
              <a:ext uri="{FF2B5EF4-FFF2-40B4-BE49-F238E27FC236}">
                <a16:creationId xmlns:a16="http://schemas.microsoft.com/office/drawing/2014/main" id="{39CF9093-8F58-026B-9080-7D4E985671BC}"/>
              </a:ext>
            </a:extLst>
          </p:cNvPr>
          <p:cNvPicPr>
            <a:picLocks noChangeAspect="1"/>
          </p:cNvPicPr>
          <p:nvPr/>
        </p:nvPicPr>
        <p:blipFill>
          <a:blip r:embed="rId34" cstate="print">
            <a:extLst>
              <a:ext uri="{28A0092B-C50C-407E-A947-70E740481C1C}">
                <a14:useLocalDpi xmlns:a14="http://schemas.microsoft.com/office/drawing/2010/main"/>
              </a:ext>
            </a:extLst>
          </a:blip>
          <a:stretch>
            <a:fillRect/>
          </a:stretch>
        </p:blipFill>
        <p:spPr>
          <a:xfrm rot="5400000">
            <a:off x="3526256" y="5858627"/>
            <a:ext cx="561259" cy="422378"/>
          </a:xfrm>
          <a:prstGeom prst="rect">
            <a:avLst/>
          </a:prstGeom>
          <a:ln w="9525">
            <a:noFill/>
          </a:ln>
        </p:spPr>
      </p:pic>
      <p:pic>
        <p:nvPicPr>
          <p:cNvPr id="254" name="図 253">
            <a:extLst>
              <a:ext uri="{FF2B5EF4-FFF2-40B4-BE49-F238E27FC236}">
                <a16:creationId xmlns:a16="http://schemas.microsoft.com/office/drawing/2014/main" id="{7B8E2383-889F-67DE-AC6E-B1F231BC49CB}"/>
              </a:ext>
            </a:extLst>
          </p:cNvPr>
          <p:cNvPicPr>
            <a:picLocks noChangeAspect="1"/>
          </p:cNvPicPr>
          <p:nvPr/>
        </p:nvPicPr>
        <p:blipFill>
          <a:blip r:embed="rId35" cstate="print">
            <a:extLst>
              <a:ext uri="{28A0092B-C50C-407E-A947-70E740481C1C}">
                <a14:useLocalDpi xmlns:a14="http://schemas.microsoft.com/office/drawing/2010/main"/>
              </a:ext>
            </a:extLst>
          </a:blip>
          <a:stretch>
            <a:fillRect/>
          </a:stretch>
        </p:blipFill>
        <p:spPr>
          <a:xfrm rot="5400000">
            <a:off x="4461090" y="5869017"/>
            <a:ext cx="551941" cy="417456"/>
          </a:xfrm>
          <a:prstGeom prst="rect">
            <a:avLst/>
          </a:prstGeom>
          <a:ln w="9525">
            <a:noFill/>
          </a:ln>
        </p:spPr>
      </p:pic>
      <p:sp>
        <p:nvSpPr>
          <p:cNvPr id="255" name="テキスト ボックス 254">
            <a:extLst>
              <a:ext uri="{FF2B5EF4-FFF2-40B4-BE49-F238E27FC236}">
                <a16:creationId xmlns:a16="http://schemas.microsoft.com/office/drawing/2014/main" id="{BBA2305C-4C99-DD5D-E720-EEEAE07A7A0A}"/>
              </a:ext>
            </a:extLst>
          </p:cNvPr>
          <p:cNvSpPr txBox="1"/>
          <p:nvPr/>
        </p:nvSpPr>
        <p:spPr>
          <a:xfrm>
            <a:off x="3442392" y="6340242"/>
            <a:ext cx="730047"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Uconnect</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57" name="図 256">
            <a:extLst>
              <a:ext uri="{FF2B5EF4-FFF2-40B4-BE49-F238E27FC236}">
                <a16:creationId xmlns:a16="http://schemas.microsoft.com/office/drawing/2014/main" id="{FF96D61E-3ABD-E4CA-1F67-F97E4A8DF494}"/>
              </a:ext>
            </a:extLst>
          </p:cNvPr>
          <p:cNvPicPr>
            <a:picLocks noChangeAspect="1"/>
          </p:cNvPicPr>
          <p:nvPr/>
        </p:nvPicPr>
        <p:blipFill>
          <a:blip r:embed="rId36" cstate="print">
            <a:extLst>
              <a:ext uri="{28A0092B-C50C-407E-A947-70E740481C1C}">
                <a14:useLocalDpi xmlns:a14="http://schemas.microsoft.com/office/drawing/2010/main"/>
              </a:ext>
            </a:extLst>
          </a:blip>
          <a:stretch>
            <a:fillRect/>
          </a:stretch>
        </p:blipFill>
        <p:spPr>
          <a:xfrm rot="5400000">
            <a:off x="5332268" y="2964281"/>
            <a:ext cx="481097" cy="363916"/>
          </a:xfrm>
          <a:prstGeom prst="rect">
            <a:avLst/>
          </a:prstGeom>
          <a:ln w="9525">
            <a:noFill/>
          </a:ln>
        </p:spPr>
      </p:pic>
      <p:sp>
        <p:nvSpPr>
          <p:cNvPr id="258" name="テキスト ボックス 257">
            <a:extLst>
              <a:ext uri="{FF2B5EF4-FFF2-40B4-BE49-F238E27FC236}">
                <a16:creationId xmlns:a16="http://schemas.microsoft.com/office/drawing/2014/main" id="{BBA2305C-4C99-DD5D-E720-EEEAE07A7A0A}"/>
              </a:ext>
            </a:extLst>
          </p:cNvPr>
          <p:cNvSpPr txBox="1"/>
          <p:nvPr/>
        </p:nvSpPr>
        <p:spPr>
          <a:xfrm>
            <a:off x="5237483" y="3354018"/>
            <a:ext cx="694165"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Uconnect</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260" name="図 259">
            <a:extLst>
              <a:ext uri="{FF2B5EF4-FFF2-40B4-BE49-F238E27FC236}">
                <a16:creationId xmlns:a16="http://schemas.microsoft.com/office/drawing/2014/main" id="{EEB503E8-87C3-26F0-A572-8CB4D53163FA}"/>
              </a:ext>
            </a:extLst>
          </p:cNvPr>
          <p:cNvPicPr>
            <a:picLocks noChangeAspect="1"/>
          </p:cNvPicPr>
          <p:nvPr/>
        </p:nvPicPr>
        <p:blipFill>
          <a:blip r:embed="rId37" cstate="print">
            <a:extLst>
              <a:ext uri="{28A0092B-C50C-407E-A947-70E740481C1C}">
                <a14:useLocalDpi xmlns:a14="http://schemas.microsoft.com/office/drawing/2010/main"/>
              </a:ext>
            </a:extLst>
          </a:blip>
          <a:stretch>
            <a:fillRect/>
          </a:stretch>
        </p:blipFill>
        <p:spPr>
          <a:xfrm rot="5400000">
            <a:off x="5327858" y="2237727"/>
            <a:ext cx="480547" cy="363918"/>
          </a:xfrm>
          <a:prstGeom prst="rect">
            <a:avLst/>
          </a:prstGeom>
          <a:ln w="9525">
            <a:noFill/>
          </a:ln>
        </p:spPr>
      </p:pic>
      <p:sp>
        <p:nvSpPr>
          <p:cNvPr id="261" name="テキスト ボックス 260">
            <a:extLst>
              <a:ext uri="{FF2B5EF4-FFF2-40B4-BE49-F238E27FC236}">
                <a16:creationId xmlns:a16="http://schemas.microsoft.com/office/drawing/2014/main" id="{BBA2305C-4C99-DD5D-E720-EEEAE07A7A0A}"/>
              </a:ext>
            </a:extLst>
          </p:cNvPr>
          <p:cNvSpPr txBox="1"/>
          <p:nvPr/>
        </p:nvSpPr>
        <p:spPr>
          <a:xfrm>
            <a:off x="5168671" y="2634905"/>
            <a:ext cx="761016"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Uconnect</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sp>
        <p:nvSpPr>
          <p:cNvPr id="1076" name="テキスト ボックス 1075">
            <a:extLst>
              <a:ext uri="{FF2B5EF4-FFF2-40B4-BE49-F238E27FC236}">
                <a16:creationId xmlns:a16="http://schemas.microsoft.com/office/drawing/2014/main" id="{890B6229-5C1C-8D78-ED04-1AFF71A202F1}"/>
              </a:ext>
            </a:extLst>
          </p:cNvPr>
          <p:cNvSpPr txBox="1"/>
          <p:nvPr/>
        </p:nvSpPr>
        <p:spPr>
          <a:xfrm>
            <a:off x="2955022" y="1533587"/>
            <a:ext cx="1501036" cy="348044"/>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831" dirty="0">
                <a:solidFill>
                  <a:srgbClr val="FF0000"/>
                </a:solidFill>
                <a:latin typeface="BIZ UDPゴシック" panose="020B0400000000000000" pitchFamily="50" charset="-128"/>
                <a:ea typeface="BIZ UDPゴシック" panose="020B0400000000000000" pitchFamily="50" charset="-128"/>
              </a:rPr>
              <a:t>無線</a:t>
            </a:r>
            <a:r>
              <a:rPr lang="en-US" altLang="ja-JP" sz="831" dirty="0">
                <a:solidFill>
                  <a:srgbClr val="FF0000"/>
                </a:solidFill>
                <a:latin typeface="BIZ UDPゴシック" panose="020B0400000000000000" pitchFamily="50" charset="-128"/>
                <a:ea typeface="BIZ UDPゴシック" panose="020B0400000000000000" pitchFamily="50" charset="-128"/>
              </a:rPr>
              <a:t>LAN</a:t>
            </a:r>
            <a:r>
              <a:rPr lang="ja-JP" altLang="en-US" sz="831" dirty="0">
                <a:solidFill>
                  <a:srgbClr val="FF0000"/>
                </a:solidFill>
                <a:latin typeface="BIZ UDPゴシック" panose="020B0400000000000000" pitchFamily="50" charset="-128"/>
                <a:ea typeface="BIZ UDPゴシック" panose="020B0400000000000000" pitchFamily="50" charset="-128"/>
              </a:rPr>
              <a:t>や</a:t>
            </a:r>
            <a:r>
              <a:rPr lang="en-US" altLang="ja-JP" sz="831" dirty="0">
                <a:solidFill>
                  <a:srgbClr val="FF0000"/>
                </a:solidFill>
                <a:latin typeface="BIZ UDPゴシック" panose="020B0400000000000000" pitchFamily="50" charset="-128"/>
                <a:ea typeface="BIZ UDPゴシック" panose="020B0400000000000000" pitchFamily="50" charset="-128"/>
              </a:rPr>
              <a:t>BLE</a:t>
            </a:r>
            <a:r>
              <a:rPr lang="ja-JP" altLang="en-US" sz="831" dirty="0">
                <a:solidFill>
                  <a:srgbClr val="FF0000"/>
                </a:solidFill>
                <a:latin typeface="BIZ UDPゴシック" panose="020B0400000000000000" pitchFamily="50" charset="-128"/>
                <a:ea typeface="BIZ UDPゴシック" panose="020B0400000000000000" pitchFamily="50" charset="-128"/>
              </a:rPr>
              <a:t>を搭載した</a:t>
            </a:r>
            <a:r>
              <a:rPr lang="en-US" altLang="ja-JP" sz="831" dirty="0">
                <a:solidFill>
                  <a:srgbClr val="FF0000"/>
                </a:solidFill>
                <a:latin typeface="BIZ UDPゴシック" panose="020B0400000000000000" pitchFamily="50" charset="-128"/>
                <a:ea typeface="BIZ UDPゴシック" panose="020B0400000000000000" pitchFamily="50" charset="-128"/>
              </a:rPr>
              <a:t>11ah</a:t>
            </a:r>
            <a:r>
              <a:rPr lang="ja-JP" altLang="en-US" sz="831" dirty="0">
                <a:solidFill>
                  <a:srgbClr val="FF0000"/>
                </a:solidFill>
                <a:latin typeface="BIZ UDPゴシック" panose="020B0400000000000000" pitchFamily="50" charset="-128"/>
                <a:ea typeface="BIZ UDPゴシック" panose="020B0400000000000000" pitchFamily="50" charset="-128"/>
              </a:rPr>
              <a:t>無線</a:t>
            </a:r>
            <a:r>
              <a:rPr lang="en-US" altLang="ja-JP" sz="831" dirty="0">
                <a:solidFill>
                  <a:srgbClr val="FF0000"/>
                </a:solidFill>
                <a:latin typeface="BIZ UDPゴシック" panose="020B0400000000000000" pitchFamily="50" charset="-128"/>
                <a:ea typeface="BIZ UDPゴシック" panose="020B0400000000000000" pitchFamily="50" charset="-128"/>
              </a:rPr>
              <a:t>LAN</a:t>
            </a:r>
            <a:r>
              <a:rPr lang="ja-JP" altLang="en-US" sz="831" dirty="0">
                <a:solidFill>
                  <a:srgbClr val="FF0000"/>
                </a:solidFill>
                <a:latin typeface="BIZ UDPゴシック" panose="020B0400000000000000" pitchFamily="50" charset="-128"/>
                <a:ea typeface="BIZ UDPゴシック" panose="020B0400000000000000" pitchFamily="50" charset="-128"/>
              </a:rPr>
              <a:t>ルータ</a:t>
            </a:r>
            <a:endParaRPr lang="en-US" altLang="ja-JP" sz="831" dirty="0">
              <a:solidFill>
                <a:srgbClr val="FF0000"/>
              </a:solidFill>
              <a:latin typeface="BIZ UDPゴシック" panose="020B0400000000000000" pitchFamily="50" charset="-128"/>
              <a:ea typeface="BIZ UDPゴシック" panose="020B0400000000000000" pitchFamily="50" charset="-128"/>
            </a:endParaRPr>
          </a:p>
        </p:txBody>
      </p:sp>
      <p:sp>
        <p:nvSpPr>
          <p:cNvPr id="262" name="テキスト ボックス 261">
            <a:extLst>
              <a:ext uri="{FF2B5EF4-FFF2-40B4-BE49-F238E27FC236}">
                <a16:creationId xmlns:a16="http://schemas.microsoft.com/office/drawing/2014/main" id="{890B6229-5C1C-8D78-ED04-1AFF71A202F1}"/>
              </a:ext>
            </a:extLst>
          </p:cNvPr>
          <p:cNvSpPr txBox="1"/>
          <p:nvPr/>
        </p:nvSpPr>
        <p:spPr>
          <a:xfrm>
            <a:off x="8569181" y="1522163"/>
            <a:ext cx="1516056" cy="330642"/>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831" dirty="0">
                <a:solidFill>
                  <a:srgbClr val="FF0000"/>
                </a:solidFill>
                <a:latin typeface="BIZ UDPゴシック" panose="020B0400000000000000" pitchFamily="50" charset="-128"/>
                <a:ea typeface="BIZ UDPゴシック" panose="020B0400000000000000" pitchFamily="50" charset="-128"/>
              </a:rPr>
              <a:t>カメラ一体型／</a:t>
            </a:r>
            <a:r>
              <a:rPr lang="en-US" altLang="ja-JP" sz="831" dirty="0">
                <a:solidFill>
                  <a:srgbClr val="FF0000"/>
                </a:solidFill>
                <a:latin typeface="BIZ UDPゴシック" panose="020B0400000000000000" pitchFamily="50" charset="-128"/>
                <a:ea typeface="BIZ UDPゴシック" panose="020B0400000000000000" pitchFamily="50" charset="-128"/>
              </a:rPr>
              <a:t>USB</a:t>
            </a:r>
            <a:r>
              <a:rPr lang="ja-JP" altLang="en-US" sz="831" dirty="0">
                <a:solidFill>
                  <a:srgbClr val="FF0000"/>
                </a:solidFill>
                <a:latin typeface="BIZ UDPゴシック" panose="020B0400000000000000" pitchFamily="50" charset="-128"/>
                <a:ea typeface="BIZ UDPゴシック" panose="020B0400000000000000" pitchFamily="50" charset="-128"/>
              </a:rPr>
              <a:t>接続型／温度センサ／人感センサ</a:t>
            </a:r>
            <a:endParaRPr lang="en-US" altLang="ja-JP" sz="831" dirty="0">
              <a:solidFill>
                <a:srgbClr val="FF0000"/>
              </a:solidFill>
              <a:latin typeface="BIZ UDPゴシック" panose="020B0400000000000000" pitchFamily="50" charset="-128"/>
              <a:ea typeface="BIZ UDPゴシック" panose="020B0400000000000000" pitchFamily="50" charset="-128"/>
            </a:endParaRPr>
          </a:p>
        </p:txBody>
      </p:sp>
      <p:sp>
        <p:nvSpPr>
          <p:cNvPr id="265" name="テキスト ボックス 264">
            <a:extLst>
              <a:ext uri="{FF2B5EF4-FFF2-40B4-BE49-F238E27FC236}">
                <a16:creationId xmlns:a16="http://schemas.microsoft.com/office/drawing/2014/main" id="{890B6229-5C1C-8D78-ED04-1AFF71A202F1}"/>
              </a:ext>
            </a:extLst>
          </p:cNvPr>
          <p:cNvSpPr txBox="1"/>
          <p:nvPr/>
        </p:nvSpPr>
        <p:spPr>
          <a:xfrm>
            <a:off x="2648112" y="4412010"/>
            <a:ext cx="1679775" cy="330642"/>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831" dirty="0">
                <a:solidFill>
                  <a:srgbClr val="FF0000"/>
                </a:solidFill>
                <a:latin typeface="BIZ UDPゴシック" panose="020B0400000000000000" pitchFamily="50" charset="-128"/>
                <a:ea typeface="BIZ UDPゴシック" panose="020B0400000000000000" pitchFamily="50" charset="-128"/>
              </a:rPr>
              <a:t>イーサネット／レガシーインターフェイスを</a:t>
            </a:r>
            <a:r>
              <a:rPr lang="en-US" altLang="ja-JP" sz="831" dirty="0">
                <a:solidFill>
                  <a:srgbClr val="FF0000"/>
                </a:solidFill>
                <a:latin typeface="BIZ UDPゴシック" panose="020B0400000000000000" pitchFamily="50" charset="-128"/>
                <a:ea typeface="BIZ UDPゴシック" panose="020B0400000000000000" pitchFamily="50" charset="-128"/>
              </a:rPr>
              <a:t>11ah</a:t>
            </a:r>
            <a:r>
              <a:rPr lang="ja-JP" altLang="en-US" sz="831" dirty="0">
                <a:solidFill>
                  <a:srgbClr val="FF0000"/>
                </a:solidFill>
                <a:latin typeface="BIZ UDPゴシック" panose="020B0400000000000000" pitchFamily="50" charset="-128"/>
                <a:ea typeface="BIZ UDPゴシック" panose="020B0400000000000000" pitchFamily="50" charset="-128"/>
              </a:rPr>
              <a:t>に変換</a:t>
            </a:r>
            <a:endParaRPr lang="en-US" altLang="ja-JP" sz="831" dirty="0">
              <a:solidFill>
                <a:srgbClr val="FF0000"/>
              </a:solidFill>
              <a:latin typeface="BIZ UDPゴシック" panose="020B0400000000000000" pitchFamily="50" charset="-128"/>
              <a:ea typeface="BIZ UDPゴシック" panose="020B0400000000000000" pitchFamily="50" charset="-128"/>
            </a:endParaRPr>
          </a:p>
        </p:txBody>
      </p:sp>
      <p:sp>
        <p:nvSpPr>
          <p:cNvPr id="266" name="テキスト ボックス 265">
            <a:extLst>
              <a:ext uri="{FF2B5EF4-FFF2-40B4-BE49-F238E27FC236}">
                <a16:creationId xmlns:a16="http://schemas.microsoft.com/office/drawing/2014/main" id="{890B6229-5C1C-8D78-ED04-1AFF71A202F1}"/>
              </a:ext>
            </a:extLst>
          </p:cNvPr>
          <p:cNvSpPr txBox="1"/>
          <p:nvPr/>
        </p:nvSpPr>
        <p:spPr>
          <a:xfrm>
            <a:off x="8533283" y="4412010"/>
            <a:ext cx="1679775" cy="330642"/>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831" dirty="0">
                <a:solidFill>
                  <a:srgbClr val="FF0000"/>
                </a:solidFill>
                <a:latin typeface="BIZ UDPゴシック" panose="020B0400000000000000" pitchFamily="50" charset="-128"/>
                <a:ea typeface="BIZ UDPゴシック" panose="020B0400000000000000" pitchFamily="50" charset="-128"/>
              </a:rPr>
              <a:t>小型／低消費電力化を実現するモジュールと外部アンテナ</a:t>
            </a:r>
            <a:endParaRPr lang="en-US" altLang="ja-JP" sz="831" dirty="0">
              <a:solidFill>
                <a:srgbClr val="FF0000"/>
              </a:solidFill>
              <a:latin typeface="BIZ UDPゴシック" panose="020B0400000000000000" pitchFamily="50" charset="-128"/>
              <a:ea typeface="BIZ UDPゴシック" panose="020B0400000000000000" pitchFamily="50" charset="-128"/>
            </a:endParaRPr>
          </a:p>
        </p:txBody>
      </p:sp>
      <p:sp>
        <p:nvSpPr>
          <p:cNvPr id="267" name="テキスト ボックス 266">
            <a:extLst>
              <a:ext uri="{FF2B5EF4-FFF2-40B4-BE49-F238E27FC236}">
                <a16:creationId xmlns:a16="http://schemas.microsoft.com/office/drawing/2014/main" id="{AF2FE3ED-696D-21AC-B0CF-6A5EF592FB86}"/>
              </a:ext>
            </a:extLst>
          </p:cNvPr>
          <p:cNvSpPr txBox="1"/>
          <p:nvPr/>
        </p:nvSpPr>
        <p:spPr>
          <a:xfrm>
            <a:off x="8339434" y="3484000"/>
            <a:ext cx="467032" cy="253916"/>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1050" dirty="0">
                <a:solidFill>
                  <a:schemeClr val="accent5">
                    <a:lumMod val="75000"/>
                  </a:schemeClr>
                </a:solidFill>
                <a:latin typeface="BIZ UDPゴシック" panose="020B0400000000000000" pitchFamily="50" charset="-128"/>
                <a:ea typeface="BIZ UDPゴシック" panose="020B0400000000000000" pitchFamily="50" charset="-128"/>
              </a:rPr>
              <a:t>国内</a:t>
            </a:r>
            <a:endParaRPr lang="en-US" altLang="ja-JP" sz="1050" dirty="0">
              <a:solidFill>
                <a:schemeClr val="accent5">
                  <a:lumMod val="75000"/>
                </a:schemeClr>
              </a:solidFill>
              <a:latin typeface="BIZ UDPゴシック" panose="020B0400000000000000" pitchFamily="50" charset="-128"/>
              <a:ea typeface="BIZ UDPゴシック" panose="020B0400000000000000" pitchFamily="50" charset="-128"/>
            </a:endParaRPr>
          </a:p>
        </p:txBody>
      </p:sp>
      <p:sp>
        <p:nvSpPr>
          <p:cNvPr id="268" name="テキスト ボックス 267">
            <a:extLst>
              <a:ext uri="{FF2B5EF4-FFF2-40B4-BE49-F238E27FC236}">
                <a16:creationId xmlns:a16="http://schemas.microsoft.com/office/drawing/2014/main" id="{AF2FE3ED-696D-21AC-B0CF-6A5EF592FB86}"/>
              </a:ext>
            </a:extLst>
          </p:cNvPr>
          <p:cNvSpPr txBox="1"/>
          <p:nvPr/>
        </p:nvSpPr>
        <p:spPr>
          <a:xfrm>
            <a:off x="10982775" y="3484000"/>
            <a:ext cx="566865" cy="253916"/>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1050" dirty="0">
                <a:solidFill>
                  <a:schemeClr val="accent5">
                    <a:lumMod val="75000"/>
                  </a:schemeClr>
                </a:solidFill>
                <a:latin typeface="BIZ UDPゴシック" panose="020B0400000000000000" pitchFamily="50" charset="-128"/>
                <a:ea typeface="BIZ UDPゴシック" panose="020B0400000000000000" pitchFamily="50" charset="-128"/>
              </a:rPr>
              <a:t>台湾</a:t>
            </a:r>
            <a:endParaRPr lang="en-US" altLang="ja-JP" sz="1050" dirty="0">
              <a:solidFill>
                <a:schemeClr val="accent5">
                  <a:lumMod val="75000"/>
                </a:schemeClr>
              </a:solidFill>
              <a:latin typeface="BIZ UDPゴシック" panose="020B0400000000000000" pitchFamily="50" charset="-128"/>
              <a:ea typeface="BIZ UDPゴシック" panose="020B0400000000000000" pitchFamily="50" charset="-128"/>
            </a:endParaRPr>
          </a:p>
        </p:txBody>
      </p:sp>
      <p:sp>
        <p:nvSpPr>
          <p:cNvPr id="269" name="テキスト ボックス 268">
            <a:extLst>
              <a:ext uri="{FF2B5EF4-FFF2-40B4-BE49-F238E27FC236}">
                <a16:creationId xmlns:a16="http://schemas.microsoft.com/office/drawing/2014/main" id="{AF2FE3ED-696D-21AC-B0CF-6A5EF592FB86}"/>
              </a:ext>
            </a:extLst>
          </p:cNvPr>
          <p:cNvSpPr txBox="1"/>
          <p:nvPr/>
        </p:nvSpPr>
        <p:spPr>
          <a:xfrm>
            <a:off x="2817767" y="6267882"/>
            <a:ext cx="467032" cy="253916"/>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1050" dirty="0">
                <a:solidFill>
                  <a:schemeClr val="accent5">
                    <a:lumMod val="75000"/>
                  </a:schemeClr>
                </a:solidFill>
                <a:latin typeface="BIZ UDPゴシック" panose="020B0400000000000000" pitchFamily="50" charset="-128"/>
                <a:ea typeface="BIZ UDPゴシック" panose="020B0400000000000000" pitchFamily="50" charset="-128"/>
              </a:rPr>
              <a:t>国内</a:t>
            </a:r>
            <a:endParaRPr lang="en-US" altLang="ja-JP" sz="1050" dirty="0">
              <a:solidFill>
                <a:schemeClr val="accent5">
                  <a:lumMod val="75000"/>
                </a:schemeClr>
              </a:solidFill>
              <a:latin typeface="BIZ UDPゴシック" panose="020B0400000000000000" pitchFamily="50" charset="-128"/>
              <a:ea typeface="BIZ UDPゴシック" panose="020B0400000000000000" pitchFamily="50" charset="-128"/>
            </a:endParaRPr>
          </a:p>
        </p:txBody>
      </p:sp>
      <p:sp>
        <p:nvSpPr>
          <p:cNvPr id="270" name="テキスト ボックス 269">
            <a:extLst>
              <a:ext uri="{FF2B5EF4-FFF2-40B4-BE49-F238E27FC236}">
                <a16:creationId xmlns:a16="http://schemas.microsoft.com/office/drawing/2014/main" id="{AF2FE3ED-696D-21AC-B0CF-6A5EF592FB86}"/>
              </a:ext>
            </a:extLst>
          </p:cNvPr>
          <p:cNvSpPr txBox="1"/>
          <p:nvPr/>
        </p:nvSpPr>
        <p:spPr>
          <a:xfrm>
            <a:off x="5327393" y="6267882"/>
            <a:ext cx="566865" cy="253916"/>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1050" dirty="0">
                <a:solidFill>
                  <a:schemeClr val="accent5">
                    <a:lumMod val="75000"/>
                  </a:schemeClr>
                </a:solidFill>
                <a:latin typeface="BIZ UDPゴシック" panose="020B0400000000000000" pitchFamily="50" charset="-128"/>
                <a:ea typeface="BIZ UDPゴシック" panose="020B0400000000000000" pitchFamily="50" charset="-128"/>
              </a:rPr>
              <a:t>台湾</a:t>
            </a:r>
            <a:endParaRPr lang="en-US" altLang="ja-JP" sz="1050" dirty="0">
              <a:solidFill>
                <a:schemeClr val="accent5">
                  <a:lumMod val="75000"/>
                </a:schemeClr>
              </a:solidFill>
              <a:latin typeface="BIZ UDPゴシック" panose="020B0400000000000000" pitchFamily="50" charset="-128"/>
              <a:ea typeface="BIZ UDPゴシック" panose="020B0400000000000000" pitchFamily="50" charset="-128"/>
            </a:endParaRPr>
          </a:p>
        </p:txBody>
      </p:sp>
      <p:sp>
        <p:nvSpPr>
          <p:cNvPr id="273" name="テキスト ボックス 272">
            <a:extLst>
              <a:ext uri="{FF2B5EF4-FFF2-40B4-BE49-F238E27FC236}">
                <a16:creationId xmlns:a16="http://schemas.microsoft.com/office/drawing/2014/main" id="{AF2FE3ED-696D-21AC-B0CF-6A5EF592FB86}"/>
              </a:ext>
            </a:extLst>
          </p:cNvPr>
          <p:cNvSpPr txBox="1"/>
          <p:nvPr/>
        </p:nvSpPr>
        <p:spPr>
          <a:xfrm>
            <a:off x="8339434" y="6267882"/>
            <a:ext cx="467032" cy="253916"/>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1050" dirty="0">
                <a:solidFill>
                  <a:schemeClr val="accent5">
                    <a:lumMod val="75000"/>
                  </a:schemeClr>
                </a:solidFill>
                <a:latin typeface="BIZ UDPゴシック" panose="020B0400000000000000" pitchFamily="50" charset="-128"/>
                <a:ea typeface="BIZ UDPゴシック" panose="020B0400000000000000" pitchFamily="50" charset="-128"/>
              </a:rPr>
              <a:t>国内</a:t>
            </a:r>
            <a:endParaRPr lang="en-US" altLang="ja-JP" sz="1050" dirty="0">
              <a:solidFill>
                <a:schemeClr val="accent5">
                  <a:lumMod val="75000"/>
                </a:schemeClr>
              </a:solidFill>
              <a:latin typeface="BIZ UDPゴシック" panose="020B0400000000000000" pitchFamily="50" charset="-128"/>
              <a:ea typeface="BIZ UDPゴシック" panose="020B0400000000000000" pitchFamily="50" charset="-128"/>
            </a:endParaRPr>
          </a:p>
        </p:txBody>
      </p:sp>
      <p:sp>
        <p:nvSpPr>
          <p:cNvPr id="274" name="テキスト ボックス 273">
            <a:extLst>
              <a:ext uri="{FF2B5EF4-FFF2-40B4-BE49-F238E27FC236}">
                <a16:creationId xmlns:a16="http://schemas.microsoft.com/office/drawing/2014/main" id="{AF2FE3ED-696D-21AC-B0CF-6A5EF592FB86}"/>
              </a:ext>
            </a:extLst>
          </p:cNvPr>
          <p:cNvSpPr txBox="1"/>
          <p:nvPr/>
        </p:nvSpPr>
        <p:spPr>
          <a:xfrm>
            <a:off x="10982775" y="6267882"/>
            <a:ext cx="566865" cy="253916"/>
          </a:xfrm>
          <a:prstGeom prst="rect">
            <a:avLst/>
          </a:prstGeom>
          <a:noFill/>
        </p:spPr>
        <p:txBody>
          <a:bodyPr wrap="square" rtlCol="0">
            <a:spAutoFit/>
          </a:bodyPr>
          <a:lstStyle>
            <a:defPPr>
              <a:defRPr lang="ja-JP"/>
            </a:defPPr>
            <a:lvl1pPr algn="ctr">
              <a:defRPr sz="1000" b="1">
                <a:solidFill>
                  <a:srgbClr val="002060"/>
                </a:solidFill>
                <a:latin typeface="BIZ UDゴシック" panose="020B0400000000000000" pitchFamily="49" charset="-128"/>
                <a:ea typeface="BIZ UDゴシック" panose="020B0400000000000000" pitchFamily="49" charset="-128"/>
              </a:defRPr>
            </a:lvl1pPr>
          </a:lstStyle>
          <a:p>
            <a:pPr defTabSz="844357">
              <a:defRPr/>
            </a:pPr>
            <a:r>
              <a:rPr lang="ja-JP" altLang="en-US" sz="1050" dirty="0">
                <a:solidFill>
                  <a:schemeClr val="accent5">
                    <a:lumMod val="75000"/>
                  </a:schemeClr>
                </a:solidFill>
                <a:latin typeface="BIZ UDPゴシック" panose="020B0400000000000000" pitchFamily="50" charset="-128"/>
                <a:ea typeface="BIZ UDPゴシック" panose="020B0400000000000000" pitchFamily="50" charset="-128"/>
              </a:rPr>
              <a:t>台湾</a:t>
            </a:r>
            <a:endParaRPr lang="en-US" altLang="ja-JP" sz="1050" dirty="0">
              <a:solidFill>
                <a:schemeClr val="accent5">
                  <a:lumMod val="75000"/>
                </a:schemeClr>
              </a:solidFill>
              <a:latin typeface="BIZ UDPゴシック" panose="020B0400000000000000" pitchFamily="50" charset="-128"/>
              <a:ea typeface="BIZ UDPゴシック" panose="020B0400000000000000" pitchFamily="50" charset="-128"/>
            </a:endParaRPr>
          </a:p>
        </p:txBody>
      </p:sp>
      <p:pic>
        <p:nvPicPr>
          <p:cNvPr id="197" name="図 196">
            <a:extLst>
              <a:ext uri="{FF2B5EF4-FFF2-40B4-BE49-F238E27FC236}">
                <a16:creationId xmlns:a16="http://schemas.microsoft.com/office/drawing/2014/main" id="{0818D09F-E2A4-4E76-9B07-D877E9EBC2E7}"/>
              </a:ext>
            </a:extLst>
          </p:cNvPr>
          <p:cNvPicPr>
            <a:picLocks noChangeAspect="1"/>
          </p:cNvPicPr>
          <p:nvPr/>
        </p:nvPicPr>
        <p:blipFill>
          <a:blip r:embed="rId38" cstate="print">
            <a:extLst>
              <a:ext uri="{28A0092B-C50C-407E-A947-70E740481C1C}">
                <a14:useLocalDpi xmlns:a14="http://schemas.microsoft.com/office/drawing/2010/main"/>
              </a:ext>
            </a:extLst>
          </a:blip>
          <a:stretch>
            <a:fillRect/>
          </a:stretch>
        </p:blipFill>
        <p:spPr>
          <a:xfrm>
            <a:off x="8299711" y="4983709"/>
            <a:ext cx="383873" cy="663808"/>
          </a:xfrm>
          <a:prstGeom prst="rect">
            <a:avLst/>
          </a:prstGeom>
          <a:ln w="9525">
            <a:noFill/>
          </a:ln>
        </p:spPr>
      </p:pic>
      <p:sp>
        <p:nvSpPr>
          <p:cNvPr id="198" name="テキスト ボックス 197">
            <a:extLst>
              <a:ext uri="{FF2B5EF4-FFF2-40B4-BE49-F238E27FC236}">
                <a16:creationId xmlns:a16="http://schemas.microsoft.com/office/drawing/2014/main" id="{899E2043-8A5E-410D-E62E-014BDABFA737}"/>
              </a:ext>
            </a:extLst>
          </p:cNvPr>
          <p:cNvSpPr txBox="1"/>
          <p:nvPr/>
        </p:nvSpPr>
        <p:spPr>
          <a:xfrm>
            <a:off x="8240934" y="5642828"/>
            <a:ext cx="562028" cy="190052"/>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原田工業</a:t>
            </a:r>
          </a:p>
        </p:txBody>
      </p:sp>
      <p:sp>
        <p:nvSpPr>
          <p:cNvPr id="205" name="テキスト ボックス 204">
            <a:extLst>
              <a:ext uri="{FF2B5EF4-FFF2-40B4-BE49-F238E27FC236}">
                <a16:creationId xmlns:a16="http://schemas.microsoft.com/office/drawing/2014/main" id="{5BA8DE88-FC1F-E547-CD53-35BC08C06793}"/>
              </a:ext>
            </a:extLst>
          </p:cNvPr>
          <p:cNvSpPr txBox="1"/>
          <p:nvPr/>
        </p:nvSpPr>
        <p:spPr>
          <a:xfrm>
            <a:off x="6759251" y="6345217"/>
            <a:ext cx="1097639" cy="190052"/>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ビートクラフト</a:t>
            </a:r>
          </a:p>
        </p:txBody>
      </p:sp>
      <p:pic>
        <p:nvPicPr>
          <p:cNvPr id="2" name="図 1"/>
          <p:cNvPicPr>
            <a:picLocks noChangeAspect="1"/>
          </p:cNvPicPr>
          <p:nvPr/>
        </p:nvPicPr>
        <p:blipFill>
          <a:blip r:embed="rId39" cstate="print">
            <a:extLst>
              <a:ext uri="{28A0092B-C50C-407E-A947-70E740481C1C}">
                <a14:useLocalDpi xmlns:a14="http://schemas.microsoft.com/office/drawing/2010/main"/>
              </a:ext>
            </a:extLst>
          </a:blip>
          <a:stretch>
            <a:fillRect/>
          </a:stretch>
        </p:blipFill>
        <p:spPr>
          <a:xfrm rot="5400000">
            <a:off x="6295937" y="3017238"/>
            <a:ext cx="538299" cy="403724"/>
          </a:xfrm>
          <a:prstGeom prst="rect">
            <a:avLst/>
          </a:prstGeom>
          <a:noFill/>
          <a:ln>
            <a:noFill/>
          </a:ln>
        </p:spPr>
      </p:pic>
      <p:sp>
        <p:nvSpPr>
          <p:cNvPr id="107" name="テキスト ボックス 106">
            <a:extLst>
              <a:ext uri="{FF2B5EF4-FFF2-40B4-BE49-F238E27FC236}">
                <a16:creationId xmlns:a16="http://schemas.microsoft.com/office/drawing/2014/main" id="{5BA8DE88-FC1F-E547-CD53-35BC08C06793}"/>
              </a:ext>
            </a:extLst>
          </p:cNvPr>
          <p:cNvSpPr txBox="1"/>
          <p:nvPr/>
        </p:nvSpPr>
        <p:spPr>
          <a:xfrm>
            <a:off x="6161424" y="3444868"/>
            <a:ext cx="822097" cy="292388"/>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ビートクラフト</a:t>
            </a:r>
            <a:endParaRPr lang="en-US" altLang="ja-JP" sz="700" b="1" dirty="0">
              <a:solidFill>
                <a:srgbClr val="002060"/>
              </a:solidFill>
              <a:latin typeface="BIZ UDPゴシック" panose="020B0400000000000000" pitchFamily="50" charset="-128"/>
              <a:ea typeface="BIZ UDPゴシック" panose="020B0400000000000000" pitchFamily="50" charset="-128"/>
            </a:endParaRPr>
          </a:p>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（日照）</a:t>
            </a:r>
          </a:p>
        </p:txBody>
      </p:sp>
      <p:pic>
        <p:nvPicPr>
          <p:cNvPr id="3" name="図 2"/>
          <p:cNvPicPr>
            <a:picLocks noChangeAspect="1"/>
          </p:cNvPicPr>
          <p:nvPr/>
        </p:nvPicPr>
        <p:blipFill>
          <a:blip r:embed="rId40" cstate="print">
            <a:extLst>
              <a:ext uri="{28A0092B-C50C-407E-A947-70E740481C1C}">
                <a14:useLocalDpi xmlns:a14="http://schemas.microsoft.com/office/drawing/2010/main"/>
              </a:ext>
            </a:extLst>
          </a:blip>
          <a:stretch>
            <a:fillRect/>
          </a:stretch>
        </p:blipFill>
        <p:spPr>
          <a:xfrm>
            <a:off x="7385707" y="2149924"/>
            <a:ext cx="686517" cy="514889"/>
          </a:xfrm>
          <a:prstGeom prst="rect">
            <a:avLst/>
          </a:prstGeom>
          <a:noFill/>
          <a:ln w="9525">
            <a:noFill/>
          </a:ln>
        </p:spPr>
      </p:pic>
      <p:sp>
        <p:nvSpPr>
          <p:cNvPr id="109" name="テキスト ボックス 108">
            <a:extLst>
              <a:ext uri="{FF2B5EF4-FFF2-40B4-BE49-F238E27FC236}">
                <a16:creationId xmlns:a16="http://schemas.microsoft.com/office/drawing/2014/main" id="{5BA8DE88-FC1F-E547-CD53-35BC08C06793}"/>
              </a:ext>
            </a:extLst>
          </p:cNvPr>
          <p:cNvSpPr txBox="1"/>
          <p:nvPr/>
        </p:nvSpPr>
        <p:spPr>
          <a:xfrm>
            <a:off x="7327674" y="2630577"/>
            <a:ext cx="822097" cy="292388"/>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ビートクラフト</a:t>
            </a:r>
            <a:endParaRPr lang="en-US" altLang="ja-JP" sz="700" b="1" dirty="0">
              <a:solidFill>
                <a:srgbClr val="002060"/>
              </a:solidFill>
              <a:latin typeface="BIZ UDPゴシック" panose="020B0400000000000000" pitchFamily="50" charset="-128"/>
              <a:ea typeface="BIZ UDPゴシック" panose="020B0400000000000000" pitchFamily="50" charset="-128"/>
            </a:endParaRPr>
          </a:p>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（電力）</a:t>
            </a:r>
          </a:p>
        </p:txBody>
      </p:sp>
      <p:pic>
        <p:nvPicPr>
          <p:cNvPr id="6" name="図 5"/>
          <p:cNvPicPr>
            <a:picLocks noChangeAspect="1"/>
          </p:cNvPicPr>
          <p:nvPr/>
        </p:nvPicPr>
        <p:blipFill>
          <a:blip r:embed="rId41" cstate="print">
            <a:extLst>
              <a:ext uri="{28A0092B-C50C-407E-A947-70E740481C1C}">
                <a14:useLocalDpi xmlns:a14="http://schemas.microsoft.com/office/drawing/2010/main"/>
              </a:ext>
            </a:extLst>
          </a:blip>
          <a:stretch>
            <a:fillRect/>
          </a:stretch>
        </p:blipFill>
        <p:spPr>
          <a:xfrm>
            <a:off x="6958000" y="2954044"/>
            <a:ext cx="407046" cy="542728"/>
          </a:xfrm>
          <a:prstGeom prst="rect">
            <a:avLst/>
          </a:prstGeom>
          <a:noFill/>
          <a:ln>
            <a:noFill/>
          </a:ln>
        </p:spPr>
      </p:pic>
      <p:sp>
        <p:nvSpPr>
          <p:cNvPr id="111" name="テキスト ボックス 110">
            <a:extLst>
              <a:ext uri="{FF2B5EF4-FFF2-40B4-BE49-F238E27FC236}">
                <a16:creationId xmlns:a16="http://schemas.microsoft.com/office/drawing/2014/main" id="{5BA8DE88-FC1F-E547-CD53-35BC08C06793}"/>
              </a:ext>
            </a:extLst>
          </p:cNvPr>
          <p:cNvSpPr txBox="1"/>
          <p:nvPr/>
        </p:nvSpPr>
        <p:spPr>
          <a:xfrm>
            <a:off x="6785187" y="3444868"/>
            <a:ext cx="822097" cy="292388"/>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ビートクラフト</a:t>
            </a:r>
            <a:endParaRPr lang="en-US" altLang="ja-JP" sz="700" b="1" dirty="0">
              <a:solidFill>
                <a:srgbClr val="002060"/>
              </a:solidFill>
              <a:latin typeface="BIZ UDPゴシック" panose="020B0400000000000000" pitchFamily="50" charset="-128"/>
              <a:ea typeface="BIZ UDPゴシック" panose="020B0400000000000000" pitchFamily="50" charset="-128"/>
            </a:endParaRPr>
          </a:p>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（温湿度）</a:t>
            </a:r>
          </a:p>
        </p:txBody>
      </p:sp>
      <p:sp>
        <p:nvSpPr>
          <p:cNvPr id="34" name="テキスト ボックス 33">
            <a:extLst>
              <a:ext uri="{FF2B5EF4-FFF2-40B4-BE49-F238E27FC236}">
                <a16:creationId xmlns:a16="http://schemas.microsoft.com/office/drawing/2014/main" id="{899E2043-8A5E-410D-E62E-014BDABFA737}"/>
              </a:ext>
            </a:extLst>
          </p:cNvPr>
          <p:cNvSpPr txBox="1"/>
          <p:nvPr/>
        </p:nvSpPr>
        <p:spPr>
          <a:xfrm>
            <a:off x="9142061" y="3093115"/>
            <a:ext cx="562028" cy="292388"/>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Askey</a:t>
            </a:r>
          </a:p>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（カメラ）</a:t>
            </a:r>
          </a:p>
        </p:txBody>
      </p:sp>
      <p:pic>
        <p:nvPicPr>
          <p:cNvPr id="7" name="図 6"/>
          <p:cNvPicPr>
            <a:picLocks noChangeAspect="1"/>
          </p:cNvPicPr>
          <p:nvPr/>
        </p:nvPicPr>
        <p:blipFill>
          <a:blip r:embed="rId42" cstate="print">
            <a:extLst>
              <a:ext uri="{28A0092B-C50C-407E-A947-70E740481C1C}">
                <a14:useLocalDpi xmlns:a14="http://schemas.microsoft.com/office/drawing/2010/main"/>
              </a:ext>
            </a:extLst>
          </a:blip>
          <a:stretch>
            <a:fillRect/>
          </a:stretch>
        </p:blipFill>
        <p:spPr>
          <a:xfrm flipH="1">
            <a:off x="7053906" y="5949601"/>
            <a:ext cx="552409" cy="414306"/>
          </a:xfrm>
          <a:prstGeom prst="rect">
            <a:avLst/>
          </a:prstGeom>
          <a:ln>
            <a:noFill/>
          </a:ln>
        </p:spPr>
      </p:pic>
      <p:sp>
        <p:nvSpPr>
          <p:cNvPr id="115" name="テキスト ボックス 114">
            <a:extLst>
              <a:ext uri="{FF2B5EF4-FFF2-40B4-BE49-F238E27FC236}">
                <a16:creationId xmlns:a16="http://schemas.microsoft.com/office/drawing/2014/main" id="{BBA2305C-4C99-DD5D-E720-EEEAE07A7A0A}"/>
              </a:ext>
            </a:extLst>
          </p:cNvPr>
          <p:cNvSpPr txBox="1"/>
          <p:nvPr/>
        </p:nvSpPr>
        <p:spPr>
          <a:xfrm>
            <a:off x="4358960" y="6340242"/>
            <a:ext cx="730047" cy="190052"/>
          </a:xfrm>
          <a:prstGeom prst="rect">
            <a:avLst/>
          </a:prstGeom>
          <a:noFill/>
        </p:spPr>
        <p:txBody>
          <a:bodyPr wrap="square" rtlCol="0">
            <a:spAutoFit/>
          </a:bodyPr>
          <a:lstStyle/>
          <a:p>
            <a:pPr algn="ctr" defTabSz="844357">
              <a:defRPr/>
            </a:pPr>
            <a:r>
              <a:rPr lang="en-US" altLang="ja-JP" sz="700" b="1" dirty="0">
                <a:solidFill>
                  <a:srgbClr val="002060"/>
                </a:solidFill>
                <a:latin typeface="BIZ UDPゴシック" panose="020B0400000000000000" pitchFamily="50" charset="-128"/>
                <a:ea typeface="BIZ UDPゴシック" panose="020B0400000000000000" pitchFamily="50" charset="-128"/>
              </a:rPr>
              <a:t>Uconnect</a:t>
            </a:r>
            <a:endParaRPr lang="ja-JP" altLang="en-US" sz="700" b="1" dirty="0">
              <a:solidFill>
                <a:srgbClr val="002060"/>
              </a:solidFill>
              <a:latin typeface="BIZ UDPゴシック" panose="020B0400000000000000" pitchFamily="50" charset="-128"/>
              <a:ea typeface="BIZ UDPゴシック" panose="020B0400000000000000" pitchFamily="50" charset="-128"/>
            </a:endParaRPr>
          </a:p>
        </p:txBody>
      </p:sp>
      <p:pic>
        <p:nvPicPr>
          <p:cNvPr id="112" name="図 111">
            <a:extLst>
              <a:ext uri="{FF2B5EF4-FFF2-40B4-BE49-F238E27FC236}">
                <a16:creationId xmlns:a16="http://schemas.microsoft.com/office/drawing/2014/main" id="{CDCF2F0A-272A-5A2D-CAA4-4DFA8F4B88CA}"/>
              </a:ext>
            </a:extLst>
          </p:cNvPr>
          <p:cNvPicPr>
            <a:picLocks noChangeAspect="1"/>
          </p:cNvPicPr>
          <p:nvPr/>
        </p:nvPicPr>
        <p:blipFill rotWithShape="1">
          <a:blip r:embed="rId43" cstate="print">
            <a:extLst>
              <a:ext uri="{28A0092B-C50C-407E-A947-70E740481C1C}">
                <a14:useLocalDpi xmlns:a14="http://schemas.microsoft.com/office/drawing/2010/main"/>
              </a:ext>
            </a:extLst>
          </a:blip>
          <a:srcRect/>
          <a:stretch/>
        </p:blipFill>
        <p:spPr>
          <a:xfrm>
            <a:off x="9037242" y="2339838"/>
            <a:ext cx="785871" cy="753277"/>
          </a:xfrm>
          <a:prstGeom prst="rect">
            <a:avLst/>
          </a:prstGeom>
          <a:ln>
            <a:noFill/>
          </a:ln>
        </p:spPr>
      </p:pic>
      <p:pic>
        <p:nvPicPr>
          <p:cNvPr id="113" name="図 112">
            <a:extLst>
              <a:ext uri="{FF2B5EF4-FFF2-40B4-BE49-F238E27FC236}">
                <a16:creationId xmlns:a16="http://schemas.microsoft.com/office/drawing/2014/main" id="{F9069336-7302-D424-D8D8-B1404A070EB7}"/>
              </a:ext>
            </a:extLst>
          </p:cNvPr>
          <p:cNvPicPr>
            <a:picLocks noChangeAspect="1"/>
          </p:cNvPicPr>
          <p:nvPr/>
        </p:nvPicPr>
        <p:blipFill>
          <a:blip r:embed="rId44" cstate="print">
            <a:extLst>
              <a:ext uri="{28A0092B-C50C-407E-A947-70E740481C1C}">
                <a14:useLocalDpi xmlns:a14="http://schemas.microsoft.com/office/drawing/2010/main"/>
              </a:ext>
            </a:extLst>
          </a:blip>
          <a:stretch>
            <a:fillRect/>
          </a:stretch>
        </p:blipFill>
        <p:spPr>
          <a:xfrm rot="5400000">
            <a:off x="7484886" y="2999848"/>
            <a:ext cx="569696" cy="427272"/>
          </a:xfrm>
          <a:prstGeom prst="rect">
            <a:avLst/>
          </a:prstGeom>
          <a:noFill/>
          <a:ln>
            <a:noFill/>
          </a:ln>
        </p:spPr>
      </p:pic>
      <p:sp>
        <p:nvSpPr>
          <p:cNvPr id="114" name="テキスト ボックス 113">
            <a:extLst>
              <a:ext uri="{FF2B5EF4-FFF2-40B4-BE49-F238E27FC236}">
                <a16:creationId xmlns:a16="http://schemas.microsoft.com/office/drawing/2014/main" id="{5BA8DE88-FC1F-E547-CD53-35BC08C06793}"/>
              </a:ext>
            </a:extLst>
          </p:cNvPr>
          <p:cNvSpPr txBox="1"/>
          <p:nvPr/>
        </p:nvSpPr>
        <p:spPr>
          <a:xfrm>
            <a:off x="7396028" y="3444868"/>
            <a:ext cx="822097" cy="292388"/>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ビートクラフト</a:t>
            </a:r>
            <a:endParaRPr lang="en-US" altLang="ja-JP" sz="700" b="1" dirty="0">
              <a:solidFill>
                <a:srgbClr val="002060"/>
              </a:solidFill>
              <a:latin typeface="BIZ UDPゴシック" panose="020B0400000000000000" pitchFamily="50" charset="-128"/>
              <a:ea typeface="BIZ UDPゴシック" panose="020B0400000000000000" pitchFamily="50" charset="-128"/>
            </a:endParaRPr>
          </a:p>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（カメラ）</a:t>
            </a:r>
          </a:p>
        </p:txBody>
      </p:sp>
      <p:pic>
        <p:nvPicPr>
          <p:cNvPr id="116" name="図 115">
            <a:extLst>
              <a:ext uri="{FF2B5EF4-FFF2-40B4-BE49-F238E27FC236}">
                <a16:creationId xmlns:a16="http://schemas.microsoft.com/office/drawing/2014/main" id="{4749C037-8DCB-EF5C-C1CB-C84614C70860}"/>
              </a:ext>
            </a:extLst>
          </p:cNvPr>
          <p:cNvPicPr>
            <a:picLocks noChangeAspect="1"/>
          </p:cNvPicPr>
          <p:nvPr/>
        </p:nvPicPr>
        <p:blipFill>
          <a:blip r:embed="rId45" cstate="print">
            <a:extLst>
              <a:ext uri="{28A0092B-C50C-407E-A947-70E740481C1C}">
                <a14:useLocalDpi xmlns:a14="http://schemas.microsoft.com/office/drawing/2010/main"/>
              </a:ext>
            </a:extLst>
          </a:blip>
          <a:stretch>
            <a:fillRect/>
          </a:stretch>
        </p:blipFill>
        <p:spPr>
          <a:xfrm>
            <a:off x="6295757" y="4984969"/>
            <a:ext cx="339131" cy="695025"/>
          </a:xfrm>
          <a:prstGeom prst="rect">
            <a:avLst/>
          </a:prstGeom>
          <a:ln>
            <a:noFill/>
          </a:ln>
        </p:spPr>
      </p:pic>
      <p:pic>
        <p:nvPicPr>
          <p:cNvPr id="119" name="図 118">
            <a:extLst>
              <a:ext uri="{FF2B5EF4-FFF2-40B4-BE49-F238E27FC236}">
                <a16:creationId xmlns:a16="http://schemas.microsoft.com/office/drawing/2014/main" id="{FE075E06-9C05-74D9-0873-5CACE4562CF2}"/>
              </a:ext>
            </a:extLst>
          </p:cNvPr>
          <p:cNvPicPr>
            <a:picLocks noChangeAspect="1"/>
          </p:cNvPicPr>
          <p:nvPr/>
        </p:nvPicPr>
        <p:blipFill>
          <a:blip r:embed="rId46" cstate="print">
            <a:extLst>
              <a:ext uri="{28A0092B-C50C-407E-A947-70E740481C1C}">
                <a14:useLocalDpi xmlns:a14="http://schemas.microsoft.com/office/drawing/2010/main"/>
              </a:ext>
            </a:extLst>
          </a:blip>
          <a:stretch>
            <a:fillRect/>
          </a:stretch>
        </p:blipFill>
        <p:spPr>
          <a:xfrm rot="5400000">
            <a:off x="9653905" y="5093676"/>
            <a:ext cx="548702" cy="415028"/>
          </a:xfrm>
          <a:prstGeom prst="rect">
            <a:avLst/>
          </a:prstGeom>
          <a:ln>
            <a:noFill/>
          </a:ln>
        </p:spPr>
      </p:pic>
      <p:pic>
        <p:nvPicPr>
          <p:cNvPr id="121" name="図 120">
            <a:extLst>
              <a:ext uri="{FF2B5EF4-FFF2-40B4-BE49-F238E27FC236}">
                <a16:creationId xmlns:a16="http://schemas.microsoft.com/office/drawing/2014/main" id="{4E905471-D98B-400C-A9F4-2F5A20CD8C77}"/>
              </a:ext>
            </a:extLst>
          </p:cNvPr>
          <p:cNvPicPr>
            <a:picLocks noChangeAspect="1"/>
          </p:cNvPicPr>
          <p:nvPr/>
        </p:nvPicPr>
        <p:blipFill>
          <a:blip r:embed="rId47" cstate="email">
            <a:extLst>
              <a:ext uri="{28A0092B-C50C-407E-A947-70E740481C1C}">
                <a14:useLocalDpi xmlns:a14="http://schemas.microsoft.com/office/drawing/2010/main"/>
              </a:ext>
            </a:extLst>
          </a:blip>
          <a:stretch>
            <a:fillRect/>
          </a:stretch>
        </p:blipFill>
        <p:spPr>
          <a:xfrm>
            <a:off x="1769696" y="5916465"/>
            <a:ext cx="485634" cy="476296"/>
          </a:xfrm>
          <a:prstGeom prst="rect">
            <a:avLst/>
          </a:prstGeom>
          <a:ln w="12700">
            <a:noFill/>
          </a:ln>
        </p:spPr>
      </p:pic>
      <p:sp>
        <p:nvSpPr>
          <p:cNvPr id="122" name="テキスト ボックス 121">
            <a:extLst>
              <a:ext uri="{FF2B5EF4-FFF2-40B4-BE49-F238E27FC236}">
                <a16:creationId xmlns:a16="http://schemas.microsoft.com/office/drawing/2014/main" id="{4ADD631A-19D9-5823-B775-96E0A458C5F1}"/>
              </a:ext>
            </a:extLst>
          </p:cNvPr>
          <p:cNvSpPr txBox="1"/>
          <p:nvPr/>
        </p:nvSpPr>
        <p:spPr>
          <a:xfrm>
            <a:off x="1546526" y="6345733"/>
            <a:ext cx="908844" cy="190052"/>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コンテック</a:t>
            </a:r>
          </a:p>
        </p:txBody>
      </p:sp>
      <p:pic>
        <p:nvPicPr>
          <p:cNvPr id="123" name="図 122">
            <a:extLst>
              <a:ext uri="{FF2B5EF4-FFF2-40B4-BE49-F238E27FC236}">
                <a16:creationId xmlns:a16="http://schemas.microsoft.com/office/drawing/2014/main" id="{E4A6AAA9-B984-8E33-36D9-8232E5232341}"/>
              </a:ext>
            </a:extLst>
          </p:cNvPr>
          <p:cNvPicPr>
            <a:picLocks noChangeAspect="1"/>
          </p:cNvPicPr>
          <p:nvPr/>
        </p:nvPicPr>
        <p:blipFill>
          <a:blip r:embed="rId48" cstate="print">
            <a:extLst>
              <a:ext uri="{28A0092B-C50C-407E-A947-70E740481C1C}">
                <a14:useLocalDpi xmlns:a14="http://schemas.microsoft.com/office/drawing/2010/main"/>
              </a:ext>
            </a:extLst>
          </a:blip>
          <a:stretch>
            <a:fillRect/>
          </a:stretch>
        </p:blipFill>
        <p:spPr>
          <a:xfrm rot="5400000">
            <a:off x="10576282" y="5089500"/>
            <a:ext cx="527362" cy="398754"/>
          </a:xfrm>
          <a:prstGeom prst="rect">
            <a:avLst/>
          </a:prstGeom>
          <a:ln>
            <a:noFill/>
          </a:ln>
        </p:spPr>
      </p:pic>
      <p:pic>
        <p:nvPicPr>
          <p:cNvPr id="124" name="図 123">
            <a:extLst>
              <a:ext uri="{FF2B5EF4-FFF2-40B4-BE49-F238E27FC236}">
                <a16:creationId xmlns:a16="http://schemas.microsoft.com/office/drawing/2014/main" id="{1276FFCC-0F4B-DEBC-115B-6EFFF6F415B1}"/>
              </a:ext>
            </a:extLst>
          </p:cNvPr>
          <p:cNvPicPr>
            <a:picLocks noChangeAspect="1"/>
          </p:cNvPicPr>
          <p:nvPr/>
        </p:nvPicPr>
        <p:blipFill>
          <a:blip r:embed="rId49" cstate="print">
            <a:extLst>
              <a:ext uri="{28A0092B-C50C-407E-A947-70E740481C1C}">
                <a14:useLocalDpi xmlns:a14="http://schemas.microsoft.com/office/drawing/2010/main"/>
              </a:ext>
            </a:extLst>
          </a:blip>
          <a:stretch>
            <a:fillRect/>
          </a:stretch>
        </p:blipFill>
        <p:spPr>
          <a:xfrm rot="5400000">
            <a:off x="11025689" y="5088337"/>
            <a:ext cx="520794" cy="393965"/>
          </a:xfrm>
          <a:prstGeom prst="rect">
            <a:avLst/>
          </a:prstGeom>
          <a:ln>
            <a:noFill/>
          </a:ln>
        </p:spPr>
      </p:pic>
      <p:pic>
        <p:nvPicPr>
          <p:cNvPr id="125" name="図 124">
            <a:extLst>
              <a:ext uri="{FF2B5EF4-FFF2-40B4-BE49-F238E27FC236}">
                <a16:creationId xmlns:a16="http://schemas.microsoft.com/office/drawing/2014/main" id="{ECB7B54C-10E2-EA09-E80F-054C78F352C2}"/>
              </a:ext>
            </a:extLst>
          </p:cNvPr>
          <p:cNvPicPr>
            <a:picLocks noChangeAspect="1"/>
          </p:cNvPicPr>
          <p:nvPr/>
        </p:nvPicPr>
        <p:blipFill>
          <a:blip r:embed="rId50" cstate="print">
            <a:extLst>
              <a:ext uri="{28A0092B-C50C-407E-A947-70E740481C1C}">
                <a14:useLocalDpi xmlns:a14="http://schemas.microsoft.com/office/drawing/2010/main"/>
              </a:ext>
            </a:extLst>
          </a:blip>
          <a:stretch>
            <a:fillRect/>
          </a:stretch>
        </p:blipFill>
        <p:spPr>
          <a:xfrm rot="5400000">
            <a:off x="9673157" y="5912047"/>
            <a:ext cx="533975" cy="406769"/>
          </a:xfrm>
          <a:prstGeom prst="rect">
            <a:avLst/>
          </a:prstGeom>
          <a:ln>
            <a:noFill/>
          </a:ln>
        </p:spPr>
      </p:pic>
      <p:pic>
        <p:nvPicPr>
          <p:cNvPr id="126" name="図 125">
            <a:extLst>
              <a:ext uri="{FF2B5EF4-FFF2-40B4-BE49-F238E27FC236}">
                <a16:creationId xmlns:a16="http://schemas.microsoft.com/office/drawing/2014/main" id="{4894066C-904A-6667-9F9A-92760C4AF720}"/>
              </a:ext>
            </a:extLst>
          </p:cNvPr>
          <p:cNvPicPr>
            <a:picLocks noChangeAspect="1"/>
          </p:cNvPicPr>
          <p:nvPr/>
        </p:nvPicPr>
        <p:blipFill>
          <a:blip r:embed="rId51" cstate="print">
            <a:extLst>
              <a:ext uri="{28A0092B-C50C-407E-A947-70E740481C1C}">
                <a14:useLocalDpi xmlns:a14="http://schemas.microsoft.com/office/drawing/2010/main"/>
              </a:ext>
            </a:extLst>
          </a:blip>
          <a:stretch>
            <a:fillRect/>
          </a:stretch>
        </p:blipFill>
        <p:spPr>
          <a:xfrm rot="5400000">
            <a:off x="10629049" y="5904780"/>
            <a:ext cx="525985" cy="392269"/>
          </a:xfrm>
          <a:prstGeom prst="rect">
            <a:avLst/>
          </a:prstGeom>
          <a:ln>
            <a:noFill/>
          </a:ln>
        </p:spPr>
      </p:pic>
      <p:sp>
        <p:nvSpPr>
          <p:cNvPr id="40" name="テキスト ボックス 39">
            <a:extLst>
              <a:ext uri="{FF2B5EF4-FFF2-40B4-BE49-F238E27FC236}">
                <a16:creationId xmlns:a16="http://schemas.microsoft.com/office/drawing/2014/main" id="{4ADD631A-19D9-5823-B775-96E0A458C5F1}"/>
              </a:ext>
            </a:extLst>
          </p:cNvPr>
          <p:cNvSpPr txBox="1"/>
          <p:nvPr/>
        </p:nvSpPr>
        <p:spPr>
          <a:xfrm>
            <a:off x="700870" y="5849573"/>
            <a:ext cx="1177677" cy="200055"/>
          </a:xfrm>
          <a:prstGeom prst="rect">
            <a:avLst/>
          </a:prstGeom>
          <a:noFill/>
        </p:spPr>
        <p:txBody>
          <a:bodyPr wrap="square" rtlCol="0">
            <a:spAutoFit/>
          </a:bodyPr>
          <a:lstStyle/>
          <a:p>
            <a:pPr algn="ctr" defTabSz="844357">
              <a:defRPr/>
            </a:pPr>
            <a:r>
              <a:rPr lang="ja-JP" altLang="en-US" sz="700" b="1" dirty="0">
                <a:solidFill>
                  <a:srgbClr val="002060"/>
                </a:solidFill>
                <a:latin typeface="BIZ UDPゴシック" panose="020B0400000000000000" pitchFamily="50" charset="-128"/>
                <a:ea typeface="BIZ UDPゴシック" panose="020B0400000000000000" pitchFamily="50" charset="-128"/>
              </a:rPr>
              <a:t>サイレックス</a:t>
            </a:r>
          </a:p>
        </p:txBody>
      </p:sp>
      <p:sp>
        <p:nvSpPr>
          <p:cNvPr id="8" name="正方形/長方形 7">
            <a:extLst>
              <a:ext uri="{FF2B5EF4-FFF2-40B4-BE49-F238E27FC236}">
                <a16:creationId xmlns:a16="http://schemas.microsoft.com/office/drawing/2014/main" id="{8DC72555-06EC-AE6B-60CE-40312C312C70}"/>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21409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633A6-2188-312D-F1F3-51FF79003C5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9E9C9CC-551E-CE81-A30C-27C8115D6A28}"/>
              </a:ext>
            </a:extLst>
          </p:cNvPr>
          <p:cNvSpPr>
            <a:spLocks noGrp="1"/>
          </p:cNvSpPr>
          <p:nvPr>
            <p:ph type="title"/>
          </p:nvPr>
        </p:nvSpPr>
        <p:spPr/>
        <p:txBody>
          <a:bodyPr/>
          <a:lstStyle/>
          <a:p>
            <a:r>
              <a:rPr lang="en-US" altLang="ja-JP" sz="2400" dirty="0">
                <a:latin typeface="HGS創英角ｺﾞｼｯｸUB" panose="020B0900000000000000" pitchFamily="50" charset="-128"/>
                <a:ea typeface="HGS創英角ｺﾞｼｯｸUB" panose="020B0900000000000000" pitchFamily="50" charset="-128"/>
              </a:rPr>
              <a:t>802.11ah</a:t>
            </a:r>
            <a:r>
              <a:rPr lang="ja-JP" altLang="en-US" sz="2400" dirty="0">
                <a:latin typeface="HGS創英角ｺﾞｼｯｸUB" panose="020B0900000000000000" pitchFamily="50" charset="-128"/>
                <a:ea typeface="HGS創英角ｺﾞｼｯｸUB" panose="020B0900000000000000" pitchFamily="50" charset="-128"/>
              </a:rPr>
              <a:t>の実験動画</a:t>
            </a:r>
          </a:p>
        </p:txBody>
      </p:sp>
      <p:sp>
        <p:nvSpPr>
          <p:cNvPr id="7" name="コンテンツ プレースホルダー 6">
            <a:extLst>
              <a:ext uri="{FF2B5EF4-FFF2-40B4-BE49-F238E27FC236}">
                <a16:creationId xmlns:a16="http://schemas.microsoft.com/office/drawing/2014/main" id="{FA953778-DBA2-559C-E02C-33F28A299D35}"/>
              </a:ext>
            </a:extLst>
          </p:cNvPr>
          <p:cNvSpPr>
            <a:spLocks noGrp="1"/>
          </p:cNvSpPr>
          <p:nvPr>
            <p:ph sz="quarter" idx="10"/>
          </p:nvPr>
        </p:nvSpPr>
        <p:spPr>
          <a:xfrm>
            <a:off x="776782" y="641470"/>
            <a:ext cx="10638437" cy="5582685"/>
          </a:xfrm>
        </p:spPr>
        <p:txBody>
          <a:bodyPr/>
          <a:lstStyle/>
          <a:p>
            <a:r>
              <a:rPr lang="ja-JP" altLang="en-US" sz="1800" dirty="0">
                <a:latin typeface="HGS創英角ｺﾞｼｯｸUB" panose="020B0900000000000000" pitchFamily="50" charset="-128"/>
                <a:ea typeface="HGS創英角ｺﾞｼｯｸUB" panose="020B0900000000000000" pitchFamily="50" charset="-128"/>
              </a:rPr>
              <a:t>講演時の再生動画について</a:t>
            </a:r>
          </a:p>
          <a:p>
            <a:pPr marL="0" indent="0">
              <a:buNone/>
            </a:pPr>
            <a:r>
              <a:rPr lang="ja-JP" altLang="en-US" sz="1800" dirty="0"/>
              <a:t>団体会員企業のメガチップス社「</a:t>
            </a:r>
            <a:r>
              <a:rPr lang="en-US" altLang="ja-JP" sz="1800" dirty="0"/>
              <a:t>YouTube</a:t>
            </a:r>
            <a:r>
              <a:rPr lang="ja-JP" altLang="en-US" sz="1800" dirty="0"/>
              <a:t>公式チャネル」で限定視聴で公開しております。</a:t>
            </a:r>
          </a:p>
          <a:p>
            <a:pPr marL="0" indent="0">
              <a:buNone/>
            </a:pPr>
            <a:r>
              <a:rPr lang="en-US" altLang="ja-JP" sz="1800" dirty="0"/>
              <a:t>802.11ah</a:t>
            </a:r>
            <a:r>
              <a:rPr lang="ja-JP" altLang="en-US" sz="1800" dirty="0"/>
              <a:t>の長距離通信の性能については、こちらの動画をご覧ください。</a:t>
            </a:r>
          </a:p>
          <a:p>
            <a:pPr marL="0" indent="0">
              <a:buNone/>
            </a:pPr>
            <a:endParaRPr lang="ja-JP" altLang="en-US" dirty="0"/>
          </a:p>
          <a:p>
            <a:pPr marL="0" indent="0">
              <a:buNone/>
            </a:pPr>
            <a:r>
              <a:rPr lang="ja-JP" altLang="en-US" sz="1800" dirty="0"/>
              <a:t>実証実験動画①</a:t>
            </a:r>
          </a:p>
          <a:p>
            <a:pPr marL="449263" indent="0">
              <a:buNone/>
            </a:pPr>
            <a:r>
              <a:rPr lang="en-US" altLang="ja-JP" sz="1800" dirty="0">
                <a:hlinkClick r:id="rId2"/>
              </a:rPr>
              <a:t>https://youtu.be/sYPSbfb84Wk</a:t>
            </a:r>
            <a:endParaRPr lang="en-US" altLang="ja-JP" sz="1800" dirty="0"/>
          </a:p>
          <a:p>
            <a:pPr marL="449263" indent="0">
              <a:buNone/>
            </a:pPr>
            <a:endParaRPr lang="ja-JP" altLang="en-US" sz="1800" dirty="0"/>
          </a:p>
          <a:p>
            <a:pPr marL="0" indent="0">
              <a:buNone/>
            </a:pPr>
            <a:r>
              <a:rPr lang="ja-JP" altLang="en-US" sz="1800" dirty="0"/>
              <a:t>実証実験動画②</a:t>
            </a:r>
            <a:endParaRPr lang="en-US" altLang="ja-JP" sz="1800" dirty="0"/>
          </a:p>
          <a:p>
            <a:pPr marL="0" indent="0">
              <a:buNone/>
            </a:pPr>
            <a:r>
              <a:rPr lang="ja-JP" altLang="en-US" sz="1800" dirty="0"/>
              <a:t>　　　</a:t>
            </a:r>
            <a:r>
              <a:rPr lang="en-US" altLang="ja-JP" sz="1800" dirty="0">
                <a:hlinkClick r:id="rId3"/>
              </a:rPr>
              <a:t>https://youtu.be/s1GPR2_YC_8</a:t>
            </a:r>
            <a:endParaRPr lang="en-US" altLang="ja-JP" sz="1800" dirty="0"/>
          </a:p>
          <a:p>
            <a:pPr marL="0" indent="0">
              <a:buNone/>
            </a:pPr>
            <a:endParaRPr lang="ja-JP" altLang="en-US" dirty="0"/>
          </a:p>
        </p:txBody>
      </p:sp>
    </p:spTree>
    <p:extLst>
      <p:ext uri="{BB962C8B-B14F-4D97-AF65-F5344CB8AC3E}">
        <p14:creationId xmlns:p14="http://schemas.microsoft.com/office/powerpoint/2010/main" val="9929861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0D2CFF-7016-0A7B-ED1A-1E7DBDE4AEBD}"/>
              </a:ext>
            </a:extLst>
          </p:cNvPr>
          <p:cNvSpPr>
            <a:spLocks noGrp="1"/>
          </p:cNvSpPr>
          <p:nvPr>
            <p:ph type="ctrTitle"/>
          </p:nvPr>
        </p:nvSpPr>
        <p:spPr/>
        <p:txBody>
          <a:bodyPr vert="horz" lIns="91440" tIns="45720" rIns="91440" bIns="45720" rtlCol="0" anchor="b">
            <a:normAutofit/>
          </a:bodyPr>
          <a:lstStyle/>
          <a:p>
            <a:r>
              <a:rPr lang="en-US" altLang="ja-JP" sz="3600" dirty="0">
                <a:latin typeface="HGPSoeiKakugothicUB" panose="020B0900000000000000" pitchFamily="34" charset="-128"/>
                <a:ea typeface="HGPSoeiKakugothicUB" panose="020B0900000000000000" pitchFamily="34" charset="-128"/>
              </a:rPr>
              <a:t>802.11ah</a:t>
            </a:r>
            <a:r>
              <a:rPr lang="ja-JP" altLang="en-US" sz="3600" dirty="0">
                <a:latin typeface="HGPSoeiKakugothicUB" panose="020B0900000000000000" pitchFamily="34" charset="-128"/>
                <a:ea typeface="HGPSoeiKakugothicUB" panose="020B0900000000000000" pitchFamily="34" charset="-128"/>
              </a:rPr>
              <a:t> 国内市場拡大に向けた</a:t>
            </a:r>
            <a:br>
              <a:rPr lang="ja-JP" altLang="en-US" sz="3600" dirty="0">
                <a:latin typeface="HGPSoeiKakugothicUB" panose="020B0900000000000000" pitchFamily="34" charset="-128"/>
                <a:ea typeface="HGPSoeiKakugothicUB" panose="020B0900000000000000" pitchFamily="34" charset="-128"/>
              </a:rPr>
            </a:br>
            <a:r>
              <a:rPr lang="ja-JP" altLang="en-US" sz="3600" dirty="0">
                <a:latin typeface="HGPSoeiKakugothicUB" panose="020B0900000000000000" pitchFamily="34" charset="-128"/>
                <a:ea typeface="HGPSoeiKakugothicUB" panose="020B0900000000000000" pitchFamily="34" charset="-128"/>
              </a:rPr>
              <a:t>実証実験・社会実装 最新ユースケース </a:t>
            </a:r>
          </a:p>
        </p:txBody>
      </p:sp>
    </p:spTree>
    <p:extLst>
      <p:ext uri="{BB962C8B-B14F-4D97-AF65-F5344CB8AC3E}">
        <p14:creationId xmlns:p14="http://schemas.microsoft.com/office/powerpoint/2010/main" val="4224615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11785-4ED8-C496-010A-C30D31E455A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D3001C4-1BAF-2326-DDD8-FC7429E2657E}"/>
              </a:ext>
            </a:extLst>
          </p:cNvPr>
          <p:cNvSpPr>
            <a:spLocks noGrp="1"/>
          </p:cNvSpPr>
          <p:nvPr>
            <p:ph type="title"/>
          </p:nvPr>
        </p:nvSpPr>
        <p:spPr/>
        <p:txBody>
          <a:bodyPr>
            <a:normAutofit/>
          </a:bodyPr>
          <a:lstStyle/>
          <a:p>
            <a:r>
              <a:rPr lang="ja-JP" altLang="en-US" sz="2000" dirty="0"/>
              <a:t>ユースケース① 工場・物流</a:t>
            </a:r>
            <a:r>
              <a:rPr lang="en-US" altLang="ja-JP" sz="2000" dirty="0"/>
              <a:t>DX</a:t>
            </a:r>
            <a:endParaRPr lang="ja-JP" altLang="en-US" sz="2000" dirty="0"/>
          </a:p>
        </p:txBody>
      </p:sp>
      <p:sp>
        <p:nvSpPr>
          <p:cNvPr id="4" name="正方形/長方形 3">
            <a:extLst>
              <a:ext uri="{FF2B5EF4-FFF2-40B4-BE49-F238E27FC236}">
                <a16:creationId xmlns:a16="http://schemas.microsoft.com/office/drawing/2014/main" id="{E5B95AA4-1A55-7FB7-DA4A-0B8BDC0E0A40}"/>
              </a:ext>
            </a:extLst>
          </p:cNvPr>
          <p:cNvSpPr/>
          <p:nvPr/>
        </p:nvSpPr>
        <p:spPr>
          <a:xfrm>
            <a:off x="783533" y="1305694"/>
            <a:ext cx="6250468" cy="1556296"/>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30381BA3-F719-B5DF-EE79-C4E7AE0D1630}"/>
              </a:ext>
            </a:extLst>
          </p:cNvPr>
          <p:cNvSpPr/>
          <p:nvPr/>
        </p:nvSpPr>
        <p:spPr>
          <a:xfrm>
            <a:off x="796806" y="3206346"/>
            <a:ext cx="6219530" cy="1442133"/>
          </a:xfrm>
          <a:prstGeom prst="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marL="188152" indent="-188152">
              <a:lnSpc>
                <a:spcPct val="150000"/>
              </a:lnSpc>
              <a:spcAft>
                <a:spcPts val="384"/>
              </a:spcAft>
            </a:pPr>
            <a:endParaRPr lang="ja-JP" altLang="en-US" sz="1194" b="1" dirty="0">
              <a:solidFill>
                <a:srgbClr val="C00000"/>
              </a:solidFill>
              <a:latin typeface="Meiryo UI" panose="020B0604030504040204" pitchFamily="50" charset="-128"/>
              <a:ea typeface="Meiryo UI" panose="020B0604030504040204" pitchFamily="50" charset="-128"/>
            </a:endParaRPr>
          </a:p>
        </p:txBody>
      </p:sp>
      <p:sp>
        <p:nvSpPr>
          <p:cNvPr id="28" name="正方形/長方形 98">
            <a:extLst>
              <a:ext uri="{FF2B5EF4-FFF2-40B4-BE49-F238E27FC236}">
                <a16:creationId xmlns:a16="http://schemas.microsoft.com/office/drawing/2014/main" id="{F58762EF-3ED7-2816-1704-9AC708284FBB}"/>
              </a:ext>
            </a:extLst>
          </p:cNvPr>
          <p:cNvSpPr>
            <a:spLocks noChangeArrowheads="1"/>
          </p:cNvSpPr>
          <p:nvPr/>
        </p:nvSpPr>
        <p:spPr bwMode="auto">
          <a:xfrm>
            <a:off x="8149417" y="1122385"/>
            <a:ext cx="2207551" cy="360000"/>
          </a:xfrm>
          <a:prstGeom prst="rect">
            <a:avLst/>
          </a:prstGeom>
          <a:gradFill>
            <a:gsLst>
              <a:gs pos="0">
                <a:srgbClr val="002060"/>
              </a:gs>
              <a:gs pos="53000">
                <a:srgbClr val="FFFFFF"/>
              </a:gs>
              <a:gs pos="100000">
                <a:srgbClr val="002060"/>
              </a:gs>
            </a:gsLst>
            <a:lin ang="5400000" scaled="1"/>
          </a:gradFill>
          <a:ln>
            <a:noFill/>
          </a:ln>
        </p:spPr>
        <p:txBody>
          <a:bodyPr lIns="35964" tIns="108000" rIns="35964" bIns="71922" anchor="ctr"/>
          <a:lstStyle>
            <a:lvl1pPr eaLnBrk="0" hangingPunct="0">
              <a:spcBef>
                <a:spcPct val="20000"/>
              </a:spcBef>
              <a:buChar char="•"/>
              <a:defRPr kumimoji="1" sz="3200">
                <a:solidFill>
                  <a:schemeClr val="tx1"/>
                </a:solidFill>
                <a:latin typeface="Arial" charset="0"/>
                <a:ea typeface="ＭＳ Ｐゴシック" pitchFamily="50" charset="-128"/>
              </a:defRPr>
            </a:lvl1pPr>
            <a:lvl2pPr marL="742950" indent="-285750" eaLnBrk="0" hangingPunct="0">
              <a:spcBef>
                <a:spcPct val="20000"/>
              </a:spcBef>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ctr" eaLnBrk="1" hangingPunct="1">
              <a:lnSpc>
                <a:spcPts val="1200"/>
              </a:lnSpc>
              <a:spcBef>
                <a:spcPct val="0"/>
              </a:spcBef>
              <a:buFontTx/>
              <a:buNone/>
              <a:defRPr/>
            </a:pPr>
            <a:r>
              <a:rPr lang="ja-JP" altLang="en-US" sz="1600" b="1" dirty="0">
                <a:solidFill>
                  <a:srgbClr val="000000"/>
                </a:solidFill>
                <a:latin typeface="Meiryo UI" panose="020B0604030504040204" pitchFamily="50" charset="-128"/>
                <a:ea typeface="Meiryo UI" panose="020B0604030504040204" pitchFamily="50" charset="-128"/>
              </a:rPr>
              <a:t>実証イメージ</a:t>
            </a:r>
          </a:p>
        </p:txBody>
      </p:sp>
      <p:sp>
        <p:nvSpPr>
          <p:cNvPr id="12" name="正方形/長方形 11">
            <a:extLst>
              <a:ext uri="{FF2B5EF4-FFF2-40B4-BE49-F238E27FC236}">
                <a16:creationId xmlns:a16="http://schemas.microsoft.com/office/drawing/2014/main" id="{41DB3B61-AD46-94C4-94A0-7F269787CE4A}"/>
              </a:ext>
            </a:extLst>
          </p:cNvPr>
          <p:cNvSpPr/>
          <p:nvPr/>
        </p:nvSpPr>
        <p:spPr>
          <a:xfrm>
            <a:off x="777279" y="5037032"/>
            <a:ext cx="6219530" cy="839789"/>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cxnSp>
        <p:nvCxnSpPr>
          <p:cNvPr id="17" name="直線矢印コネクタ 16">
            <a:extLst>
              <a:ext uri="{FF2B5EF4-FFF2-40B4-BE49-F238E27FC236}">
                <a16:creationId xmlns:a16="http://schemas.microsoft.com/office/drawing/2014/main" id="{C3894FA6-B87B-41E4-01CF-78FDCF842536}"/>
              </a:ext>
            </a:extLst>
          </p:cNvPr>
          <p:cNvCxnSpPr/>
          <p:nvPr/>
        </p:nvCxnSpPr>
        <p:spPr>
          <a:xfrm>
            <a:off x="9229396" y="2791750"/>
            <a:ext cx="0" cy="1998045"/>
          </a:xfrm>
          <a:prstGeom prst="straightConnector1">
            <a:avLst/>
          </a:prstGeom>
          <a:ln w="76200">
            <a:solidFill>
              <a:srgbClr val="B4C7E7"/>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8" name="Picture 12" descr="「写真　イラスト」の画像検索結果">
            <a:extLst>
              <a:ext uri="{FF2B5EF4-FFF2-40B4-BE49-F238E27FC236}">
                <a16:creationId xmlns:a16="http://schemas.microsoft.com/office/drawing/2014/main" id="{39483C66-4991-DA59-ACC8-7748E346526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50083" y="3996562"/>
            <a:ext cx="563299" cy="45933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図面　イラスト」の画像検索結果">
            <a:extLst>
              <a:ext uri="{FF2B5EF4-FFF2-40B4-BE49-F238E27FC236}">
                <a16:creationId xmlns:a16="http://schemas.microsoft.com/office/drawing/2014/main" id="{CF9F20EE-F7FC-F721-FEE4-2DADBCCA1EE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26740" y="4007261"/>
            <a:ext cx="529939" cy="444548"/>
          </a:xfrm>
          <a:prstGeom prst="rect">
            <a:avLst/>
          </a:prstGeom>
          <a:noFill/>
          <a:extLst>
            <a:ext uri="{909E8E84-426E-40DD-AFC4-6F175D3DCCD1}">
              <a14:hiddenFill xmlns:a14="http://schemas.microsoft.com/office/drawing/2010/main">
                <a:solidFill>
                  <a:srgbClr val="FFFFFF"/>
                </a:solidFill>
              </a14:hiddenFill>
            </a:ext>
          </a:extLst>
        </p:spPr>
      </p:pic>
      <p:grpSp>
        <p:nvGrpSpPr>
          <p:cNvPr id="125" name="グループ化 124">
            <a:extLst>
              <a:ext uri="{FF2B5EF4-FFF2-40B4-BE49-F238E27FC236}">
                <a16:creationId xmlns:a16="http://schemas.microsoft.com/office/drawing/2014/main" id="{6734F55C-10A1-3F4D-403F-9E5AF2A72D83}"/>
              </a:ext>
            </a:extLst>
          </p:cNvPr>
          <p:cNvGrpSpPr/>
          <p:nvPr/>
        </p:nvGrpSpPr>
        <p:grpSpPr>
          <a:xfrm>
            <a:off x="8695773" y="1541706"/>
            <a:ext cx="1082723" cy="1237671"/>
            <a:chOff x="5599484" y="2953770"/>
            <a:chExt cx="1434118" cy="1257568"/>
          </a:xfrm>
        </p:grpSpPr>
        <p:grpSp>
          <p:nvGrpSpPr>
            <p:cNvPr id="20" name="グループ化 19">
              <a:extLst>
                <a:ext uri="{FF2B5EF4-FFF2-40B4-BE49-F238E27FC236}">
                  <a16:creationId xmlns:a16="http://schemas.microsoft.com/office/drawing/2014/main" id="{216438FB-7AB0-7782-4D3D-F43257032EAD}"/>
                </a:ext>
              </a:extLst>
            </p:cNvPr>
            <p:cNvGrpSpPr/>
            <p:nvPr/>
          </p:nvGrpSpPr>
          <p:grpSpPr>
            <a:xfrm>
              <a:off x="5599484" y="2953770"/>
              <a:ext cx="1261879" cy="1237671"/>
              <a:chOff x="2297705" y="2843935"/>
              <a:chExt cx="1560098" cy="1530169"/>
            </a:xfrm>
          </p:grpSpPr>
          <p:sp>
            <p:nvSpPr>
              <p:cNvPr id="21" name="台形 20">
                <a:extLst>
                  <a:ext uri="{FF2B5EF4-FFF2-40B4-BE49-F238E27FC236}">
                    <a16:creationId xmlns:a16="http://schemas.microsoft.com/office/drawing/2014/main" id="{69177502-8D68-6332-7863-4D179FA2DC02}"/>
                  </a:ext>
                </a:extLst>
              </p:cNvPr>
              <p:cNvSpPr/>
              <p:nvPr/>
            </p:nvSpPr>
            <p:spPr bwMode="auto">
              <a:xfrm>
                <a:off x="2344915" y="2843935"/>
                <a:ext cx="230085" cy="1395155"/>
              </a:xfrm>
              <a:prstGeom prst="trapezoid">
                <a:avLst/>
              </a:prstGeom>
              <a:solidFill>
                <a:schemeClr val="bg1"/>
              </a:solidFill>
              <a:ln w="9525">
                <a:solidFill>
                  <a:schemeClr val="tx1"/>
                </a:solidFill>
                <a:round/>
                <a:headEnd/>
                <a:tailEnd/>
              </a:ln>
              <a:effectLst/>
            </p:spPr>
            <p:txBody>
              <a:bodyPr rtlCol="0" anchor="ctr"/>
              <a:lstStyle/>
              <a:p>
                <a:pPr algn="ctr"/>
                <a:endParaRPr lang="ja-JP" altLang="en-US" sz="180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242A9C86-14B1-9C75-453E-739D300D8A68}"/>
                  </a:ext>
                </a:extLst>
              </p:cNvPr>
              <p:cNvSpPr/>
              <p:nvPr/>
            </p:nvSpPr>
            <p:spPr bwMode="auto">
              <a:xfrm>
                <a:off x="2391664" y="3158970"/>
                <a:ext cx="136587" cy="45719"/>
              </a:xfrm>
              <a:prstGeom prst="rect">
                <a:avLst/>
              </a:prstGeom>
              <a:solidFill>
                <a:srgbClr val="FF00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542AD43F-69D1-77C9-17B2-F001A762D68C}"/>
                  </a:ext>
                </a:extLst>
              </p:cNvPr>
              <p:cNvSpPr/>
              <p:nvPr/>
            </p:nvSpPr>
            <p:spPr bwMode="auto">
              <a:xfrm>
                <a:off x="2391664" y="3244314"/>
                <a:ext cx="136587" cy="45719"/>
              </a:xfrm>
              <a:prstGeom prst="rect">
                <a:avLst/>
              </a:prstGeom>
              <a:solidFill>
                <a:srgbClr val="FF00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1B5C9130-8E85-27AC-8A02-9460B375A05E}"/>
                  </a:ext>
                </a:extLst>
              </p:cNvPr>
              <p:cNvSpPr/>
              <p:nvPr/>
            </p:nvSpPr>
            <p:spPr bwMode="auto">
              <a:xfrm>
                <a:off x="2297705" y="3541512"/>
                <a:ext cx="630070" cy="832592"/>
              </a:xfrm>
              <a:prstGeom prst="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25" name="フレーム 24">
                <a:extLst>
                  <a:ext uri="{FF2B5EF4-FFF2-40B4-BE49-F238E27FC236}">
                    <a16:creationId xmlns:a16="http://schemas.microsoft.com/office/drawing/2014/main" id="{F10C3D7F-1FB1-8AE6-4D41-1E7694874C0A}"/>
                  </a:ext>
                </a:extLst>
              </p:cNvPr>
              <p:cNvSpPr/>
              <p:nvPr/>
            </p:nvSpPr>
            <p:spPr bwMode="auto">
              <a:xfrm>
                <a:off x="2952717" y="3482170"/>
                <a:ext cx="257806" cy="720080"/>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26" name="フレーム 25">
                <a:extLst>
                  <a:ext uri="{FF2B5EF4-FFF2-40B4-BE49-F238E27FC236}">
                    <a16:creationId xmlns:a16="http://schemas.microsoft.com/office/drawing/2014/main" id="{8300DE4E-12AE-F233-FFD7-F0AC138F2575}"/>
                  </a:ext>
                </a:extLst>
              </p:cNvPr>
              <p:cNvSpPr/>
              <p:nvPr/>
            </p:nvSpPr>
            <p:spPr bwMode="auto">
              <a:xfrm>
                <a:off x="3099908" y="3623731"/>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27" name="フレーム 26">
                <a:extLst>
                  <a:ext uri="{FF2B5EF4-FFF2-40B4-BE49-F238E27FC236}">
                    <a16:creationId xmlns:a16="http://schemas.microsoft.com/office/drawing/2014/main" id="{276CFF01-3856-CD31-DFF6-01C774F42348}"/>
                  </a:ext>
                </a:extLst>
              </p:cNvPr>
              <p:cNvSpPr/>
              <p:nvPr/>
            </p:nvSpPr>
            <p:spPr bwMode="auto">
              <a:xfrm rot="5400000">
                <a:off x="3185385" y="3584673"/>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29" name="フレーム 28">
                <a:extLst>
                  <a:ext uri="{FF2B5EF4-FFF2-40B4-BE49-F238E27FC236}">
                    <a16:creationId xmlns:a16="http://schemas.microsoft.com/office/drawing/2014/main" id="{558BB549-AE2A-EE27-E3EE-10AF7260D561}"/>
                  </a:ext>
                </a:extLst>
              </p:cNvPr>
              <p:cNvSpPr/>
              <p:nvPr/>
            </p:nvSpPr>
            <p:spPr bwMode="auto">
              <a:xfrm>
                <a:off x="3465668" y="3623731"/>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30" name="フレーム 29">
                <a:extLst>
                  <a:ext uri="{FF2B5EF4-FFF2-40B4-BE49-F238E27FC236}">
                    <a16:creationId xmlns:a16="http://schemas.microsoft.com/office/drawing/2014/main" id="{52FB17BF-18B5-36F5-C73D-C43BAB47BE9A}"/>
                  </a:ext>
                </a:extLst>
              </p:cNvPr>
              <p:cNvSpPr/>
              <p:nvPr/>
            </p:nvSpPr>
            <p:spPr bwMode="auto">
              <a:xfrm>
                <a:off x="3378502" y="3385987"/>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2AC43AA4-505A-CECB-A948-1217DEB20273}"/>
                  </a:ext>
                </a:extLst>
              </p:cNvPr>
              <p:cNvSpPr/>
              <p:nvPr/>
            </p:nvSpPr>
            <p:spPr bwMode="auto">
              <a:xfrm>
                <a:off x="2748809" y="3873932"/>
                <a:ext cx="1108994" cy="500172"/>
              </a:xfrm>
              <a:prstGeom prst="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4FB5E24D-CD5B-F940-15DA-DAAB52B83A10}"/>
                  </a:ext>
                </a:extLst>
              </p:cNvPr>
              <p:cNvSpPr/>
              <p:nvPr/>
            </p:nvSpPr>
            <p:spPr bwMode="auto">
              <a:xfrm>
                <a:off x="2525289" y="3633572"/>
                <a:ext cx="51508" cy="175918"/>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A3F01890-97D3-DDC9-3588-363E09971834}"/>
                  </a:ext>
                </a:extLst>
              </p:cNvPr>
              <p:cNvSpPr/>
              <p:nvPr/>
            </p:nvSpPr>
            <p:spPr bwMode="auto">
              <a:xfrm>
                <a:off x="2415561" y="3633572"/>
                <a:ext cx="51508" cy="175918"/>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4C299B6B-9E48-BC58-3E3A-EC5A18178F90}"/>
                  </a:ext>
                </a:extLst>
              </p:cNvPr>
              <p:cNvSpPr/>
              <p:nvPr/>
            </p:nvSpPr>
            <p:spPr bwMode="auto">
              <a:xfrm>
                <a:off x="2744745" y="3633572"/>
                <a:ext cx="51508" cy="175918"/>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49" name="正方形/長方形 48">
                <a:extLst>
                  <a:ext uri="{FF2B5EF4-FFF2-40B4-BE49-F238E27FC236}">
                    <a16:creationId xmlns:a16="http://schemas.microsoft.com/office/drawing/2014/main" id="{F4BB6919-AD61-CBEC-3C76-00D0914ED8A0}"/>
                  </a:ext>
                </a:extLst>
              </p:cNvPr>
              <p:cNvSpPr/>
              <p:nvPr/>
            </p:nvSpPr>
            <p:spPr bwMode="auto">
              <a:xfrm>
                <a:off x="2635017" y="3633572"/>
                <a:ext cx="51508" cy="175918"/>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grpSp>
            <p:nvGrpSpPr>
              <p:cNvPr id="50" name="Group 67">
                <a:extLst>
                  <a:ext uri="{FF2B5EF4-FFF2-40B4-BE49-F238E27FC236}">
                    <a16:creationId xmlns:a16="http://schemas.microsoft.com/office/drawing/2014/main" id="{63A2732D-2ED8-F75D-7016-893DCC7DA09D}"/>
                  </a:ext>
                </a:extLst>
              </p:cNvPr>
              <p:cNvGrpSpPr>
                <a:grpSpLocks/>
              </p:cNvGrpSpPr>
              <p:nvPr/>
            </p:nvGrpSpPr>
            <p:grpSpPr bwMode="auto">
              <a:xfrm>
                <a:off x="2839341" y="4091323"/>
                <a:ext cx="147767" cy="147767"/>
                <a:chOff x="2031" y="2523"/>
                <a:chExt cx="500" cy="499"/>
              </a:xfrm>
            </p:grpSpPr>
            <p:sp>
              <p:nvSpPr>
                <p:cNvPr id="66" name="Rectangle 68">
                  <a:extLst>
                    <a:ext uri="{FF2B5EF4-FFF2-40B4-BE49-F238E27FC236}">
                      <a16:creationId xmlns:a16="http://schemas.microsoft.com/office/drawing/2014/main" id="{0FF51187-C96E-70B9-606D-2DD47CEBE97E}"/>
                    </a:ext>
                  </a:extLst>
                </p:cNvPr>
                <p:cNvSpPr>
                  <a:spLocks noChangeArrowheads="1"/>
                </p:cNvSpPr>
                <p:nvPr/>
              </p:nvSpPr>
              <p:spPr bwMode="auto">
                <a:xfrm>
                  <a:off x="2031" y="2523"/>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67" name="Rectangle 69">
                  <a:extLst>
                    <a:ext uri="{FF2B5EF4-FFF2-40B4-BE49-F238E27FC236}">
                      <a16:creationId xmlns:a16="http://schemas.microsoft.com/office/drawing/2014/main" id="{2F5CD716-E128-C9E0-8DAE-36827A719127}"/>
                    </a:ext>
                  </a:extLst>
                </p:cNvPr>
                <p:cNvSpPr>
                  <a:spLocks noChangeArrowheads="1"/>
                </p:cNvSpPr>
                <p:nvPr/>
              </p:nvSpPr>
              <p:spPr bwMode="auto">
                <a:xfrm>
                  <a:off x="2304" y="2523"/>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68" name="Rectangle 70">
                  <a:extLst>
                    <a:ext uri="{FF2B5EF4-FFF2-40B4-BE49-F238E27FC236}">
                      <a16:creationId xmlns:a16="http://schemas.microsoft.com/office/drawing/2014/main" id="{3EB39C27-A26D-D888-A388-B6D7C2B90D97}"/>
                    </a:ext>
                  </a:extLst>
                </p:cNvPr>
                <p:cNvSpPr>
                  <a:spLocks noChangeArrowheads="1"/>
                </p:cNvSpPr>
                <p:nvPr/>
              </p:nvSpPr>
              <p:spPr bwMode="auto">
                <a:xfrm>
                  <a:off x="2031" y="2795"/>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69" name="Rectangle 71">
                  <a:extLst>
                    <a:ext uri="{FF2B5EF4-FFF2-40B4-BE49-F238E27FC236}">
                      <a16:creationId xmlns:a16="http://schemas.microsoft.com/office/drawing/2014/main" id="{C8E5E9BD-157A-4585-46C0-F5B2BF75415A}"/>
                    </a:ext>
                  </a:extLst>
                </p:cNvPr>
                <p:cNvSpPr>
                  <a:spLocks noChangeArrowheads="1"/>
                </p:cNvSpPr>
                <p:nvPr/>
              </p:nvSpPr>
              <p:spPr bwMode="auto">
                <a:xfrm>
                  <a:off x="2304" y="2795"/>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grpSp>
          <p:grpSp>
            <p:nvGrpSpPr>
              <p:cNvPr id="51" name="Group 67">
                <a:extLst>
                  <a:ext uri="{FF2B5EF4-FFF2-40B4-BE49-F238E27FC236}">
                    <a16:creationId xmlns:a16="http://schemas.microsoft.com/office/drawing/2014/main" id="{9BBC830A-360C-ECFA-CE85-766D5F9D8ED3}"/>
                  </a:ext>
                </a:extLst>
              </p:cNvPr>
              <p:cNvGrpSpPr>
                <a:grpSpLocks/>
              </p:cNvGrpSpPr>
              <p:nvPr/>
            </p:nvGrpSpPr>
            <p:grpSpPr bwMode="auto">
              <a:xfrm>
                <a:off x="3093844" y="4091323"/>
                <a:ext cx="147767" cy="147767"/>
                <a:chOff x="2031" y="2523"/>
                <a:chExt cx="500" cy="499"/>
              </a:xfrm>
            </p:grpSpPr>
            <p:sp>
              <p:nvSpPr>
                <p:cNvPr id="62" name="Rectangle 68">
                  <a:extLst>
                    <a:ext uri="{FF2B5EF4-FFF2-40B4-BE49-F238E27FC236}">
                      <a16:creationId xmlns:a16="http://schemas.microsoft.com/office/drawing/2014/main" id="{9E8613B0-6786-CEF5-69A6-5809B463EFFA}"/>
                    </a:ext>
                  </a:extLst>
                </p:cNvPr>
                <p:cNvSpPr>
                  <a:spLocks noChangeArrowheads="1"/>
                </p:cNvSpPr>
                <p:nvPr/>
              </p:nvSpPr>
              <p:spPr bwMode="auto">
                <a:xfrm>
                  <a:off x="2031" y="2523"/>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63" name="Rectangle 69">
                  <a:extLst>
                    <a:ext uri="{FF2B5EF4-FFF2-40B4-BE49-F238E27FC236}">
                      <a16:creationId xmlns:a16="http://schemas.microsoft.com/office/drawing/2014/main" id="{D4C4DBC0-DAAF-4FC1-5F5B-0A9AD26E744C}"/>
                    </a:ext>
                  </a:extLst>
                </p:cNvPr>
                <p:cNvSpPr>
                  <a:spLocks noChangeArrowheads="1"/>
                </p:cNvSpPr>
                <p:nvPr/>
              </p:nvSpPr>
              <p:spPr bwMode="auto">
                <a:xfrm>
                  <a:off x="2304" y="2523"/>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64" name="Rectangle 70">
                  <a:extLst>
                    <a:ext uri="{FF2B5EF4-FFF2-40B4-BE49-F238E27FC236}">
                      <a16:creationId xmlns:a16="http://schemas.microsoft.com/office/drawing/2014/main" id="{812FC142-11FD-18DC-D0BE-0C41CE2984BD}"/>
                    </a:ext>
                  </a:extLst>
                </p:cNvPr>
                <p:cNvSpPr>
                  <a:spLocks noChangeArrowheads="1"/>
                </p:cNvSpPr>
                <p:nvPr/>
              </p:nvSpPr>
              <p:spPr bwMode="auto">
                <a:xfrm>
                  <a:off x="2031" y="2795"/>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65" name="Rectangle 71">
                  <a:extLst>
                    <a:ext uri="{FF2B5EF4-FFF2-40B4-BE49-F238E27FC236}">
                      <a16:creationId xmlns:a16="http://schemas.microsoft.com/office/drawing/2014/main" id="{C71987FD-EF50-1A30-1E11-DD2CF5108930}"/>
                    </a:ext>
                  </a:extLst>
                </p:cNvPr>
                <p:cNvSpPr>
                  <a:spLocks noChangeArrowheads="1"/>
                </p:cNvSpPr>
                <p:nvPr/>
              </p:nvSpPr>
              <p:spPr bwMode="auto">
                <a:xfrm>
                  <a:off x="2304" y="2795"/>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grpSp>
          <p:grpSp>
            <p:nvGrpSpPr>
              <p:cNvPr id="52" name="Group 67">
                <a:extLst>
                  <a:ext uri="{FF2B5EF4-FFF2-40B4-BE49-F238E27FC236}">
                    <a16:creationId xmlns:a16="http://schemas.microsoft.com/office/drawing/2014/main" id="{BF8DCB6B-DA65-D8D8-2321-970F396452CA}"/>
                  </a:ext>
                </a:extLst>
              </p:cNvPr>
              <p:cNvGrpSpPr>
                <a:grpSpLocks/>
              </p:cNvGrpSpPr>
              <p:nvPr/>
            </p:nvGrpSpPr>
            <p:grpSpPr bwMode="auto">
              <a:xfrm>
                <a:off x="3348347" y="4091323"/>
                <a:ext cx="147767" cy="147767"/>
                <a:chOff x="2031" y="2523"/>
                <a:chExt cx="500" cy="499"/>
              </a:xfrm>
            </p:grpSpPr>
            <p:sp>
              <p:nvSpPr>
                <p:cNvPr id="58" name="Rectangle 68">
                  <a:extLst>
                    <a:ext uri="{FF2B5EF4-FFF2-40B4-BE49-F238E27FC236}">
                      <a16:creationId xmlns:a16="http://schemas.microsoft.com/office/drawing/2014/main" id="{495C7F84-3018-CDA2-0429-7ED222E3E780}"/>
                    </a:ext>
                  </a:extLst>
                </p:cNvPr>
                <p:cNvSpPr>
                  <a:spLocks noChangeArrowheads="1"/>
                </p:cNvSpPr>
                <p:nvPr/>
              </p:nvSpPr>
              <p:spPr bwMode="auto">
                <a:xfrm>
                  <a:off x="2031" y="2523"/>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59" name="Rectangle 69">
                  <a:extLst>
                    <a:ext uri="{FF2B5EF4-FFF2-40B4-BE49-F238E27FC236}">
                      <a16:creationId xmlns:a16="http://schemas.microsoft.com/office/drawing/2014/main" id="{EE24D9FB-BF16-2976-E02F-85E40F49C1E3}"/>
                    </a:ext>
                  </a:extLst>
                </p:cNvPr>
                <p:cNvSpPr>
                  <a:spLocks noChangeArrowheads="1"/>
                </p:cNvSpPr>
                <p:nvPr/>
              </p:nvSpPr>
              <p:spPr bwMode="auto">
                <a:xfrm>
                  <a:off x="2304" y="2523"/>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60" name="Rectangle 70">
                  <a:extLst>
                    <a:ext uri="{FF2B5EF4-FFF2-40B4-BE49-F238E27FC236}">
                      <a16:creationId xmlns:a16="http://schemas.microsoft.com/office/drawing/2014/main" id="{A6BCA930-2FC1-5D90-28B4-702CD61122EE}"/>
                    </a:ext>
                  </a:extLst>
                </p:cNvPr>
                <p:cNvSpPr>
                  <a:spLocks noChangeArrowheads="1"/>
                </p:cNvSpPr>
                <p:nvPr/>
              </p:nvSpPr>
              <p:spPr bwMode="auto">
                <a:xfrm>
                  <a:off x="2031" y="2795"/>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61" name="Rectangle 71">
                  <a:extLst>
                    <a:ext uri="{FF2B5EF4-FFF2-40B4-BE49-F238E27FC236}">
                      <a16:creationId xmlns:a16="http://schemas.microsoft.com/office/drawing/2014/main" id="{4C298584-5392-65E1-5A0F-87FE71EDBB46}"/>
                    </a:ext>
                  </a:extLst>
                </p:cNvPr>
                <p:cNvSpPr>
                  <a:spLocks noChangeArrowheads="1"/>
                </p:cNvSpPr>
                <p:nvPr/>
              </p:nvSpPr>
              <p:spPr bwMode="auto">
                <a:xfrm>
                  <a:off x="2304" y="2795"/>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grpSp>
          <p:grpSp>
            <p:nvGrpSpPr>
              <p:cNvPr id="53" name="Group 67">
                <a:extLst>
                  <a:ext uri="{FF2B5EF4-FFF2-40B4-BE49-F238E27FC236}">
                    <a16:creationId xmlns:a16="http://schemas.microsoft.com/office/drawing/2014/main" id="{FEDEF794-80D4-D8EC-AA9D-96C8C145EC9C}"/>
                  </a:ext>
                </a:extLst>
              </p:cNvPr>
              <p:cNvGrpSpPr>
                <a:grpSpLocks/>
              </p:cNvGrpSpPr>
              <p:nvPr/>
            </p:nvGrpSpPr>
            <p:grpSpPr bwMode="auto">
              <a:xfrm>
                <a:off x="3602850" y="4091323"/>
                <a:ext cx="147767" cy="147767"/>
                <a:chOff x="2031" y="2523"/>
                <a:chExt cx="500" cy="499"/>
              </a:xfrm>
            </p:grpSpPr>
            <p:sp>
              <p:nvSpPr>
                <p:cNvPr id="54" name="Rectangle 68">
                  <a:extLst>
                    <a:ext uri="{FF2B5EF4-FFF2-40B4-BE49-F238E27FC236}">
                      <a16:creationId xmlns:a16="http://schemas.microsoft.com/office/drawing/2014/main" id="{6478FAB5-E824-F619-B126-A61EF3DF716B}"/>
                    </a:ext>
                  </a:extLst>
                </p:cNvPr>
                <p:cNvSpPr>
                  <a:spLocks noChangeArrowheads="1"/>
                </p:cNvSpPr>
                <p:nvPr/>
              </p:nvSpPr>
              <p:spPr bwMode="auto">
                <a:xfrm>
                  <a:off x="2031" y="2523"/>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55" name="Rectangle 69">
                  <a:extLst>
                    <a:ext uri="{FF2B5EF4-FFF2-40B4-BE49-F238E27FC236}">
                      <a16:creationId xmlns:a16="http://schemas.microsoft.com/office/drawing/2014/main" id="{A08D4E07-50AB-F1FF-F93D-11E851C467D0}"/>
                    </a:ext>
                  </a:extLst>
                </p:cNvPr>
                <p:cNvSpPr>
                  <a:spLocks noChangeArrowheads="1"/>
                </p:cNvSpPr>
                <p:nvPr/>
              </p:nvSpPr>
              <p:spPr bwMode="auto">
                <a:xfrm>
                  <a:off x="2304" y="2523"/>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56" name="Rectangle 70">
                  <a:extLst>
                    <a:ext uri="{FF2B5EF4-FFF2-40B4-BE49-F238E27FC236}">
                      <a16:creationId xmlns:a16="http://schemas.microsoft.com/office/drawing/2014/main" id="{57B70D3F-4B2E-CBA0-F0B6-7E56DBA2A625}"/>
                    </a:ext>
                  </a:extLst>
                </p:cNvPr>
                <p:cNvSpPr>
                  <a:spLocks noChangeArrowheads="1"/>
                </p:cNvSpPr>
                <p:nvPr/>
              </p:nvSpPr>
              <p:spPr bwMode="auto">
                <a:xfrm>
                  <a:off x="2031" y="2795"/>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sp>
              <p:nvSpPr>
                <p:cNvPr id="57" name="Rectangle 71">
                  <a:extLst>
                    <a:ext uri="{FF2B5EF4-FFF2-40B4-BE49-F238E27FC236}">
                      <a16:creationId xmlns:a16="http://schemas.microsoft.com/office/drawing/2014/main" id="{FA2D22FC-E90A-BE29-5753-AAF128133CAF}"/>
                    </a:ext>
                  </a:extLst>
                </p:cNvPr>
                <p:cNvSpPr>
                  <a:spLocks noChangeArrowheads="1"/>
                </p:cNvSpPr>
                <p:nvPr/>
              </p:nvSpPr>
              <p:spPr bwMode="auto">
                <a:xfrm>
                  <a:off x="2304" y="2795"/>
                  <a:ext cx="227" cy="2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1800">
                    <a:latin typeface="Meiryo UI" panose="020B0604030504040204" pitchFamily="50" charset="-128"/>
                    <a:ea typeface="Meiryo UI" panose="020B0604030504040204" pitchFamily="50" charset="-128"/>
                  </a:endParaRPr>
                </a:p>
              </p:txBody>
            </p:sp>
          </p:grpSp>
        </p:grpSp>
        <p:pic>
          <p:nvPicPr>
            <p:cNvPr id="115" name="Picture 2" descr="https://slack-imgs.com/?c=1&amp;o1=ro&amp;url=http%3A%2F%2Fwww.sozailab.jp%2Fdb_img%2Fsozai%2F27428%2F328b67d5c7ff88b3caf3aba3921f9909.png">
              <a:extLst>
                <a:ext uri="{FF2B5EF4-FFF2-40B4-BE49-F238E27FC236}">
                  <a16:creationId xmlns:a16="http://schemas.microsoft.com/office/drawing/2014/main" id="{F1BD8244-B996-E40C-F5C1-44338C8BE091}"/>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023287" y="3390316"/>
              <a:ext cx="1010315" cy="82102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4" name="グループ化 123">
            <a:extLst>
              <a:ext uri="{FF2B5EF4-FFF2-40B4-BE49-F238E27FC236}">
                <a16:creationId xmlns:a16="http://schemas.microsoft.com/office/drawing/2014/main" id="{9AD2DC6C-778D-A7C5-B7EC-C98F18D26064}"/>
              </a:ext>
            </a:extLst>
          </p:cNvPr>
          <p:cNvGrpSpPr/>
          <p:nvPr/>
        </p:nvGrpSpPr>
        <p:grpSpPr>
          <a:xfrm>
            <a:off x="9919352" y="2519351"/>
            <a:ext cx="1201422" cy="1075975"/>
            <a:chOff x="6733685" y="1939247"/>
            <a:chExt cx="1464077" cy="1268280"/>
          </a:xfrm>
        </p:grpSpPr>
        <p:grpSp>
          <p:nvGrpSpPr>
            <p:cNvPr id="85" name="グループ化 84">
              <a:extLst>
                <a:ext uri="{FF2B5EF4-FFF2-40B4-BE49-F238E27FC236}">
                  <a16:creationId xmlns:a16="http://schemas.microsoft.com/office/drawing/2014/main" id="{E50F2F60-F22A-1C74-326F-5DE419E33275}"/>
                </a:ext>
              </a:extLst>
            </p:cNvPr>
            <p:cNvGrpSpPr/>
            <p:nvPr/>
          </p:nvGrpSpPr>
          <p:grpSpPr>
            <a:xfrm>
              <a:off x="6733685" y="1939247"/>
              <a:ext cx="1220205" cy="1237672"/>
              <a:chOff x="4190096" y="4779150"/>
              <a:chExt cx="1508575" cy="1530170"/>
            </a:xfrm>
          </p:grpSpPr>
          <p:grpSp>
            <p:nvGrpSpPr>
              <p:cNvPr id="86" name="グループ化 85">
                <a:extLst>
                  <a:ext uri="{FF2B5EF4-FFF2-40B4-BE49-F238E27FC236}">
                    <a16:creationId xmlns:a16="http://schemas.microsoft.com/office/drawing/2014/main" id="{60D40D6F-112B-B9B7-BDB6-9E3E751DC038}"/>
                  </a:ext>
                </a:extLst>
              </p:cNvPr>
              <p:cNvGrpSpPr/>
              <p:nvPr/>
            </p:nvGrpSpPr>
            <p:grpSpPr>
              <a:xfrm>
                <a:off x="5222901" y="4779150"/>
                <a:ext cx="171298" cy="1528382"/>
                <a:chOff x="4976480" y="4779150"/>
                <a:chExt cx="450050" cy="1528382"/>
              </a:xfrm>
            </p:grpSpPr>
            <p:sp>
              <p:nvSpPr>
                <p:cNvPr id="113" name="片側の 2 つの角を丸めた四角形 90">
                  <a:extLst>
                    <a:ext uri="{FF2B5EF4-FFF2-40B4-BE49-F238E27FC236}">
                      <a16:creationId xmlns:a16="http://schemas.microsoft.com/office/drawing/2014/main" id="{A64673C7-6743-0488-C51D-0C535068F183}"/>
                    </a:ext>
                  </a:extLst>
                </p:cNvPr>
                <p:cNvSpPr/>
                <p:nvPr/>
              </p:nvSpPr>
              <p:spPr bwMode="auto">
                <a:xfrm>
                  <a:off x="5036373" y="4779150"/>
                  <a:ext cx="330264" cy="415254"/>
                </a:xfrm>
                <a:prstGeom prst="round2Same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14" name="片側の 2 つの角を丸めた四角形 91">
                  <a:extLst>
                    <a:ext uri="{FF2B5EF4-FFF2-40B4-BE49-F238E27FC236}">
                      <a16:creationId xmlns:a16="http://schemas.microsoft.com/office/drawing/2014/main" id="{873227B9-2C89-EE4A-CD1C-C0BC2BF93813}"/>
                    </a:ext>
                  </a:extLst>
                </p:cNvPr>
                <p:cNvSpPr/>
                <p:nvPr/>
              </p:nvSpPr>
              <p:spPr bwMode="auto">
                <a:xfrm>
                  <a:off x="4976480" y="4986778"/>
                  <a:ext cx="450050" cy="1320754"/>
                </a:xfrm>
                <a:prstGeom prst="round2Same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grpSp>
          <p:grpSp>
            <p:nvGrpSpPr>
              <p:cNvPr id="87" name="グループ化 86">
                <a:extLst>
                  <a:ext uri="{FF2B5EF4-FFF2-40B4-BE49-F238E27FC236}">
                    <a16:creationId xmlns:a16="http://schemas.microsoft.com/office/drawing/2014/main" id="{A4BBD2DE-EE4D-AF5F-061E-F8552825456E}"/>
                  </a:ext>
                </a:extLst>
              </p:cNvPr>
              <p:cNvGrpSpPr/>
              <p:nvPr/>
            </p:nvGrpSpPr>
            <p:grpSpPr>
              <a:xfrm>
                <a:off x="5454549" y="4779150"/>
                <a:ext cx="171298" cy="1528382"/>
                <a:chOff x="4976480" y="4779150"/>
                <a:chExt cx="450050" cy="1528382"/>
              </a:xfrm>
            </p:grpSpPr>
            <p:sp>
              <p:nvSpPr>
                <p:cNvPr id="111" name="片側の 2 つの角を丸めた四角形 88">
                  <a:extLst>
                    <a:ext uri="{FF2B5EF4-FFF2-40B4-BE49-F238E27FC236}">
                      <a16:creationId xmlns:a16="http://schemas.microsoft.com/office/drawing/2014/main" id="{A66F5CF7-21FB-70E0-91CA-10EBEF14E723}"/>
                    </a:ext>
                  </a:extLst>
                </p:cNvPr>
                <p:cNvSpPr/>
                <p:nvPr/>
              </p:nvSpPr>
              <p:spPr bwMode="auto">
                <a:xfrm>
                  <a:off x="5036373" y="4779150"/>
                  <a:ext cx="330264" cy="415254"/>
                </a:xfrm>
                <a:prstGeom prst="round2Same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12" name="片側の 2 つの角を丸めた四角形 89">
                  <a:extLst>
                    <a:ext uri="{FF2B5EF4-FFF2-40B4-BE49-F238E27FC236}">
                      <a16:creationId xmlns:a16="http://schemas.microsoft.com/office/drawing/2014/main" id="{E83A4EA7-AC73-5965-A214-8078CE8AB463}"/>
                    </a:ext>
                  </a:extLst>
                </p:cNvPr>
                <p:cNvSpPr/>
                <p:nvPr/>
              </p:nvSpPr>
              <p:spPr bwMode="auto">
                <a:xfrm>
                  <a:off x="4976480" y="4986778"/>
                  <a:ext cx="450050" cy="1320754"/>
                </a:xfrm>
                <a:prstGeom prst="round2Same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grpSp>
          <p:sp>
            <p:nvSpPr>
              <p:cNvPr id="88" name="フレーム 87">
                <a:extLst>
                  <a:ext uri="{FF2B5EF4-FFF2-40B4-BE49-F238E27FC236}">
                    <a16:creationId xmlns:a16="http://schemas.microsoft.com/office/drawing/2014/main" id="{D9D77C58-9E1B-B1B1-F375-9D37EA09194F}"/>
                  </a:ext>
                </a:extLst>
              </p:cNvPr>
              <p:cNvSpPr/>
              <p:nvPr/>
            </p:nvSpPr>
            <p:spPr bwMode="auto">
              <a:xfrm rot="5400000">
                <a:off x="4776900" y="5320250"/>
                <a:ext cx="211762" cy="591474"/>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89" name="フレーム 88">
                <a:extLst>
                  <a:ext uri="{FF2B5EF4-FFF2-40B4-BE49-F238E27FC236}">
                    <a16:creationId xmlns:a16="http://schemas.microsoft.com/office/drawing/2014/main" id="{826442A8-160B-3355-4A87-24AE181BDE61}"/>
                  </a:ext>
                </a:extLst>
              </p:cNvPr>
              <p:cNvSpPr/>
              <p:nvPr/>
            </p:nvSpPr>
            <p:spPr bwMode="auto">
              <a:xfrm rot="5400000">
                <a:off x="5215326" y="5211427"/>
                <a:ext cx="211761" cy="475194"/>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0" name="フレーム 89">
                <a:extLst>
                  <a:ext uri="{FF2B5EF4-FFF2-40B4-BE49-F238E27FC236}">
                    <a16:creationId xmlns:a16="http://schemas.microsoft.com/office/drawing/2014/main" id="{6E4046FE-0A18-0FB4-F96A-411EFDF5E680}"/>
                  </a:ext>
                </a:extLst>
              </p:cNvPr>
              <p:cNvSpPr/>
              <p:nvPr/>
            </p:nvSpPr>
            <p:spPr bwMode="auto">
              <a:xfrm rot="10800000">
                <a:off x="4905157" y="5278125"/>
                <a:ext cx="211762" cy="475196"/>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1" name="フレーム 90">
                <a:extLst>
                  <a:ext uri="{FF2B5EF4-FFF2-40B4-BE49-F238E27FC236}">
                    <a16:creationId xmlns:a16="http://schemas.microsoft.com/office/drawing/2014/main" id="{AFBF429B-B977-5458-73D9-81F407EFFABD}"/>
                  </a:ext>
                </a:extLst>
              </p:cNvPr>
              <p:cNvSpPr/>
              <p:nvPr/>
            </p:nvSpPr>
            <p:spPr bwMode="auto">
              <a:xfrm rot="5400000">
                <a:off x="4672781" y="5211430"/>
                <a:ext cx="211760" cy="475191"/>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2" name="片側の 2 つの角を切り取った四角形 69">
                <a:extLst>
                  <a:ext uri="{FF2B5EF4-FFF2-40B4-BE49-F238E27FC236}">
                    <a16:creationId xmlns:a16="http://schemas.microsoft.com/office/drawing/2014/main" id="{2CAED71C-9B70-C730-D73E-FF616E03F516}"/>
                  </a:ext>
                </a:extLst>
              </p:cNvPr>
              <p:cNvSpPr/>
              <p:nvPr/>
            </p:nvSpPr>
            <p:spPr bwMode="auto">
              <a:xfrm>
                <a:off x="4525393" y="6129299"/>
                <a:ext cx="1087144" cy="180020"/>
              </a:xfrm>
              <a:prstGeom prst="snip2SameRect">
                <a:avLst>
                  <a:gd name="adj1" fmla="val 21373"/>
                  <a:gd name="adj2" fmla="val 0"/>
                </a:avLst>
              </a:prstGeom>
              <a:solidFill>
                <a:schemeClr val="bg1">
                  <a:lumMod val="8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3" name="台形 92">
                <a:extLst>
                  <a:ext uri="{FF2B5EF4-FFF2-40B4-BE49-F238E27FC236}">
                    <a16:creationId xmlns:a16="http://schemas.microsoft.com/office/drawing/2014/main" id="{AF978BA2-4909-EC1D-CEF7-54170B42B484}"/>
                  </a:ext>
                </a:extLst>
              </p:cNvPr>
              <p:cNvSpPr/>
              <p:nvPr/>
            </p:nvSpPr>
            <p:spPr bwMode="auto">
              <a:xfrm>
                <a:off x="5164071" y="6084295"/>
                <a:ext cx="442370" cy="225025"/>
              </a:xfrm>
              <a:prstGeom prst="trapezoid">
                <a:avLst>
                  <a:gd name="adj" fmla="val 48704"/>
                </a:avLst>
              </a:prstGeom>
              <a:solidFill>
                <a:srgbClr val="FFFF99"/>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4" name="台形 93">
                <a:extLst>
                  <a:ext uri="{FF2B5EF4-FFF2-40B4-BE49-F238E27FC236}">
                    <a16:creationId xmlns:a16="http://schemas.microsoft.com/office/drawing/2014/main" id="{06F178BA-CF44-45BC-B8F5-7C68AA31106D}"/>
                  </a:ext>
                </a:extLst>
              </p:cNvPr>
              <p:cNvSpPr/>
              <p:nvPr/>
            </p:nvSpPr>
            <p:spPr bwMode="auto">
              <a:xfrm>
                <a:off x="5208283" y="6082506"/>
                <a:ext cx="350088" cy="225025"/>
              </a:xfrm>
              <a:prstGeom prst="trapezoid">
                <a:avLst>
                  <a:gd name="adj" fmla="val 48704"/>
                </a:avLst>
              </a:prstGeom>
              <a:solidFill>
                <a:schemeClr val="bg1">
                  <a:lumMod val="50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5" name="円/楕円 72">
                <a:extLst>
                  <a:ext uri="{FF2B5EF4-FFF2-40B4-BE49-F238E27FC236}">
                    <a16:creationId xmlns:a16="http://schemas.microsoft.com/office/drawing/2014/main" id="{46EC1F44-02C2-9930-8863-E407FBFE2622}"/>
                  </a:ext>
                </a:extLst>
              </p:cNvPr>
              <p:cNvSpPr/>
              <p:nvPr/>
            </p:nvSpPr>
            <p:spPr bwMode="auto">
              <a:xfrm>
                <a:off x="5107634" y="5544234"/>
                <a:ext cx="585065" cy="585065"/>
              </a:xfrm>
              <a:prstGeom prst="ellipse">
                <a:avLst/>
              </a:prstGeom>
              <a:solidFill>
                <a:srgbClr val="FFFF99"/>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6" name="片側の 2 つの角を丸めた四角形 73">
                <a:extLst>
                  <a:ext uri="{FF2B5EF4-FFF2-40B4-BE49-F238E27FC236}">
                    <a16:creationId xmlns:a16="http://schemas.microsoft.com/office/drawing/2014/main" id="{C2631F65-4ABC-8849-13FA-58A798FB4937}"/>
                  </a:ext>
                </a:extLst>
              </p:cNvPr>
              <p:cNvSpPr/>
              <p:nvPr/>
            </p:nvSpPr>
            <p:spPr bwMode="auto">
              <a:xfrm>
                <a:off x="4249989" y="4779150"/>
                <a:ext cx="330264" cy="415254"/>
              </a:xfrm>
              <a:prstGeom prst="round2Same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7" name="片側の 2 つの角を丸めた四角形 74">
                <a:extLst>
                  <a:ext uri="{FF2B5EF4-FFF2-40B4-BE49-F238E27FC236}">
                    <a16:creationId xmlns:a16="http://schemas.microsoft.com/office/drawing/2014/main" id="{F7133E0E-D947-6ACB-69FE-A3FE919658E4}"/>
                  </a:ext>
                </a:extLst>
              </p:cNvPr>
              <p:cNvSpPr/>
              <p:nvPr/>
            </p:nvSpPr>
            <p:spPr bwMode="auto">
              <a:xfrm>
                <a:off x="4190096" y="4986778"/>
                <a:ext cx="450050" cy="1320754"/>
              </a:xfrm>
              <a:prstGeom prst="round2Same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8" name="フレーム 97">
                <a:extLst>
                  <a:ext uri="{FF2B5EF4-FFF2-40B4-BE49-F238E27FC236}">
                    <a16:creationId xmlns:a16="http://schemas.microsoft.com/office/drawing/2014/main" id="{410B2FF2-703B-5429-904E-DEE3F1FE5768}"/>
                  </a:ext>
                </a:extLst>
              </p:cNvPr>
              <p:cNvSpPr/>
              <p:nvPr/>
            </p:nvSpPr>
            <p:spPr bwMode="auto">
              <a:xfrm>
                <a:off x="4818181" y="5522183"/>
                <a:ext cx="257806" cy="720080"/>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99" name="フレーム 98">
                <a:extLst>
                  <a:ext uri="{FF2B5EF4-FFF2-40B4-BE49-F238E27FC236}">
                    <a16:creationId xmlns:a16="http://schemas.microsoft.com/office/drawing/2014/main" id="{D48B2721-1DBF-679B-7536-6AC13C32D9F5}"/>
                  </a:ext>
                </a:extLst>
              </p:cNvPr>
              <p:cNvSpPr/>
              <p:nvPr/>
            </p:nvSpPr>
            <p:spPr bwMode="auto">
              <a:xfrm>
                <a:off x="5140482" y="5724255"/>
                <a:ext cx="257806" cy="518008"/>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0" name="フレーム 99">
                <a:extLst>
                  <a:ext uri="{FF2B5EF4-FFF2-40B4-BE49-F238E27FC236}">
                    <a16:creationId xmlns:a16="http://schemas.microsoft.com/office/drawing/2014/main" id="{DD0BA58D-7436-5646-73AF-9A18773926F9}"/>
                  </a:ext>
                </a:extLst>
              </p:cNvPr>
              <p:cNvSpPr/>
              <p:nvPr/>
            </p:nvSpPr>
            <p:spPr bwMode="auto">
              <a:xfrm rot="5400000">
                <a:off x="5050849" y="5873078"/>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1" name="フレーム 100">
                <a:extLst>
                  <a:ext uri="{FF2B5EF4-FFF2-40B4-BE49-F238E27FC236}">
                    <a16:creationId xmlns:a16="http://schemas.microsoft.com/office/drawing/2014/main" id="{89C1A067-1374-0C2B-77FB-813C4966FF45}"/>
                  </a:ext>
                </a:extLst>
              </p:cNvPr>
              <p:cNvSpPr/>
              <p:nvPr/>
            </p:nvSpPr>
            <p:spPr bwMode="auto">
              <a:xfrm>
                <a:off x="5440865" y="5663744"/>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2" name="フレーム 101">
                <a:extLst>
                  <a:ext uri="{FF2B5EF4-FFF2-40B4-BE49-F238E27FC236}">
                    <a16:creationId xmlns:a16="http://schemas.microsoft.com/office/drawing/2014/main" id="{0A7C4655-9CAB-5D17-D3C9-1B849683E0DB}"/>
                  </a:ext>
                </a:extLst>
              </p:cNvPr>
              <p:cNvSpPr/>
              <p:nvPr/>
            </p:nvSpPr>
            <p:spPr bwMode="auto">
              <a:xfrm>
                <a:off x="5243966" y="5426000"/>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3" name="フレーム 102">
                <a:extLst>
                  <a:ext uri="{FF2B5EF4-FFF2-40B4-BE49-F238E27FC236}">
                    <a16:creationId xmlns:a16="http://schemas.microsoft.com/office/drawing/2014/main" id="{20B55B37-E39C-84AB-5730-4E6EF8C9989A}"/>
                  </a:ext>
                </a:extLst>
              </p:cNvPr>
              <p:cNvSpPr/>
              <p:nvPr/>
            </p:nvSpPr>
            <p:spPr bwMode="auto">
              <a:xfrm>
                <a:off x="4275637" y="5522184"/>
                <a:ext cx="257806" cy="720080"/>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4" name="フレーム 103">
                <a:extLst>
                  <a:ext uri="{FF2B5EF4-FFF2-40B4-BE49-F238E27FC236}">
                    <a16:creationId xmlns:a16="http://schemas.microsoft.com/office/drawing/2014/main" id="{71324B5F-2723-6D31-7A0B-89D83BA9BAE5}"/>
                  </a:ext>
                </a:extLst>
              </p:cNvPr>
              <p:cNvSpPr/>
              <p:nvPr/>
            </p:nvSpPr>
            <p:spPr bwMode="auto">
              <a:xfrm>
                <a:off x="4422828" y="5663745"/>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5" name="フレーム 104">
                <a:extLst>
                  <a:ext uri="{FF2B5EF4-FFF2-40B4-BE49-F238E27FC236}">
                    <a16:creationId xmlns:a16="http://schemas.microsoft.com/office/drawing/2014/main" id="{48E8B0EE-0139-8404-1D58-B5A9C20B0BF3}"/>
                  </a:ext>
                </a:extLst>
              </p:cNvPr>
              <p:cNvSpPr/>
              <p:nvPr/>
            </p:nvSpPr>
            <p:spPr bwMode="auto">
              <a:xfrm rot="5400000">
                <a:off x="4508305" y="5734171"/>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6" name="フレーム 105">
                <a:extLst>
                  <a:ext uri="{FF2B5EF4-FFF2-40B4-BE49-F238E27FC236}">
                    <a16:creationId xmlns:a16="http://schemas.microsoft.com/office/drawing/2014/main" id="{0887D0FE-59F5-F86C-4A12-0CB0FF225AEF}"/>
                  </a:ext>
                </a:extLst>
              </p:cNvPr>
              <p:cNvSpPr/>
              <p:nvPr/>
            </p:nvSpPr>
            <p:spPr bwMode="auto">
              <a:xfrm rot="5400000">
                <a:off x="4905157" y="5464061"/>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7" name="フレーム 106">
                <a:extLst>
                  <a:ext uri="{FF2B5EF4-FFF2-40B4-BE49-F238E27FC236}">
                    <a16:creationId xmlns:a16="http://schemas.microsoft.com/office/drawing/2014/main" id="{B62B2CD4-BB57-DAB7-FA5F-5CC6928D3664}"/>
                  </a:ext>
                </a:extLst>
              </p:cNvPr>
              <p:cNvSpPr/>
              <p:nvPr/>
            </p:nvSpPr>
            <p:spPr bwMode="auto">
              <a:xfrm>
                <a:off x="4701422" y="5426001"/>
                <a:ext cx="257806" cy="578519"/>
              </a:xfrm>
              <a:prstGeom prst="frame">
                <a:avLst>
                  <a:gd name="adj1" fmla="val 14865"/>
                </a:avLst>
              </a:prstGeom>
              <a:solidFill>
                <a:srgbClr val="FFCC0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D8A7E444-8236-6DB6-AA32-2BAFA68E3303}"/>
                  </a:ext>
                </a:extLst>
              </p:cNvPr>
              <p:cNvSpPr/>
              <p:nvPr/>
            </p:nvSpPr>
            <p:spPr bwMode="auto">
              <a:xfrm>
                <a:off x="4249803" y="5904275"/>
                <a:ext cx="446285" cy="405045"/>
              </a:xfrm>
              <a:prstGeom prst="rect">
                <a:avLst/>
              </a:prstGeom>
              <a:solidFill>
                <a:srgbClr val="92D05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407DF329-6B21-7498-0942-90C60187654B}"/>
                  </a:ext>
                </a:extLst>
              </p:cNvPr>
              <p:cNvSpPr/>
              <p:nvPr/>
            </p:nvSpPr>
            <p:spPr bwMode="auto">
              <a:xfrm>
                <a:off x="4751095" y="5904275"/>
                <a:ext cx="446285" cy="405045"/>
              </a:xfrm>
              <a:prstGeom prst="rect">
                <a:avLst/>
              </a:prstGeom>
              <a:solidFill>
                <a:srgbClr val="92D05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F7211B5F-0F9F-8488-F963-69A950B688DE}"/>
                  </a:ext>
                </a:extLst>
              </p:cNvPr>
              <p:cNvSpPr/>
              <p:nvPr/>
            </p:nvSpPr>
            <p:spPr bwMode="auto">
              <a:xfrm>
                <a:off x="5252386" y="5904275"/>
                <a:ext cx="446285" cy="405045"/>
              </a:xfrm>
              <a:prstGeom prst="rect">
                <a:avLst/>
              </a:prstGeom>
              <a:solidFill>
                <a:srgbClr val="92D050"/>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grpSp>
        <p:pic>
          <p:nvPicPr>
            <p:cNvPr id="116" name="Picture 2" descr="https://slack-imgs.com/?c=1&amp;o1=ro&amp;url=http%3A%2F%2Fwww.sozailab.jp%2Fdb_img%2Fsozai%2F27428%2F328b67d5c7ff88b3caf3aba3921f9909.png">
              <a:extLst>
                <a:ext uri="{FF2B5EF4-FFF2-40B4-BE49-F238E27FC236}">
                  <a16:creationId xmlns:a16="http://schemas.microsoft.com/office/drawing/2014/main" id="{ED26CB53-3E83-5D86-D4C4-447BEE583387}"/>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7187447" y="2386505"/>
              <a:ext cx="1010315" cy="82102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3" name="グループ化 122">
            <a:extLst>
              <a:ext uri="{FF2B5EF4-FFF2-40B4-BE49-F238E27FC236}">
                <a16:creationId xmlns:a16="http://schemas.microsoft.com/office/drawing/2014/main" id="{C7EC6F38-6A02-57E6-8E85-3828A83AEA82}"/>
              </a:ext>
            </a:extLst>
          </p:cNvPr>
          <p:cNvGrpSpPr/>
          <p:nvPr/>
        </p:nvGrpSpPr>
        <p:grpSpPr>
          <a:xfrm>
            <a:off x="7663088" y="2519350"/>
            <a:ext cx="1160948" cy="1094320"/>
            <a:chOff x="8098945" y="2913186"/>
            <a:chExt cx="1458043" cy="1284203"/>
          </a:xfrm>
        </p:grpSpPr>
        <p:grpSp>
          <p:nvGrpSpPr>
            <p:cNvPr id="70" name="グループ化 69">
              <a:extLst>
                <a:ext uri="{FF2B5EF4-FFF2-40B4-BE49-F238E27FC236}">
                  <a16:creationId xmlns:a16="http://schemas.microsoft.com/office/drawing/2014/main" id="{59A2C4D6-382F-47E9-4403-4A26C98D2410}"/>
                </a:ext>
              </a:extLst>
            </p:cNvPr>
            <p:cNvGrpSpPr/>
            <p:nvPr/>
          </p:nvGrpSpPr>
          <p:grpSpPr>
            <a:xfrm>
              <a:off x="8098945" y="2913186"/>
              <a:ext cx="1281794" cy="1237672"/>
              <a:chOff x="2288161" y="4779150"/>
              <a:chExt cx="1584719" cy="1530170"/>
            </a:xfrm>
          </p:grpSpPr>
          <p:sp>
            <p:nvSpPr>
              <p:cNvPr id="71" name="片側の 2 つの角を切り取った四角形 48">
                <a:extLst>
                  <a:ext uri="{FF2B5EF4-FFF2-40B4-BE49-F238E27FC236}">
                    <a16:creationId xmlns:a16="http://schemas.microsoft.com/office/drawing/2014/main" id="{BAADF530-98B3-9BB4-93BF-B7B52C623C18}"/>
                  </a:ext>
                </a:extLst>
              </p:cNvPr>
              <p:cNvSpPr/>
              <p:nvPr/>
            </p:nvSpPr>
            <p:spPr bwMode="auto">
              <a:xfrm>
                <a:off x="2684401" y="5724254"/>
                <a:ext cx="1087144" cy="585065"/>
              </a:xfrm>
              <a:prstGeom prst="snip2SameRect">
                <a:avLst>
                  <a:gd name="adj1" fmla="val 21373"/>
                  <a:gd name="adj2" fmla="val 0"/>
                </a:avLst>
              </a:prstGeom>
              <a:solidFill>
                <a:schemeClr val="bg1">
                  <a:lumMod val="8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72" name="片側の 2 つの角を切り取った四角形 49">
                <a:extLst>
                  <a:ext uri="{FF2B5EF4-FFF2-40B4-BE49-F238E27FC236}">
                    <a16:creationId xmlns:a16="http://schemas.microsoft.com/office/drawing/2014/main" id="{87E1BA79-A645-292A-28D6-1A37BDBA2EDE}"/>
                  </a:ext>
                </a:extLst>
              </p:cNvPr>
              <p:cNvSpPr/>
              <p:nvPr/>
            </p:nvSpPr>
            <p:spPr bwMode="auto">
              <a:xfrm>
                <a:off x="2288161" y="4779150"/>
                <a:ext cx="584724" cy="1530170"/>
              </a:xfrm>
              <a:prstGeom prst="snip2SameRect">
                <a:avLst>
                  <a:gd name="adj1" fmla="val 31792"/>
                  <a:gd name="adj2" fmla="val 0"/>
                </a:avLst>
              </a:prstGeom>
              <a:solidFill>
                <a:schemeClr val="bg1">
                  <a:lumMod val="8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73" name="台形 72">
                <a:extLst>
                  <a:ext uri="{FF2B5EF4-FFF2-40B4-BE49-F238E27FC236}">
                    <a16:creationId xmlns:a16="http://schemas.microsoft.com/office/drawing/2014/main" id="{DA0EA202-7398-7DB9-2CD7-451D581D21EF}"/>
                  </a:ext>
                </a:extLst>
              </p:cNvPr>
              <p:cNvSpPr/>
              <p:nvPr/>
            </p:nvSpPr>
            <p:spPr bwMode="auto">
              <a:xfrm>
                <a:off x="3329175" y="6084295"/>
                <a:ext cx="442370" cy="225025"/>
              </a:xfrm>
              <a:prstGeom prst="trapezoid">
                <a:avLst>
                  <a:gd name="adj" fmla="val 48704"/>
                </a:avLst>
              </a:prstGeom>
              <a:solidFill>
                <a:srgbClr val="FFFF99"/>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74" name="台形 73">
                <a:extLst>
                  <a:ext uri="{FF2B5EF4-FFF2-40B4-BE49-F238E27FC236}">
                    <a16:creationId xmlns:a16="http://schemas.microsoft.com/office/drawing/2014/main" id="{F560E572-1D13-52F7-500C-3F565439E7A3}"/>
                  </a:ext>
                </a:extLst>
              </p:cNvPr>
              <p:cNvSpPr/>
              <p:nvPr/>
            </p:nvSpPr>
            <p:spPr bwMode="auto">
              <a:xfrm>
                <a:off x="3373387" y="6082506"/>
                <a:ext cx="350088" cy="225025"/>
              </a:xfrm>
              <a:prstGeom prst="trapezoid">
                <a:avLst>
                  <a:gd name="adj" fmla="val 48704"/>
                </a:avLst>
              </a:prstGeom>
              <a:solidFill>
                <a:schemeClr val="bg1">
                  <a:lumMod val="50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75" name="円/楕円 52">
                <a:extLst>
                  <a:ext uri="{FF2B5EF4-FFF2-40B4-BE49-F238E27FC236}">
                    <a16:creationId xmlns:a16="http://schemas.microsoft.com/office/drawing/2014/main" id="{D0A7D833-C88B-4C88-5971-4043822FBED9}"/>
                  </a:ext>
                </a:extLst>
              </p:cNvPr>
              <p:cNvSpPr/>
              <p:nvPr/>
            </p:nvSpPr>
            <p:spPr bwMode="auto">
              <a:xfrm>
                <a:off x="3272738" y="5544234"/>
                <a:ext cx="585065" cy="585065"/>
              </a:xfrm>
              <a:prstGeom prst="ellipse">
                <a:avLst/>
              </a:prstGeom>
              <a:solidFill>
                <a:srgbClr val="FFFF99"/>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76" name="角丸四角形 53">
                <a:extLst>
                  <a:ext uri="{FF2B5EF4-FFF2-40B4-BE49-F238E27FC236}">
                    <a16:creationId xmlns:a16="http://schemas.microsoft.com/office/drawing/2014/main" id="{74B2B7BE-D73F-49C8-D818-1D7CB80A803D}"/>
                  </a:ext>
                </a:extLst>
              </p:cNvPr>
              <p:cNvSpPr/>
              <p:nvPr/>
            </p:nvSpPr>
            <p:spPr bwMode="auto">
              <a:xfrm>
                <a:off x="3241611" y="5824621"/>
                <a:ext cx="631269" cy="79654"/>
              </a:xfrm>
              <a:prstGeom prst="round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77" name="台形 76">
                <a:extLst>
                  <a:ext uri="{FF2B5EF4-FFF2-40B4-BE49-F238E27FC236}">
                    <a16:creationId xmlns:a16="http://schemas.microsoft.com/office/drawing/2014/main" id="{94CF4836-00C6-443A-201A-0EC5FFEC8680}"/>
                  </a:ext>
                </a:extLst>
              </p:cNvPr>
              <p:cNvSpPr/>
              <p:nvPr/>
            </p:nvSpPr>
            <p:spPr bwMode="auto">
              <a:xfrm>
                <a:off x="2620515" y="6084295"/>
                <a:ext cx="442370" cy="225025"/>
              </a:xfrm>
              <a:prstGeom prst="trapezoid">
                <a:avLst>
                  <a:gd name="adj" fmla="val 48704"/>
                </a:avLst>
              </a:prstGeom>
              <a:solidFill>
                <a:srgbClr val="FFFF99"/>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78" name="台形 77">
                <a:extLst>
                  <a:ext uri="{FF2B5EF4-FFF2-40B4-BE49-F238E27FC236}">
                    <a16:creationId xmlns:a16="http://schemas.microsoft.com/office/drawing/2014/main" id="{326F2143-7307-3F64-C3AE-420D2CAF9B68}"/>
                  </a:ext>
                </a:extLst>
              </p:cNvPr>
              <p:cNvSpPr/>
              <p:nvPr/>
            </p:nvSpPr>
            <p:spPr bwMode="auto">
              <a:xfrm>
                <a:off x="2664727" y="6082506"/>
                <a:ext cx="350088" cy="225025"/>
              </a:xfrm>
              <a:prstGeom prst="trapezoid">
                <a:avLst>
                  <a:gd name="adj" fmla="val 48704"/>
                </a:avLst>
              </a:prstGeom>
              <a:solidFill>
                <a:schemeClr val="bg1">
                  <a:lumMod val="50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79" name="円/楕円 56">
                <a:extLst>
                  <a:ext uri="{FF2B5EF4-FFF2-40B4-BE49-F238E27FC236}">
                    <a16:creationId xmlns:a16="http://schemas.microsoft.com/office/drawing/2014/main" id="{7F96A1D4-A883-53B9-7AFC-647B7E5FAB19}"/>
                  </a:ext>
                </a:extLst>
              </p:cNvPr>
              <p:cNvSpPr/>
              <p:nvPr/>
            </p:nvSpPr>
            <p:spPr bwMode="auto">
              <a:xfrm>
                <a:off x="2564078" y="5544234"/>
                <a:ext cx="585065" cy="585065"/>
              </a:xfrm>
              <a:prstGeom prst="ellipse">
                <a:avLst/>
              </a:prstGeom>
              <a:solidFill>
                <a:srgbClr val="FFFF99"/>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80" name="角丸四角形 57">
                <a:extLst>
                  <a:ext uri="{FF2B5EF4-FFF2-40B4-BE49-F238E27FC236}">
                    <a16:creationId xmlns:a16="http://schemas.microsoft.com/office/drawing/2014/main" id="{E3FF7DE6-F0C0-AFB1-054D-14E9809F5C5C}"/>
                  </a:ext>
                </a:extLst>
              </p:cNvPr>
              <p:cNvSpPr/>
              <p:nvPr/>
            </p:nvSpPr>
            <p:spPr bwMode="auto">
              <a:xfrm>
                <a:off x="2532951" y="5824621"/>
                <a:ext cx="631269" cy="79654"/>
              </a:xfrm>
              <a:prstGeom prst="roundRect">
                <a:avLst/>
              </a:prstGeom>
              <a:solidFill>
                <a:schemeClr val="bg1">
                  <a:lumMod val="75000"/>
                </a:schemeClr>
              </a:solidFill>
              <a:ln w="9525">
                <a:solidFill>
                  <a:schemeClr val="tx1"/>
                </a:solidFill>
                <a:round/>
                <a:headEnd/>
                <a:tailEnd/>
              </a:ln>
              <a:effec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81" name="正方形/長方形 80">
                <a:extLst>
                  <a:ext uri="{FF2B5EF4-FFF2-40B4-BE49-F238E27FC236}">
                    <a16:creationId xmlns:a16="http://schemas.microsoft.com/office/drawing/2014/main" id="{1A4296B2-467B-18A6-4307-2C2873729F18}"/>
                  </a:ext>
                </a:extLst>
              </p:cNvPr>
              <p:cNvSpPr/>
              <p:nvPr/>
            </p:nvSpPr>
            <p:spPr bwMode="auto">
              <a:xfrm>
                <a:off x="2391664" y="5094185"/>
                <a:ext cx="68293" cy="157517"/>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82" name="正方形/長方形 81">
                <a:extLst>
                  <a:ext uri="{FF2B5EF4-FFF2-40B4-BE49-F238E27FC236}">
                    <a16:creationId xmlns:a16="http://schemas.microsoft.com/office/drawing/2014/main" id="{80466F5A-2D62-E5C2-5FC0-0B74A81FEC54}"/>
                  </a:ext>
                </a:extLst>
              </p:cNvPr>
              <p:cNvSpPr/>
              <p:nvPr/>
            </p:nvSpPr>
            <p:spPr bwMode="auto">
              <a:xfrm>
                <a:off x="2503424" y="5094185"/>
                <a:ext cx="68293" cy="157517"/>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83" name="正方形/長方形 82">
                <a:extLst>
                  <a:ext uri="{FF2B5EF4-FFF2-40B4-BE49-F238E27FC236}">
                    <a16:creationId xmlns:a16="http://schemas.microsoft.com/office/drawing/2014/main" id="{9BA65645-C317-1048-D081-AE2F9727B59E}"/>
                  </a:ext>
                </a:extLst>
              </p:cNvPr>
              <p:cNvSpPr/>
              <p:nvPr/>
            </p:nvSpPr>
            <p:spPr bwMode="auto">
              <a:xfrm>
                <a:off x="2615184" y="5094185"/>
                <a:ext cx="68293" cy="157517"/>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sp>
            <p:nvSpPr>
              <p:cNvPr id="84" name="正方形/長方形 83">
                <a:extLst>
                  <a:ext uri="{FF2B5EF4-FFF2-40B4-BE49-F238E27FC236}">
                    <a16:creationId xmlns:a16="http://schemas.microsoft.com/office/drawing/2014/main" id="{AD3F6FB2-FE83-26B4-EB18-963C096C5AB2}"/>
                  </a:ext>
                </a:extLst>
              </p:cNvPr>
              <p:cNvSpPr/>
              <p:nvPr/>
            </p:nvSpPr>
            <p:spPr bwMode="auto">
              <a:xfrm>
                <a:off x="2726944" y="5094185"/>
                <a:ext cx="68293" cy="157517"/>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kumimoji="1" lang="ja-JP" altLang="en-US" sz="1800">
                  <a:latin typeface="Meiryo UI" panose="020B0604030504040204" pitchFamily="50" charset="-128"/>
                  <a:ea typeface="Meiryo UI" panose="020B0604030504040204" pitchFamily="50" charset="-128"/>
                </a:endParaRPr>
              </a:p>
            </p:txBody>
          </p:sp>
        </p:grpSp>
        <p:pic>
          <p:nvPicPr>
            <p:cNvPr id="117" name="Picture 2" descr="https://slack-imgs.com/?c=1&amp;o1=ro&amp;url=http%3A%2F%2Fwww.sozailab.jp%2Fdb_img%2Fsozai%2F27428%2F328b67d5c7ff88b3caf3aba3921f9909.png">
              <a:extLst>
                <a:ext uri="{FF2B5EF4-FFF2-40B4-BE49-F238E27FC236}">
                  <a16:creationId xmlns:a16="http://schemas.microsoft.com/office/drawing/2014/main" id="{3B77C0BA-6B55-B70C-DB28-B21E851AB217}"/>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8546673" y="3376367"/>
              <a:ext cx="1010315" cy="821022"/>
            </a:xfrm>
            <a:prstGeom prst="rect">
              <a:avLst/>
            </a:prstGeom>
            <a:noFill/>
            <a:extLst>
              <a:ext uri="{909E8E84-426E-40DD-AFC4-6F175D3DCCD1}">
                <a14:hiddenFill xmlns:a14="http://schemas.microsoft.com/office/drawing/2010/main">
                  <a:solidFill>
                    <a:srgbClr val="FFFFFF"/>
                  </a:solidFill>
                </a14:hiddenFill>
              </a:ext>
            </a:extLst>
          </p:spPr>
        </p:pic>
      </p:grpSp>
      <p:pic>
        <p:nvPicPr>
          <p:cNvPr id="118" name="Picture 5">
            <a:extLst>
              <a:ext uri="{FF2B5EF4-FFF2-40B4-BE49-F238E27FC236}">
                <a16:creationId xmlns:a16="http://schemas.microsoft.com/office/drawing/2014/main" id="{0B3A13BC-291E-F9E0-93AE-7A44F8A207F5}"/>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641578" y="4789795"/>
            <a:ext cx="1120666" cy="1053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0" name="テキスト ボックス 119">
            <a:extLst>
              <a:ext uri="{FF2B5EF4-FFF2-40B4-BE49-F238E27FC236}">
                <a16:creationId xmlns:a16="http://schemas.microsoft.com/office/drawing/2014/main" id="{C9D4E5CF-F7E5-CC34-2F9C-8B78BD733C75}"/>
              </a:ext>
            </a:extLst>
          </p:cNvPr>
          <p:cNvSpPr txBox="1"/>
          <p:nvPr/>
        </p:nvSpPr>
        <p:spPr>
          <a:xfrm>
            <a:off x="9839459" y="4505539"/>
            <a:ext cx="1390124" cy="461665"/>
          </a:xfrm>
          <a:prstGeom prst="rect">
            <a:avLst/>
          </a:prstGeom>
          <a:noFill/>
        </p:spPr>
        <p:txBody>
          <a:bodyPr wrap="square" rtlCol="0">
            <a:spAutoFit/>
          </a:bodyPr>
          <a:lstStyle/>
          <a:p>
            <a:r>
              <a:rPr kumimoji="1" lang="ja-JP" altLang="en-US" sz="1200" b="1" dirty="0">
                <a:latin typeface="Meiryo UI" panose="020B0604030504040204" pitchFamily="50" charset="-128"/>
                <a:ea typeface="Meiryo UI" panose="020B0604030504040204" pitchFamily="50" charset="-128"/>
                <a:cs typeface="Meiryo UI" panose="020B0604030504040204" pitchFamily="50" charset="-128"/>
              </a:rPr>
              <a:t>図面や点検用写真</a:t>
            </a:r>
            <a:endParaRPr kumimoji="1" lang="en-US" altLang="ja-JP" sz="1200" b="1" dirty="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b="1" dirty="0">
                <a:latin typeface="Meiryo UI" panose="020B0604030504040204" pitchFamily="50" charset="-128"/>
                <a:ea typeface="Meiryo UI" panose="020B0604030504040204" pitchFamily="50" charset="-128"/>
                <a:cs typeface="Meiryo UI" panose="020B0604030504040204" pitchFamily="50" charset="-128"/>
              </a:rPr>
              <a:t>ダウンロード</a:t>
            </a:r>
            <a:endParaRPr kumimoji="1" lang="en-US" altLang="ja-JP"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1" name="テキスト ボックス 120">
            <a:extLst>
              <a:ext uri="{FF2B5EF4-FFF2-40B4-BE49-F238E27FC236}">
                <a16:creationId xmlns:a16="http://schemas.microsoft.com/office/drawing/2014/main" id="{0F95A99B-0538-C40C-5E0E-48F5816ED228}"/>
              </a:ext>
            </a:extLst>
          </p:cNvPr>
          <p:cNvSpPr txBox="1"/>
          <p:nvPr/>
        </p:nvSpPr>
        <p:spPr>
          <a:xfrm>
            <a:off x="7391259" y="4486263"/>
            <a:ext cx="1415772" cy="461665"/>
          </a:xfrm>
          <a:prstGeom prst="rect">
            <a:avLst/>
          </a:prstGeom>
          <a:noFill/>
        </p:spPr>
        <p:txBody>
          <a:bodyPr wrap="square" rtlCol="0">
            <a:spAutoFit/>
          </a:bodyPr>
          <a:lstStyle/>
          <a:p>
            <a:r>
              <a:rPr kumimoji="1" lang="ja-JP" altLang="en-US" sz="1200" b="1" dirty="0">
                <a:latin typeface="Meiryo UI" panose="020B0604030504040204" pitchFamily="50" charset="-128"/>
                <a:ea typeface="Meiryo UI" panose="020B0604030504040204" pitchFamily="50" charset="-128"/>
                <a:cs typeface="Meiryo UI" panose="020B0604030504040204" pitchFamily="50" charset="-128"/>
              </a:rPr>
              <a:t>点検結果（写真）</a:t>
            </a:r>
            <a:br>
              <a:rPr kumimoji="1" lang="en-US" altLang="ja-JP" sz="1200" b="1" dirty="0">
                <a:latin typeface="Meiryo UI" panose="020B0604030504040204" pitchFamily="50" charset="-128"/>
                <a:ea typeface="Meiryo UI" panose="020B0604030504040204" pitchFamily="50" charset="-128"/>
                <a:cs typeface="Meiryo UI" panose="020B0604030504040204" pitchFamily="50" charset="-128"/>
              </a:rPr>
            </a:br>
            <a:r>
              <a:rPr kumimoji="1" lang="ja-JP" altLang="en-US" sz="1200" b="1" dirty="0">
                <a:latin typeface="Meiryo UI" panose="020B0604030504040204" pitchFamily="50" charset="-128"/>
                <a:ea typeface="Meiryo UI" panose="020B0604030504040204" pitchFamily="50" charset="-128"/>
                <a:cs typeface="Meiryo UI" panose="020B0604030504040204" pitchFamily="50" charset="-128"/>
              </a:rPr>
              <a:t>アップロード</a:t>
            </a:r>
            <a:endParaRPr kumimoji="1" lang="en-US" altLang="ja-JP"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テキスト ボックス 121">
            <a:extLst>
              <a:ext uri="{FF2B5EF4-FFF2-40B4-BE49-F238E27FC236}">
                <a16:creationId xmlns:a16="http://schemas.microsoft.com/office/drawing/2014/main" id="{1E1A46F8-1B0D-C5DD-D5A0-B66CD807025A}"/>
              </a:ext>
            </a:extLst>
          </p:cNvPr>
          <p:cNvSpPr txBox="1"/>
          <p:nvPr/>
        </p:nvSpPr>
        <p:spPr>
          <a:xfrm>
            <a:off x="8724602" y="4048829"/>
            <a:ext cx="1024265" cy="276999"/>
          </a:xfrm>
          <a:prstGeom prst="rect">
            <a:avLst/>
          </a:prstGeom>
          <a:solidFill>
            <a:schemeClr val="bg1"/>
          </a:solidFill>
        </p:spPr>
        <p:txBody>
          <a:bodyPr wrap="square" rtlCol="0">
            <a:spAutoFit/>
          </a:bodyPr>
          <a:lstStyle/>
          <a:p>
            <a:pPr algn="ctr"/>
            <a:r>
              <a:rPr lang="en-US" altLang="ja-JP" sz="1200" b="1" dirty="0">
                <a:latin typeface="Meiryo UI" panose="020B0604030504040204" pitchFamily="50" charset="-128"/>
                <a:ea typeface="Meiryo UI" panose="020B0604030504040204" pitchFamily="50" charset="-128"/>
                <a:cs typeface="Meiryo UI" panose="020B0604030504040204" pitchFamily="50" charset="-128"/>
              </a:rPr>
              <a:t>802.11ah</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6" name="テキスト ボックス 125">
            <a:extLst>
              <a:ext uri="{FF2B5EF4-FFF2-40B4-BE49-F238E27FC236}">
                <a16:creationId xmlns:a16="http://schemas.microsoft.com/office/drawing/2014/main" id="{D4C58960-DDD0-470B-D236-889AD69CD820}"/>
              </a:ext>
            </a:extLst>
          </p:cNvPr>
          <p:cNvSpPr txBox="1"/>
          <p:nvPr/>
        </p:nvSpPr>
        <p:spPr>
          <a:xfrm>
            <a:off x="8812365" y="5757768"/>
            <a:ext cx="818220" cy="307777"/>
          </a:xfrm>
          <a:prstGeom prst="rect">
            <a:avLst/>
          </a:prstGeom>
          <a:noFill/>
        </p:spPr>
        <p:txBody>
          <a:bodyPr wrap="square" rtlCol="0">
            <a:spAutoFit/>
          </a:bodyPr>
          <a:lstStyle/>
          <a:p>
            <a:pPr algn="ctr"/>
            <a:r>
              <a:rPr kumimoji="1" lang="ja-JP" altLang="en-US" sz="1400" b="1" dirty="0">
                <a:latin typeface="Meiryo UI" panose="020B0604030504040204" pitchFamily="50" charset="-128"/>
                <a:ea typeface="Meiryo UI" panose="020B0604030504040204" pitchFamily="50" charset="-128"/>
              </a:rPr>
              <a:t>事務所</a:t>
            </a:r>
          </a:p>
        </p:txBody>
      </p:sp>
      <p:sp>
        <p:nvSpPr>
          <p:cNvPr id="127" name="コンテンツ プレースホルダー 2">
            <a:extLst>
              <a:ext uri="{FF2B5EF4-FFF2-40B4-BE49-F238E27FC236}">
                <a16:creationId xmlns:a16="http://schemas.microsoft.com/office/drawing/2014/main" id="{C270A8C9-7F03-FE46-BEF6-28C6FB8FB4D4}"/>
              </a:ext>
            </a:extLst>
          </p:cNvPr>
          <p:cNvSpPr txBox="1">
            <a:spLocks/>
          </p:cNvSpPr>
          <p:nvPr/>
        </p:nvSpPr>
        <p:spPr>
          <a:xfrm>
            <a:off x="528889" y="555876"/>
            <a:ext cx="7440241" cy="47215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ü"/>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anose="05000000000000000000" pitchFamily="2" charset="2"/>
              <a:buChar char="n"/>
            </a:pP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工場などにおける現場作業員の見回り効率化</a:t>
            </a:r>
          </a:p>
        </p:txBody>
      </p:sp>
      <p:sp>
        <p:nvSpPr>
          <p:cNvPr id="3" name="正方形/長方形 2">
            <a:extLst>
              <a:ext uri="{FF2B5EF4-FFF2-40B4-BE49-F238E27FC236}">
                <a16:creationId xmlns:a16="http://schemas.microsoft.com/office/drawing/2014/main" id="{41C06C35-2946-D56E-C8BD-EE35DF79F12F}"/>
              </a:ext>
            </a:extLst>
          </p:cNvPr>
          <p:cNvSpPr/>
          <p:nvPr/>
        </p:nvSpPr>
        <p:spPr>
          <a:xfrm>
            <a:off x="1068059" y="1122385"/>
            <a:ext cx="1891254"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実証概要</a:t>
            </a:r>
          </a:p>
        </p:txBody>
      </p:sp>
      <p:sp>
        <p:nvSpPr>
          <p:cNvPr id="8" name="正方形/長方形 7">
            <a:extLst>
              <a:ext uri="{FF2B5EF4-FFF2-40B4-BE49-F238E27FC236}">
                <a16:creationId xmlns:a16="http://schemas.microsoft.com/office/drawing/2014/main" id="{9CDB967D-D748-416E-9190-9F41A4807F3B}"/>
              </a:ext>
            </a:extLst>
          </p:cNvPr>
          <p:cNvSpPr/>
          <p:nvPr/>
        </p:nvSpPr>
        <p:spPr>
          <a:xfrm>
            <a:off x="1068059" y="3020119"/>
            <a:ext cx="1891254" cy="373782"/>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b="1" dirty="0">
                <a:solidFill>
                  <a:srgbClr val="002060"/>
                </a:solidFill>
                <a:latin typeface="Meiryo UI" panose="020B0604030504040204" pitchFamily="50" charset="-128"/>
                <a:ea typeface="Meiryo UI" panose="020B0604030504040204" pitchFamily="50" charset="-128"/>
              </a:rPr>
              <a:t>11ah</a:t>
            </a:r>
            <a:r>
              <a:rPr lang="ja-JP" altLang="en-US" sz="1400" b="1" dirty="0">
                <a:solidFill>
                  <a:srgbClr val="002060"/>
                </a:solidFill>
                <a:latin typeface="Meiryo UI" panose="020B0604030504040204" pitchFamily="50" charset="-128"/>
                <a:ea typeface="Meiryo UI" panose="020B0604030504040204" pitchFamily="50" charset="-128"/>
              </a:rPr>
              <a:t>ならではの特長</a:t>
            </a:r>
          </a:p>
        </p:txBody>
      </p:sp>
      <p:sp>
        <p:nvSpPr>
          <p:cNvPr id="9" name="正方形/長方形 8">
            <a:extLst>
              <a:ext uri="{FF2B5EF4-FFF2-40B4-BE49-F238E27FC236}">
                <a16:creationId xmlns:a16="http://schemas.microsoft.com/office/drawing/2014/main" id="{8F6574C0-638B-DC07-6BA3-8B036FAF6579}"/>
              </a:ext>
            </a:extLst>
          </p:cNvPr>
          <p:cNvSpPr/>
          <p:nvPr/>
        </p:nvSpPr>
        <p:spPr>
          <a:xfrm>
            <a:off x="1068059" y="4825935"/>
            <a:ext cx="1891253"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実証評価</a:t>
            </a:r>
          </a:p>
        </p:txBody>
      </p:sp>
      <p:sp>
        <p:nvSpPr>
          <p:cNvPr id="31" name="正方形/長方形 30">
            <a:extLst>
              <a:ext uri="{FF2B5EF4-FFF2-40B4-BE49-F238E27FC236}">
                <a16:creationId xmlns:a16="http://schemas.microsoft.com/office/drawing/2014/main" id="{8B762845-7FE2-E8E1-8AEE-C2ED7D9C172B}"/>
              </a:ext>
            </a:extLst>
          </p:cNvPr>
          <p:cNvSpPr/>
          <p:nvPr/>
        </p:nvSpPr>
        <p:spPr>
          <a:xfrm>
            <a:off x="336000" y="6134095"/>
            <a:ext cx="11520000" cy="458044"/>
          </a:xfrm>
          <a:prstGeom prst="rect">
            <a:avLst/>
          </a:prstGeom>
          <a:solidFill>
            <a:srgbClr val="002060"/>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P創英角ｺﾞｼｯｸUB" panose="020B0900000000000000" pitchFamily="50" charset="-128"/>
                <a:ea typeface="HGP創英角ｺﾞｼｯｸUB" panose="020B0900000000000000" pitchFamily="50" charset="-128"/>
              </a:rPr>
              <a:t>他</a:t>
            </a:r>
            <a:r>
              <a:rPr lang="en-US" altLang="ja-JP" dirty="0">
                <a:latin typeface="HGP創英角ｺﾞｼｯｸUB" panose="020B0900000000000000" pitchFamily="50" charset="-128"/>
                <a:ea typeface="HGP創英角ｺﾞｼｯｸUB" panose="020B0900000000000000" pitchFamily="50" charset="-128"/>
              </a:rPr>
              <a:t>LPWA</a:t>
            </a:r>
            <a:r>
              <a:rPr lang="ja-JP" altLang="en-US" dirty="0">
                <a:latin typeface="HGP創英角ｺﾞｼｯｸUB" panose="020B0900000000000000" pitchFamily="50" charset="-128"/>
                <a:ea typeface="HGP創英角ｺﾞｼｯｸUB" panose="020B0900000000000000" pitchFamily="50" charset="-128"/>
              </a:rPr>
              <a:t>では実現できない精細画像データの送受信によりマンパワー不足解消に貢献</a:t>
            </a:r>
          </a:p>
        </p:txBody>
      </p:sp>
      <p:sp>
        <p:nvSpPr>
          <p:cNvPr id="32" name="テキスト ボックス 31">
            <a:extLst>
              <a:ext uri="{FF2B5EF4-FFF2-40B4-BE49-F238E27FC236}">
                <a16:creationId xmlns:a16="http://schemas.microsoft.com/office/drawing/2014/main" id="{DF1AA484-482E-6B96-5E22-5153E35A9D97}"/>
              </a:ext>
            </a:extLst>
          </p:cNvPr>
          <p:cNvSpPr txBox="1"/>
          <p:nvPr/>
        </p:nvSpPr>
        <p:spPr>
          <a:xfrm>
            <a:off x="777279" y="1554141"/>
            <a:ext cx="6292273" cy="1272143"/>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■工場内において目視点検を行っている箇所の画像を定期的に転送。</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a:t>
            </a:r>
            <a:r>
              <a:rPr lang="en-US" altLang="ja-JP" sz="1400" dirty="0">
                <a:solidFill>
                  <a:srgbClr val="002060"/>
                </a:solidFill>
                <a:latin typeface="Meiryo UI" panose="020B0604030504040204" pitchFamily="50" charset="-128"/>
                <a:ea typeface="Meiryo UI" panose="020B0604030504040204" pitchFamily="50" charset="-128"/>
              </a:rPr>
              <a:t>	</a:t>
            </a:r>
            <a:r>
              <a:rPr lang="ja-JP" altLang="en-US" sz="1400" dirty="0">
                <a:solidFill>
                  <a:srgbClr val="002060"/>
                </a:solidFill>
                <a:latin typeface="Meiryo UI" panose="020B0604030504040204" pitchFamily="50" charset="-128"/>
                <a:ea typeface="Meiryo UI" panose="020B0604030504040204" pitchFamily="50" charset="-128"/>
              </a:rPr>
              <a:t>工場から離れた管理事務所にて複数工場からの情報を取りまとめ、データベース上の  情報と比較することで、予知保全を実施する。</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■現在センサーにて異常検知している箇所の画像も転送することで、真の異常発見率を上げることを実現する。</a:t>
            </a:r>
          </a:p>
        </p:txBody>
      </p:sp>
      <p:sp>
        <p:nvSpPr>
          <p:cNvPr id="33" name="テキスト ボックス 32">
            <a:extLst>
              <a:ext uri="{FF2B5EF4-FFF2-40B4-BE49-F238E27FC236}">
                <a16:creationId xmlns:a16="http://schemas.microsoft.com/office/drawing/2014/main" id="{1CB3B932-5DA8-15BC-6B59-2C4B993B5C1F}"/>
              </a:ext>
            </a:extLst>
          </p:cNvPr>
          <p:cNvSpPr txBox="1"/>
          <p:nvPr/>
        </p:nvSpPr>
        <p:spPr>
          <a:xfrm>
            <a:off x="781826" y="3396015"/>
            <a:ext cx="6188275" cy="1220847"/>
          </a:xfrm>
          <a:prstGeom prst="rect">
            <a:avLst/>
          </a:prstGeom>
          <a:noFill/>
        </p:spPr>
        <p:txBody>
          <a:bodyPr wrap="square" rtlCol="0">
            <a:spAutoFit/>
          </a:bodyPr>
          <a:lstStyle/>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■既存の</a:t>
            </a:r>
            <a:r>
              <a:rPr lang="en-US" altLang="ja-JP" sz="1400" dirty="0">
                <a:solidFill>
                  <a:srgbClr val="C00000"/>
                </a:solidFill>
                <a:latin typeface="Meiryo UI" panose="020B0604030504040204" pitchFamily="50" charset="-128"/>
                <a:ea typeface="Meiryo UI" panose="020B0604030504040204" pitchFamily="50" charset="-128"/>
              </a:rPr>
              <a:t>Wi-Fi</a:t>
            </a:r>
            <a:r>
              <a:rPr lang="ja-JP" altLang="en-US" sz="1400" dirty="0">
                <a:solidFill>
                  <a:srgbClr val="C00000"/>
                </a:solidFill>
                <a:latin typeface="Meiryo UI" panose="020B0604030504040204" pitchFamily="50" charset="-128"/>
                <a:ea typeface="Meiryo UI" panose="020B0604030504040204" pitchFamily="50" charset="-128"/>
              </a:rPr>
              <a:t>通信と比較して電波の到達距離が長い特長を活かして、広い工場の敷地内だけでなく、別建物である事務所との通信が可能。</a:t>
            </a:r>
          </a:p>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■ローカルネットワークを構築できるため</a:t>
            </a:r>
            <a:r>
              <a:rPr lang="en-US" altLang="ja-JP" sz="1400" dirty="0">
                <a:solidFill>
                  <a:srgbClr val="C00000"/>
                </a:solidFill>
                <a:latin typeface="Meiryo UI" panose="020B0604030504040204" pitchFamily="50" charset="-128"/>
                <a:ea typeface="Meiryo UI" panose="020B0604030504040204" pitchFamily="50" charset="-128"/>
              </a:rPr>
              <a:t>LTE</a:t>
            </a:r>
            <a:r>
              <a:rPr lang="ja-JP" altLang="en-US" sz="1400" dirty="0">
                <a:solidFill>
                  <a:srgbClr val="C00000"/>
                </a:solidFill>
                <a:latin typeface="Meiryo UI" panose="020B0604030504040204" pitchFamily="50" charset="-128"/>
                <a:ea typeface="Meiryo UI" panose="020B0604030504040204" pitchFamily="50" charset="-128"/>
              </a:rPr>
              <a:t>のような固定費の発生を防ぎながら、多数のカメラを</a:t>
            </a:r>
            <a:r>
              <a:rPr lang="en-US" altLang="ja-JP" sz="1400" dirty="0">
                <a:solidFill>
                  <a:srgbClr val="C00000"/>
                </a:solidFill>
                <a:latin typeface="Meiryo UI" panose="020B0604030504040204" pitchFamily="50" charset="-128"/>
                <a:ea typeface="Meiryo UI" panose="020B0604030504040204" pitchFamily="50" charset="-128"/>
              </a:rPr>
              <a:t>11ah</a:t>
            </a:r>
            <a:r>
              <a:rPr lang="ja-JP" altLang="en-US" sz="1400" dirty="0">
                <a:solidFill>
                  <a:srgbClr val="C00000"/>
                </a:solidFill>
                <a:latin typeface="Meiryo UI" panose="020B0604030504040204" pitchFamily="50" charset="-128"/>
                <a:ea typeface="Meiryo UI" panose="020B0604030504040204" pitchFamily="50" charset="-128"/>
              </a:rPr>
              <a:t>ネットワークで接続し、他の</a:t>
            </a:r>
            <a:r>
              <a:rPr lang="en-US" altLang="ja-JP" sz="1400" dirty="0">
                <a:solidFill>
                  <a:srgbClr val="C00000"/>
                </a:solidFill>
                <a:latin typeface="Meiryo UI" panose="020B0604030504040204" pitchFamily="50" charset="-128"/>
                <a:ea typeface="Meiryo UI" panose="020B0604030504040204" pitchFamily="50" charset="-128"/>
              </a:rPr>
              <a:t>LPWA</a:t>
            </a:r>
            <a:r>
              <a:rPr lang="ja-JP" altLang="en-US" sz="1400" dirty="0">
                <a:solidFill>
                  <a:srgbClr val="C00000"/>
                </a:solidFill>
                <a:latin typeface="Meiryo UI" panose="020B0604030504040204" pitchFamily="50" charset="-128"/>
                <a:ea typeface="Meiryo UI" panose="020B0604030504040204" pitchFamily="50" charset="-128"/>
              </a:rPr>
              <a:t>では送れない精細な画像データを送受信可能。</a:t>
            </a:r>
            <a:endParaRPr lang="en-US" altLang="ja-JP" sz="1400" dirty="0">
              <a:solidFill>
                <a:srgbClr val="C00000"/>
              </a:solidFill>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3230268C-7FAB-34EA-D08B-9396019E8105}"/>
              </a:ext>
            </a:extLst>
          </p:cNvPr>
          <p:cNvSpPr txBox="1"/>
          <p:nvPr/>
        </p:nvSpPr>
        <p:spPr>
          <a:xfrm>
            <a:off x="777280" y="5229651"/>
            <a:ext cx="6219530"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■実証予定通り工場内画像を事務所にて確認することが出来た。</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■今後の労働力不足に対して有効な手段であることを示した。</a:t>
            </a:r>
            <a:endParaRPr lang="en-US" altLang="ja-JP" sz="1400" dirty="0">
              <a:solidFill>
                <a:srgbClr val="002060"/>
              </a:solidFill>
              <a:latin typeface="Meiryo UI" panose="020B0604030504040204" pitchFamily="50" charset="-128"/>
              <a:ea typeface="Meiryo UI" panose="020B0604030504040204" pitchFamily="50" charset="-128"/>
            </a:endParaRPr>
          </a:p>
        </p:txBody>
      </p:sp>
      <p:cxnSp>
        <p:nvCxnSpPr>
          <p:cNvPr id="16" name="直線矢印コネクタ 15">
            <a:extLst>
              <a:ext uri="{FF2B5EF4-FFF2-40B4-BE49-F238E27FC236}">
                <a16:creationId xmlns:a16="http://schemas.microsoft.com/office/drawing/2014/main" id="{37C94BB4-1815-5EB1-7139-8FD181F20CFE}"/>
              </a:ext>
            </a:extLst>
          </p:cNvPr>
          <p:cNvCxnSpPr/>
          <p:nvPr/>
        </p:nvCxnSpPr>
        <p:spPr>
          <a:xfrm flipH="1">
            <a:off x="9501815" y="3811244"/>
            <a:ext cx="410315" cy="978550"/>
          </a:xfrm>
          <a:prstGeom prst="straightConnector1">
            <a:avLst/>
          </a:prstGeom>
          <a:ln w="76200">
            <a:solidFill>
              <a:srgbClr val="B4C7E7"/>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直線矢印コネクタ 14">
            <a:extLst>
              <a:ext uri="{FF2B5EF4-FFF2-40B4-BE49-F238E27FC236}">
                <a16:creationId xmlns:a16="http://schemas.microsoft.com/office/drawing/2014/main" id="{DB87FC83-CA93-EFB5-ABC1-85017A99D6C8}"/>
              </a:ext>
            </a:extLst>
          </p:cNvPr>
          <p:cNvCxnSpPr/>
          <p:nvPr/>
        </p:nvCxnSpPr>
        <p:spPr>
          <a:xfrm>
            <a:off x="8572532" y="3869489"/>
            <a:ext cx="346961" cy="920307"/>
          </a:xfrm>
          <a:prstGeom prst="straightConnector1">
            <a:avLst/>
          </a:prstGeom>
          <a:ln w="76200">
            <a:solidFill>
              <a:srgbClr val="B4C7E7"/>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034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E5A34B8-EA91-7006-584C-CC5FAF5A14D7}"/>
              </a:ext>
            </a:extLst>
          </p:cNvPr>
          <p:cNvSpPr>
            <a:spLocks noGrp="1"/>
          </p:cNvSpPr>
          <p:nvPr>
            <p:ph type="title"/>
          </p:nvPr>
        </p:nvSpPr>
        <p:spPr/>
        <p:txBody>
          <a:bodyPr>
            <a:normAutofit/>
          </a:bodyPr>
          <a:lstStyle/>
          <a:p>
            <a:r>
              <a:rPr lang="ja-JP" altLang="en-US" sz="2586" dirty="0">
                <a:latin typeface="HGPSoeiKakugothicUB" panose="020B0900000000000000" pitchFamily="34" charset="-128"/>
                <a:ea typeface="HGPSoeiKakugothicUB" panose="020B0900000000000000" pitchFamily="34" charset="-128"/>
              </a:rPr>
              <a:t>目次</a:t>
            </a:r>
            <a:endParaRPr kumimoji="1" lang="ja-JP" altLang="en-US" dirty="0"/>
          </a:p>
        </p:txBody>
      </p:sp>
      <p:sp>
        <p:nvSpPr>
          <p:cNvPr id="4" name="コンテンツ プレースホルダー 2">
            <a:extLst>
              <a:ext uri="{FF2B5EF4-FFF2-40B4-BE49-F238E27FC236}">
                <a16:creationId xmlns:a16="http://schemas.microsoft.com/office/drawing/2014/main" id="{AF74FA36-4E63-D3D0-4B85-5CC53303BA06}"/>
              </a:ext>
            </a:extLst>
          </p:cNvPr>
          <p:cNvSpPr>
            <a:spLocks noGrp="1"/>
          </p:cNvSpPr>
          <p:nvPr>
            <p:ph sz="quarter" idx="10"/>
          </p:nvPr>
        </p:nvSpPr>
        <p:spPr>
          <a:xfrm>
            <a:off x="1568337" y="731972"/>
            <a:ext cx="9055325" cy="5133990"/>
          </a:xfrm>
        </p:spPr>
        <p:txBody>
          <a:bodyPr anchor="ctr">
            <a:normAutofit fontScale="85000" lnSpcReduction="10000"/>
          </a:bodyPr>
          <a:lstStyle/>
          <a:p>
            <a:pPr marL="0" indent="0" algn="ctr">
              <a:lnSpc>
                <a:spcPct val="150000"/>
              </a:lnSpc>
              <a:buNone/>
            </a:pPr>
            <a:endParaRPr lang="ja-JP" altLang="en-US" sz="2586" dirty="0">
              <a:latin typeface="HGPSoeiKakugothicUB" panose="020B0900000000000000" pitchFamily="34" charset="-128"/>
              <a:ea typeface="HGPSoeiKakugothicUB" panose="020B0900000000000000" pitchFamily="34" charset="-128"/>
            </a:endParaRPr>
          </a:p>
          <a:p>
            <a:pPr>
              <a:lnSpc>
                <a:spcPct val="150000"/>
              </a:lnSpc>
            </a:pPr>
            <a:r>
              <a:rPr lang="ja-JP" altLang="en-US" sz="2600" dirty="0">
                <a:latin typeface="HGPSoeiKakugothicUB" panose="020B0900000000000000" pitchFamily="34" charset="-128"/>
                <a:ea typeface="HGPSoeiKakugothicUB" panose="020B0900000000000000" pitchFamily="34" charset="-128"/>
              </a:rPr>
              <a:t> 団体紹介 </a:t>
            </a:r>
          </a:p>
          <a:p>
            <a:pPr lvl="1">
              <a:lnSpc>
                <a:spcPct val="150000"/>
              </a:lnSpc>
            </a:pPr>
            <a:r>
              <a:rPr lang="en-US" altLang="ja-JP" sz="2100" dirty="0">
                <a:latin typeface="HGPSoeiKakugothicUB" panose="020B0900000000000000" pitchFamily="34" charset="-128"/>
                <a:ea typeface="HGPSoeiKakugothicUB" panose="020B0900000000000000" pitchFamily="34" charset="-128"/>
              </a:rPr>
              <a:t>802.11ah</a:t>
            </a:r>
            <a:r>
              <a:rPr lang="ja-JP" altLang="en-US" sz="2100" dirty="0">
                <a:latin typeface="HGPSoeiKakugothicUB" panose="020B0900000000000000" pitchFamily="34" charset="-128"/>
                <a:ea typeface="HGPSoeiKakugothicUB" panose="020B0900000000000000" pitchFamily="34" charset="-128"/>
              </a:rPr>
              <a:t>推進協議会について</a:t>
            </a:r>
          </a:p>
          <a:p>
            <a:pPr>
              <a:lnSpc>
                <a:spcPct val="150000"/>
              </a:lnSpc>
            </a:pPr>
            <a:r>
              <a:rPr lang="ja-JP" altLang="en-US" sz="2586" dirty="0">
                <a:latin typeface="HGPSoeiKakugothicUB" panose="020B0900000000000000" pitchFamily="34" charset="-128"/>
                <a:ea typeface="HGPSoeiKakugothicUB" panose="020B0900000000000000" pitchFamily="34" charset="-128"/>
              </a:rPr>
              <a:t> </a:t>
            </a:r>
            <a:r>
              <a:rPr lang="en-US" altLang="ja-JP" sz="2600" dirty="0">
                <a:latin typeface="HGPSoeiKakugothicUB" panose="020B0900000000000000" pitchFamily="34" charset="-128"/>
                <a:ea typeface="HGPSoeiKakugothicUB" panose="020B0900000000000000" pitchFamily="34" charset="-128"/>
              </a:rPr>
              <a:t>802.11ah/Wi-Fi </a:t>
            </a:r>
            <a:r>
              <a:rPr lang="en-US" altLang="ja-JP" sz="2600" dirty="0" err="1">
                <a:latin typeface="HGPSoeiKakugothicUB" panose="020B0900000000000000" pitchFamily="34" charset="-128"/>
                <a:ea typeface="HGPSoeiKakugothicUB" panose="020B0900000000000000" pitchFamily="34" charset="-128"/>
              </a:rPr>
              <a:t>HaLow</a:t>
            </a:r>
            <a:r>
              <a:rPr lang="ja-JP" altLang="en-US" sz="2600" dirty="0">
                <a:latin typeface="HGPSoeiKakugothicUB" panose="020B0900000000000000" pitchFamily="34" charset="-128"/>
                <a:ea typeface="HGPSoeiKakugothicUB" panose="020B0900000000000000" pitchFamily="34" charset="-128"/>
              </a:rPr>
              <a:t>概要</a:t>
            </a:r>
          </a:p>
          <a:p>
            <a:pPr lvl="1">
              <a:lnSpc>
                <a:spcPct val="150000"/>
              </a:lnSpc>
            </a:pPr>
            <a:r>
              <a:rPr lang="ja-JP" altLang="en-US" sz="2100" dirty="0">
                <a:latin typeface="HGPSoeiKakugothicUB" panose="020B0900000000000000" pitchFamily="34" charset="-128"/>
                <a:ea typeface="HGPSoeiKakugothicUB" panose="020B0900000000000000" pitchFamily="34" charset="-128"/>
              </a:rPr>
              <a:t>特長と優位性</a:t>
            </a:r>
          </a:p>
          <a:p>
            <a:pPr>
              <a:lnSpc>
                <a:spcPct val="150000"/>
              </a:lnSpc>
            </a:pPr>
            <a:r>
              <a:rPr lang="ja-JP" altLang="en-US" sz="2600" dirty="0">
                <a:latin typeface="HGPSoeiKakugothicUB" panose="020B0900000000000000" pitchFamily="34" charset="-128"/>
                <a:ea typeface="HGPSoeiKakugothicUB" panose="020B0900000000000000" pitchFamily="34" charset="-128"/>
              </a:rPr>
              <a:t> </a:t>
            </a:r>
            <a:r>
              <a:rPr lang="en-US" altLang="ja-JP" sz="2600" dirty="0">
                <a:latin typeface="HGPSoeiKakugothicUB" panose="020B0900000000000000" pitchFamily="34" charset="-128"/>
                <a:ea typeface="HGPSoeiKakugothicUB" panose="020B0900000000000000" pitchFamily="34" charset="-128"/>
              </a:rPr>
              <a:t>802.11ah</a:t>
            </a:r>
            <a:r>
              <a:rPr lang="ja-JP" altLang="en-US" sz="2600" dirty="0">
                <a:latin typeface="HGPSoeiKakugothicUB" panose="020B0900000000000000" pitchFamily="34" charset="-128"/>
                <a:ea typeface="HGPSoeiKakugothicUB" panose="020B0900000000000000" pitchFamily="34" charset="-128"/>
              </a:rPr>
              <a:t> 国内市場拡大に向けた実証実験・社会実装 最新ユースケース </a:t>
            </a:r>
            <a:endParaRPr lang="ja-JP" altLang="en-US" sz="2216" dirty="0">
              <a:latin typeface="HGPSoeiKakugothicUB" panose="020B0900000000000000" pitchFamily="34" charset="-128"/>
              <a:ea typeface="HGPSoeiKakugothicUB" panose="020B0900000000000000" pitchFamily="34" charset="-128"/>
            </a:endParaRPr>
          </a:p>
          <a:p>
            <a:pPr>
              <a:lnSpc>
                <a:spcPct val="150000"/>
              </a:lnSpc>
            </a:pPr>
            <a:r>
              <a:rPr lang="ja-JP" altLang="en-US" sz="2586" dirty="0">
                <a:latin typeface="HGPSoeiKakugothicUB" panose="020B0900000000000000" pitchFamily="34" charset="-128"/>
                <a:ea typeface="HGPSoeiKakugothicUB" panose="020B0900000000000000" pitchFamily="34" charset="-128"/>
              </a:rPr>
              <a:t> 参考</a:t>
            </a:r>
          </a:p>
          <a:p>
            <a:pPr lvl="1">
              <a:lnSpc>
                <a:spcPct val="150000"/>
              </a:lnSpc>
            </a:pPr>
            <a:r>
              <a:rPr lang="ja-JP" altLang="en-US" sz="2100" dirty="0">
                <a:latin typeface="HGPSoeiKakugothicUB" panose="020B0900000000000000" pitchFamily="34" charset="-128"/>
                <a:ea typeface="HGPSoeiKakugothicUB" panose="020B0900000000000000" pitchFamily="34" charset="-128"/>
              </a:rPr>
              <a:t>市場における</a:t>
            </a:r>
            <a:r>
              <a:rPr lang="en-US" altLang="ja-JP" sz="2100" dirty="0">
                <a:latin typeface="HGPSoeiKakugothicUB" panose="020B0900000000000000" pitchFamily="34" charset="-128"/>
                <a:ea typeface="HGPSoeiKakugothicUB" panose="020B0900000000000000" pitchFamily="34" charset="-128"/>
              </a:rPr>
              <a:t>11ah</a:t>
            </a:r>
            <a:r>
              <a:rPr lang="ja-JP" altLang="en-US" sz="2100" dirty="0">
                <a:latin typeface="HGPSoeiKakugothicUB" panose="020B0900000000000000" pitchFamily="34" charset="-128"/>
                <a:ea typeface="HGPSoeiKakugothicUB" panose="020B0900000000000000" pitchFamily="34" charset="-128"/>
              </a:rPr>
              <a:t>の実証</a:t>
            </a:r>
            <a:endParaRPr lang="en-US" altLang="ja-JP" sz="2100" dirty="0">
              <a:latin typeface="HGPSoeiKakugothicUB" panose="020B0900000000000000" pitchFamily="34" charset="-128"/>
              <a:ea typeface="HGPSoeiKakugothicUB" panose="020B0900000000000000" pitchFamily="34" charset="-128"/>
            </a:endParaRPr>
          </a:p>
          <a:p>
            <a:pPr lvl="1">
              <a:lnSpc>
                <a:spcPct val="150000"/>
              </a:lnSpc>
            </a:pPr>
            <a:r>
              <a:rPr lang="en-US" altLang="ja-JP" sz="2100" dirty="0" err="1">
                <a:latin typeface="HGPSoeiKakugothicUB" panose="020B0900000000000000" pitchFamily="34" charset="-128"/>
                <a:ea typeface="HGPSoeiKakugothicUB" panose="020B0900000000000000" pitchFamily="34" charset="-128"/>
              </a:rPr>
              <a:t>νLab</a:t>
            </a:r>
            <a:r>
              <a:rPr lang="ja-JP" altLang="en-US" sz="2100" dirty="0">
                <a:latin typeface="HGPSoeiKakugothicUB" panose="020B0900000000000000" pitchFamily="34" charset="-128"/>
                <a:ea typeface="HGPSoeiKakugothicUB" panose="020B0900000000000000" pitchFamily="34" charset="-128"/>
              </a:rPr>
              <a:t>のご紹介</a:t>
            </a:r>
            <a:endParaRPr lang="en-US" altLang="ja-JP" sz="2100" dirty="0">
              <a:latin typeface="HGPSoeiKakugothicUB" panose="020B0900000000000000" pitchFamily="34" charset="-128"/>
              <a:ea typeface="HGPSoeiKakugothicUB" panose="020B0900000000000000" pitchFamily="34" charset="-128"/>
            </a:endParaRPr>
          </a:p>
        </p:txBody>
      </p:sp>
    </p:spTree>
    <p:extLst>
      <p:ext uri="{BB962C8B-B14F-4D97-AF65-F5344CB8AC3E}">
        <p14:creationId xmlns:p14="http://schemas.microsoft.com/office/powerpoint/2010/main" val="189741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39D60-08C1-F467-7EF8-EDEB47AD66C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9E48F00-D3D0-C2B6-AC7C-44719B3C242A}"/>
              </a:ext>
            </a:extLst>
          </p:cNvPr>
          <p:cNvSpPr>
            <a:spLocks noGrp="1"/>
          </p:cNvSpPr>
          <p:nvPr>
            <p:ph type="title"/>
          </p:nvPr>
        </p:nvSpPr>
        <p:spPr/>
        <p:txBody>
          <a:bodyPr>
            <a:normAutofit/>
          </a:bodyPr>
          <a:lstStyle/>
          <a:p>
            <a:r>
              <a:rPr lang="ja-JP" altLang="en-US" sz="2000" dirty="0"/>
              <a:t>ユースケース① 工場・物流</a:t>
            </a:r>
            <a:r>
              <a:rPr lang="en-US" altLang="ja-JP" sz="2000" dirty="0"/>
              <a:t>DX</a:t>
            </a:r>
            <a:endParaRPr lang="ja-JP" altLang="en-US" sz="2000" dirty="0"/>
          </a:p>
        </p:txBody>
      </p:sp>
      <p:sp>
        <p:nvSpPr>
          <p:cNvPr id="4" name="正方形/長方形 3">
            <a:extLst>
              <a:ext uri="{FF2B5EF4-FFF2-40B4-BE49-F238E27FC236}">
                <a16:creationId xmlns:a16="http://schemas.microsoft.com/office/drawing/2014/main" id="{E2F94CE8-120F-72F9-4D2F-AEE8DA7B8239}"/>
              </a:ext>
            </a:extLst>
          </p:cNvPr>
          <p:cNvSpPr/>
          <p:nvPr/>
        </p:nvSpPr>
        <p:spPr>
          <a:xfrm>
            <a:off x="724980" y="1350510"/>
            <a:ext cx="9344559" cy="830498"/>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51066690-DF67-2112-1202-E618FACF91E9}"/>
              </a:ext>
            </a:extLst>
          </p:cNvPr>
          <p:cNvSpPr/>
          <p:nvPr/>
        </p:nvSpPr>
        <p:spPr>
          <a:xfrm>
            <a:off x="723379" y="2539982"/>
            <a:ext cx="9341267" cy="894009"/>
          </a:xfrm>
          <a:prstGeom prst="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marL="188152" indent="-188152">
              <a:lnSpc>
                <a:spcPct val="150000"/>
              </a:lnSpc>
              <a:spcAft>
                <a:spcPts val="384"/>
              </a:spcAft>
            </a:pPr>
            <a:endParaRPr lang="ja-JP" altLang="en-US" sz="1194" b="1" dirty="0">
              <a:solidFill>
                <a:srgbClr val="C00000"/>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A400AE95-712F-0BB7-B6E9-54BB62534A5B}"/>
              </a:ext>
            </a:extLst>
          </p:cNvPr>
          <p:cNvSpPr/>
          <p:nvPr/>
        </p:nvSpPr>
        <p:spPr>
          <a:xfrm>
            <a:off x="740994" y="3802704"/>
            <a:ext cx="5578060" cy="843352"/>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32" name="コンテンツ プレースホルダー 2">
            <a:extLst>
              <a:ext uri="{FF2B5EF4-FFF2-40B4-BE49-F238E27FC236}">
                <a16:creationId xmlns:a16="http://schemas.microsoft.com/office/drawing/2014/main" id="{F91A7EAB-270C-03C3-4C0A-AA45A42B44C5}"/>
              </a:ext>
            </a:extLst>
          </p:cNvPr>
          <p:cNvSpPr txBox="1">
            <a:spLocks/>
          </p:cNvSpPr>
          <p:nvPr/>
        </p:nvSpPr>
        <p:spPr>
          <a:xfrm>
            <a:off x="507722" y="538850"/>
            <a:ext cx="7613176" cy="47215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ü"/>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anose="05000000000000000000" pitchFamily="2" charset="2"/>
              <a:buChar char="n"/>
            </a:pP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カーボンニュートラル向けアナログメーターの</a:t>
            </a:r>
            <a:r>
              <a:rPr lang="en-US" altLang="ja-JP" sz="1800" dirty="0">
                <a:solidFill>
                  <a:srgbClr val="002060"/>
                </a:solidFill>
                <a:latin typeface="HGP創英角ｺﾞｼｯｸUB" panose="020B0900000000000000" pitchFamily="50" charset="-128"/>
                <a:ea typeface="HGP創英角ｺﾞｼｯｸUB" panose="020B0900000000000000" pitchFamily="50" charset="-128"/>
              </a:rPr>
              <a:t>IoT</a:t>
            </a: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化</a:t>
            </a:r>
          </a:p>
        </p:txBody>
      </p:sp>
      <p:cxnSp>
        <p:nvCxnSpPr>
          <p:cNvPr id="35" name="直線矢印コネクタ 34">
            <a:extLst>
              <a:ext uri="{FF2B5EF4-FFF2-40B4-BE49-F238E27FC236}">
                <a16:creationId xmlns:a16="http://schemas.microsoft.com/office/drawing/2014/main" id="{B3E8F069-6090-16D7-07B1-6EEB13C7415D}"/>
              </a:ext>
            </a:extLst>
          </p:cNvPr>
          <p:cNvCxnSpPr>
            <a:cxnSpLocks/>
          </p:cNvCxnSpPr>
          <p:nvPr/>
        </p:nvCxnSpPr>
        <p:spPr>
          <a:xfrm>
            <a:off x="5008295" y="5771121"/>
            <a:ext cx="3404780" cy="0"/>
          </a:xfrm>
          <a:prstGeom prst="straightConnector1">
            <a:avLst/>
          </a:prstGeom>
          <a:ln w="25400">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B3376D4D-7FD2-5C11-A16F-3BF48A4059DC}"/>
              </a:ext>
            </a:extLst>
          </p:cNvPr>
          <p:cNvSpPr txBox="1"/>
          <p:nvPr/>
        </p:nvSpPr>
        <p:spPr>
          <a:xfrm>
            <a:off x="5242247" y="5757296"/>
            <a:ext cx="992761" cy="253916"/>
          </a:xfrm>
          <a:prstGeom prst="rect">
            <a:avLst/>
          </a:prstGeom>
          <a:noFill/>
        </p:spPr>
        <p:txBody>
          <a:bodyPr wrap="square">
            <a:spAutoFit/>
          </a:bodyPr>
          <a:lstStyle/>
          <a:p>
            <a:r>
              <a:rPr lang="ja-JP" altLang="en-US" sz="1050" kern="100" dirty="0">
                <a:solidFill>
                  <a:srgbClr val="002060"/>
                </a:solidFill>
                <a:latin typeface="Meiryo UI" panose="020B0604030504040204" pitchFamily="50" charset="-128"/>
                <a:ea typeface="Meiryo UI" panose="020B0604030504040204" pitchFamily="50" charset="-128"/>
                <a:cs typeface="Courier New" panose="02070309020205020404" pitchFamily="49" charset="0"/>
              </a:rPr>
              <a:t>数十～数百</a:t>
            </a:r>
            <a:r>
              <a:rPr lang="en-US" altLang="ja-JP" sz="1050" kern="100" dirty="0">
                <a:solidFill>
                  <a:srgbClr val="002060"/>
                </a:solidFill>
                <a:latin typeface="Meiryo UI" panose="020B0604030504040204" pitchFamily="50" charset="-128"/>
                <a:ea typeface="Meiryo UI" panose="020B0604030504040204" pitchFamily="50" charset="-128"/>
                <a:cs typeface="Courier New" panose="02070309020205020404" pitchFamily="49" charset="0"/>
              </a:rPr>
              <a:t>m</a:t>
            </a:r>
            <a:endParaRPr lang="ja-JP" altLang="ja-JP" sz="1050" kern="100" dirty="0">
              <a:solidFill>
                <a:srgbClr val="002060"/>
              </a:solidFill>
              <a:effectLst/>
              <a:latin typeface="Meiryo UI" panose="020B0604030504040204" pitchFamily="50" charset="-128"/>
              <a:ea typeface="Meiryo UI" panose="020B0604030504040204" pitchFamily="50" charset="-128"/>
              <a:cs typeface="Courier New" panose="02070309020205020404" pitchFamily="49" charset="0"/>
            </a:endParaRPr>
          </a:p>
        </p:txBody>
      </p:sp>
      <p:pic>
        <p:nvPicPr>
          <p:cNvPr id="37" name="図 36">
            <a:extLst>
              <a:ext uri="{FF2B5EF4-FFF2-40B4-BE49-F238E27FC236}">
                <a16:creationId xmlns:a16="http://schemas.microsoft.com/office/drawing/2014/main" id="{9189D2C3-0591-61D3-29B6-F13DF94267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35464" y="5268752"/>
            <a:ext cx="369059" cy="719550"/>
          </a:xfrm>
          <a:prstGeom prst="rect">
            <a:avLst/>
          </a:prstGeom>
        </p:spPr>
      </p:pic>
      <p:sp>
        <p:nvSpPr>
          <p:cNvPr id="38" name="テキスト ボックス 37">
            <a:extLst>
              <a:ext uri="{FF2B5EF4-FFF2-40B4-BE49-F238E27FC236}">
                <a16:creationId xmlns:a16="http://schemas.microsoft.com/office/drawing/2014/main" id="{05ADDF45-182F-5E2D-92FA-1E987D5B4582}"/>
              </a:ext>
            </a:extLst>
          </p:cNvPr>
          <p:cNvSpPr txBox="1"/>
          <p:nvPr/>
        </p:nvSpPr>
        <p:spPr>
          <a:xfrm>
            <a:off x="4912551" y="5399976"/>
            <a:ext cx="2007919" cy="338554"/>
          </a:xfrm>
          <a:prstGeom prst="rect">
            <a:avLst/>
          </a:prstGeom>
          <a:solidFill>
            <a:schemeClr val="bg1"/>
          </a:solidFill>
        </p:spPr>
        <p:txBody>
          <a:bodyPr wrap="square" rtlCol="0">
            <a:spAutoFit/>
          </a:bodyPr>
          <a:lstStyle/>
          <a:p>
            <a:r>
              <a:rPr lang="ja-JP" altLang="en-US" sz="1600" b="1" dirty="0">
                <a:solidFill>
                  <a:srgbClr val="0000CC"/>
                </a:solidFill>
                <a:latin typeface="Meiryo UI" panose="020B0604030504040204" pitchFamily="50" charset="-128"/>
                <a:ea typeface="Meiryo UI" panose="020B0604030504040204" pitchFamily="50" charset="-128"/>
              </a:rPr>
              <a:t>アクセスポイント</a:t>
            </a:r>
            <a:endParaRPr kumimoji="1" lang="ja-JP" altLang="en-US" sz="1600" b="1" dirty="0">
              <a:solidFill>
                <a:srgbClr val="0000CC"/>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F9580DD0-C733-B80E-EA4C-3586D089B913}"/>
              </a:ext>
            </a:extLst>
          </p:cNvPr>
          <p:cNvSpPr/>
          <p:nvPr/>
        </p:nvSpPr>
        <p:spPr>
          <a:xfrm>
            <a:off x="8557990" y="5399976"/>
            <a:ext cx="978613" cy="247832"/>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latin typeface="Meiryo UI" panose="020B0604030504040204" pitchFamily="50" charset="-128"/>
                <a:ea typeface="Meiryo UI" panose="020B0604030504040204" pitchFamily="50" charset="-128"/>
              </a:rPr>
              <a:t>電力センサー</a:t>
            </a:r>
          </a:p>
        </p:txBody>
      </p:sp>
      <p:grpSp>
        <p:nvGrpSpPr>
          <p:cNvPr id="41" name="グループ化 40">
            <a:extLst>
              <a:ext uri="{FF2B5EF4-FFF2-40B4-BE49-F238E27FC236}">
                <a16:creationId xmlns:a16="http://schemas.microsoft.com/office/drawing/2014/main" id="{A640CEE3-E818-A862-F44E-BFADA4DE8D58}"/>
              </a:ext>
            </a:extLst>
          </p:cNvPr>
          <p:cNvGrpSpPr/>
          <p:nvPr/>
        </p:nvGrpSpPr>
        <p:grpSpPr>
          <a:xfrm>
            <a:off x="6920471" y="4715946"/>
            <a:ext cx="2501615" cy="542378"/>
            <a:chOff x="3021320" y="3604020"/>
            <a:chExt cx="1038868" cy="353287"/>
          </a:xfrm>
        </p:grpSpPr>
        <p:pic>
          <p:nvPicPr>
            <p:cNvPr id="42" name="Picture 2" descr="会社の建物のアイコン（工場）">
              <a:extLst>
                <a:ext uri="{FF2B5EF4-FFF2-40B4-BE49-F238E27FC236}">
                  <a16:creationId xmlns:a16="http://schemas.microsoft.com/office/drawing/2014/main" id="{9F1182A1-AF6E-F3BE-8CDC-C87A854872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320" y="3604020"/>
              <a:ext cx="377105" cy="35070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会社の建物のアイコン（工場）">
              <a:extLst>
                <a:ext uri="{FF2B5EF4-FFF2-40B4-BE49-F238E27FC236}">
                  <a16:creationId xmlns:a16="http://schemas.microsoft.com/office/drawing/2014/main" id="{9E58CA18-A37C-2186-302F-95F78EBEA5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201" y="3604058"/>
              <a:ext cx="377105" cy="35070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会社の建物のアイコン（工場）">
              <a:extLst>
                <a:ext uri="{FF2B5EF4-FFF2-40B4-BE49-F238E27FC236}">
                  <a16:creationId xmlns:a16="http://schemas.microsoft.com/office/drawing/2014/main" id="{CE042118-3AC7-F56D-40DD-0DCB7DF2B0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3083" y="3606599"/>
              <a:ext cx="377105" cy="350708"/>
            </a:xfrm>
            <a:prstGeom prst="rect">
              <a:avLst/>
            </a:prstGeom>
            <a:noFill/>
            <a:extLst>
              <a:ext uri="{909E8E84-426E-40DD-AFC4-6F175D3DCCD1}">
                <a14:hiddenFill xmlns:a14="http://schemas.microsoft.com/office/drawing/2010/main">
                  <a:solidFill>
                    <a:srgbClr val="FFFFFF"/>
                  </a:solidFill>
                </a14:hiddenFill>
              </a:ext>
            </a:extLst>
          </p:spPr>
        </p:pic>
      </p:grpSp>
      <p:sp>
        <p:nvSpPr>
          <p:cNvPr id="119" name="正方形/長方形 118">
            <a:extLst>
              <a:ext uri="{FF2B5EF4-FFF2-40B4-BE49-F238E27FC236}">
                <a16:creationId xmlns:a16="http://schemas.microsoft.com/office/drawing/2014/main" id="{DAB0A02A-F48D-F7AB-8123-663ADAB3EB86}"/>
              </a:ext>
            </a:extLst>
          </p:cNvPr>
          <p:cNvSpPr/>
          <p:nvPr/>
        </p:nvSpPr>
        <p:spPr>
          <a:xfrm>
            <a:off x="8557990" y="5838180"/>
            <a:ext cx="978613" cy="247832"/>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a:latin typeface="Meiryo UI" panose="020B0604030504040204" pitchFamily="50" charset="-128"/>
                <a:ea typeface="Meiryo UI" panose="020B0604030504040204" pitchFamily="50" charset="-128"/>
              </a:rPr>
              <a:t>AI</a:t>
            </a:r>
            <a:r>
              <a:rPr kumimoji="1" lang="ja-JP" altLang="en-US" sz="1000" b="1" dirty="0">
                <a:latin typeface="Meiryo UI" panose="020B0604030504040204" pitchFamily="50" charset="-128"/>
                <a:ea typeface="Meiryo UI" panose="020B0604030504040204" pitchFamily="50" charset="-128"/>
              </a:rPr>
              <a:t>カメラ</a:t>
            </a:r>
          </a:p>
        </p:txBody>
      </p:sp>
      <p:grpSp>
        <p:nvGrpSpPr>
          <p:cNvPr id="127" name="グループ化 126">
            <a:extLst>
              <a:ext uri="{FF2B5EF4-FFF2-40B4-BE49-F238E27FC236}">
                <a16:creationId xmlns:a16="http://schemas.microsoft.com/office/drawing/2014/main" id="{43CD1A75-5500-1AB3-A2AE-094EE9899698}"/>
              </a:ext>
            </a:extLst>
          </p:cNvPr>
          <p:cNvGrpSpPr/>
          <p:nvPr/>
        </p:nvGrpSpPr>
        <p:grpSpPr>
          <a:xfrm>
            <a:off x="4568897" y="4715946"/>
            <a:ext cx="2501615" cy="542378"/>
            <a:chOff x="3021320" y="3604020"/>
            <a:chExt cx="1038868" cy="353287"/>
          </a:xfrm>
        </p:grpSpPr>
        <p:pic>
          <p:nvPicPr>
            <p:cNvPr id="128" name="Picture 2" descr="会社の建物のアイコン（工場）">
              <a:extLst>
                <a:ext uri="{FF2B5EF4-FFF2-40B4-BE49-F238E27FC236}">
                  <a16:creationId xmlns:a16="http://schemas.microsoft.com/office/drawing/2014/main" id="{4AE16EA4-0C40-97A4-55DF-64DF39F6FC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320" y="3604020"/>
              <a:ext cx="377105" cy="350708"/>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2" descr="会社の建物のアイコン（工場）">
              <a:extLst>
                <a:ext uri="{FF2B5EF4-FFF2-40B4-BE49-F238E27FC236}">
                  <a16:creationId xmlns:a16="http://schemas.microsoft.com/office/drawing/2014/main" id="{73FE30F0-4F28-5F20-463A-56C448D0D3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201" y="3604058"/>
              <a:ext cx="377105" cy="350708"/>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2" descr="会社の建物のアイコン（工場）">
              <a:extLst>
                <a:ext uri="{FF2B5EF4-FFF2-40B4-BE49-F238E27FC236}">
                  <a16:creationId xmlns:a16="http://schemas.microsoft.com/office/drawing/2014/main" id="{1FD34EEC-C6B9-B688-9AFA-E2198E4E78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3083" y="3606599"/>
              <a:ext cx="377105" cy="350708"/>
            </a:xfrm>
            <a:prstGeom prst="rect">
              <a:avLst/>
            </a:prstGeom>
            <a:noFill/>
            <a:extLst>
              <a:ext uri="{909E8E84-426E-40DD-AFC4-6F175D3DCCD1}">
                <a14:hiddenFill xmlns:a14="http://schemas.microsoft.com/office/drawing/2010/main">
                  <a:solidFill>
                    <a:srgbClr val="FFFFFF"/>
                  </a:solidFill>
                </a14:hiddenFill>
              </a:ext>
            </a:extLst>
          </p:spPr>
        </p:pic>
      </p:grpSp>
      <p:pic>
        <p:nvPicPr>
          <p:cNvPr id="131" name="図 130">
            <a:extLst>
              <a:ext uri="{FF2B5EF4-FFF2-40B4-BE49-F238E27FC236}">
                <a16:creationId xmlns:a16="http://schemas.microsoft.com/office/drawing/2014/main" id="{3F418684-354B-225A-9E20-4A2CF1E037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66594" y="4180602"/>
            <a:ext cx="1027903" cy="1905410"/>
          </a:xfrm>
          <a:prstGeom prst="rect">
            <a:avLst/>
          </a:prstGeom>
        </p:spPr>
      </p:pic>
      <p:pic>
        <p:nvPicPr>
          <p:cNvPr id="132" name="図 131">
            <a:extLst>
              <a:ext uri="{FF2B5EF4-FFF2-40B4-BE49-F238E27FC236}">
                <a16:creationId xmlns:a16="http://schemas.microsoft.com/office/drawing/2014/main" id="{8BDBAA01-E706-12BA-5B1D-6852289AA6A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36603" y="4179276"/>
            <a:ext cx="801230" cy="787585"/>
          </a:xfrm>
          <a:prstGeom prst="rect">
            <a:avLst/>
          </a:prstGeom>
        </p:spPr>
      </p:pic>
      <p:sp>
        <p:nvSpPr>
          <p:cNvPr id="3" name="正方形/長方形 98">
            <a:extLst>
              <a:ext uri="{FF2B5EF4-FFF2-40B4-BE49-F238E27FC236}">
                <a16:creationId xmlns:a16="http://schemas.microsoft.com/office/drawing/2014/main" id="{C86CEE62-AC55-B012-5242-6F9F33F950D6}"/>
              </a:ext>
            </a:extLst>
          </p:cNvPr>
          <p:cNvSpPr>
            <a:spLocks noChangeArrowheads="1"/>
          </p:cNvSpPr>
          <p:nvPr/>
        </p:nvSpPr>
        <p:spPr bwMode="auto">
          <a:xfrm>
            <a:off x="6945684" y="4200336"/>
            <a:ext cx="2207551" cy="360000"/>
          </a:xfrm>
          <a:prstGeom prst="rect">
            <a:avLst/>
          </a:prstGeom>
          <a:gradFill>
            <a:gsLst>
              <a:gs pos="0">
                <a:srgbClr val="002060"/>
              </a:gs>
              <a:gs pos="53000">
                <a:srgbClr val="FFFFFF"/>
              </a:gs>
              <a:gs pos="100000">
                <a:srgbClr val="002060"/>
              </a:gs>
            </a:gsLst>
            <a:lin ang="5400000" scaled="1"/>
          </a:gradFill>
          <a:ln>
            <a:noFill/>
          </a:ln>
        </p:spPr>
        <p:txBody>
          <a:bodyPr lIns="35964" tIns="108000" rIns="35964" bIns="71922" anchor="ctr"/>
          <a:lstStyle>
            <a:lvl1pPr eaLnBrk="0" hangingPunct="0">
              <a:spcBef>
                <a:spcPct val="20000"/>
              </a:spcBef>
              <a:buChar char="•"/>
              <a:defRPr kumimoji="1" sz="3200">
                <a:solidFill>
                  <a:schemeClr val="tx1"/>
                </a:solidFill>
                <a:latin typeface="Arial" charset="0"/>
                <a:ea typeface="ＭＳ Ｐゴシック" pitchFamily="50" charset="-128"/>
              </a:defRPr>
            </a:lvl1pPr>
            <a:lvl2pPr marL="742950" indent="-285750" eaLnBrk="0" hangingPunct="0">
              <a:spcBef>
                <a:spcPct val="20000"/>
              </a:spcBef>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ctr" eaLnBrk="1" hangingPunct="1">
              <a:lnSpc>
                <a:spcPts val="1200"/>
              </a:lnSpc>
              <a:spcBef>
                <a:spcPct val="0"/>
              </a:spcBef>
              <a:buFontTx/>
              <a:buNone/>
              <a:defRPr/>
            </a:pPr>
            <a:r>
              <a:rPr lang="ja-JP" altLang="en-US" sz="1600" b="1" dirty="0">
                <a:solidFill>
                  <a:srgbClr val="000000"/>
                </a:solidFill>
                <a:latin typeface="Meiryo UI" panose="020B0604030504040204" pitchFamily="50" charset="-128"/>
                <a:ea typeface="Meiryo UI" panose="020B0604030504040204" pitchFamily="50" charset="-128"/>
              </a:rPr>
              <a:t>実証イメージ</a:t>
            </a:r>
          </a:p>
        </p:txBody>
      </p:sp>
      <p:sp>
        <p:nvSpPr>
          <p:cNvPr id="17" name="正方形/長方形 16">
            <a:extLst>
              <a:ext uri="{FF2B5EF4-FFF2-40B4-BE49-F238E27FC236}">
                <a16:creationId xmlns:a16="http://schemas.microsoft.com/office/drawing/2014/main" id="{A567580A-5049-3A14-2289-071FFC6EB7AC}"/>
              </a:ext>
            </a:extLst>
          </p:cNvPr>
          <p:cNvSpPr/>
          <p:nvPr/>
        </p:nvSpPr>
        <p:spPr>
          <a:xfrm>
            <a:off x="342899" y="6174708"/>
            <a:ext cx="11520000" cy="458044"/>
          </a:xfrm>
          <a:prstGeom prst="rect">
            <a:avLst/>
          </a:prstGeom>
          <a:solidFill>
            <a:srgbClr val="002060"/>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dirty="0">
                <a:latin typeface="HGP創英角ｺﾞｼｯｸUB" panose="020B0900000000000000" pitchFamily="50" charset="-128"/>
                <a:ea typeface="HGP創英角ｺﾞｼｯｸUB" panose="020B0900000000000000" pitchFamily="50" charset="-128"/>
              </a:rPr>
              <a:t>11ah</a:t>
            </a:r>
            <a:r>
              <a:rPr lang="ja-JP" altLang="en-US" dirty="0">
                <a:latin typeface="HGP創英角ｺﾞｼｯｸUB" panose="020B0900000000000000" pitchFamily="50" charset="-128"/>
                <a:ea typeface="HGP創英角ｺﾞｼｯｸUB" panose="020B0900000000000000" pitchFamily="50" charset="-128"/>
              </a:rPr>
              <a:t>なら工場のサイトごとを</a:t>
            </a:r>
            <a:r>
              <a:rPr lang="en-US" altLang="ja-JP" dirty="0">
                <a:latin typeface="HGP創英角ｺﾞｼｯｸUB" panose="020B0900000000000000" pitchFamily="50" charset="-128"/>
                <a:ea typeface="HGP創英角ｺﾞｼｯｸUB" panose="020B0900000000000000" pitchFamily="50" charset="-128"/>
              </a:rPr>
              <a:t>1</a:t>
            </a:r>
            <a:r>
              <a:rPr lang="ja-JP" altLang="en-US" dirty="0">
                <a:latin typeface="HGP創英角ｺﾞｼｯｸUB" panose="020B0900000000000000" pitchFamily="50" charset="-128"/>
                <a:ea typeface="HGP創英角ｺﾞｼｯｸUB" panose="020B0900000000000000" pitchFamily="50" charset="-128"/>
              </a:rPr>
              <a:t>台の</a:t>
            </a:r>
            <a:r>
              <a:rPr lang="en-US" altLang="ja-JP" dirty="0">
                <a:latin typeface="HGP創英角ｺﾞｼｯｸUB" panose="020B0900000000000000" pitchFamily="50" charset="-128"/>
                <a:ea typeface="HGP創英角ｺﾞｼｯｸUB" panose="020B0900000000000000" pitchFamily="50" charset="-128"/>
              </a:rPr>
              <a:t>AP</a:t>
            </a:r>
            <a:r>
              <a:rPr lang="ja-JP" altLang="en-US" dirty="0">
                <a:latin typeface="HGP創英角ｺﾞｼｯｸUB" panose="020B0900000000000000" pitchFamily="50" charset="-128"/>
                <a:ea typeface="HGP創英角ｺﾞｼｯｸUB" panose="020B0900000000000000" pitchFamily="50" charset="-128"/>
              </a:rPr>
              <a:t>でカバー～従来の</a:t>
            </a:r>
            <a:r>
              <a:rPr lang="en-US" altLang="ja-JP" dirty="0">
                <a:latin typeface="HGP創英角ｺﾞｼｯｸUB" panose="020B0900000000000000" pitchFamily="50" charset="-128"/>
                <a:ea typeface="HGP創英角ｺﾞｼｯｸUB" panose="020B0900000000000000" pitchFamily="50" charset="-128"/>
              </a:rPr>
              <a:t>Wi-Fi</a:t>
            </a:r>
            <a:r>
              <a:rPr lang="ja-JP" altLang="en-US" dirty="0">
                <a:latin typeface="HGP創英角ｺﾞｼｯｸUB" panose="020B0900000000000000" pitchFamily="50" charset="-128"/>
                <a:ea typeface="HGP創英角ｺﾞｼｯｸUB" panose="020B0900000000000000" pitchFamily="50" charset="-128"/>
              </a:rPr>
              <a:t>では複数台の</a:t>
            </a:r>
            <a:r>
              <a:rPr lang="en-US" altLang="ja-JP" dirty="0">
                <a:latin typeface="HGP創英角ｺﾞｼｯｸUB" panose="020B0900000000000000" pitchFamily="50" charset="-128"/>
                <a:ea typeface="HGP創英角ｺﾞｼｯｸUB" panose="020B0900000000000000" pitchFamily="50" charset="-128"/>
              </a:rPr>
              <a:t>AP</a:t>
            </a:r>
            <a:r>
              <a:rPr lang="ja-JP" altLang="en-US" dirty="0">
                <a:latin typeface="HGP創英角ｺﾞｼｯｸUB" panose="020B0900000000000000" pitchFamily="50" charset="-128"/>
                <a:ea typeface="HGP創英角ｺﾞｼｯｸUB" panose="020B0900000000000000" pitchFamily="50" charset="-128"/>
              </a:rPr>
              <a:t>が必要</a:t>
            </a:r>
          </a:p>
        </p:txBody>
      </p:sp>
      <p:sp>
        <p:nvSpPr>
          <p:cNvPr id="18" name="テキスト ボックス 17">
            <a:extLst>
              <a:ext uri="{FF2B5EF4-FFF2-40B4-BE49-F238E27FC236}">
                <a16:creationId xmlns:a16="http://schemas.microsoft.com/office/drawing/2014/main" id="{A111615A-E73C-984F-1220-49D9AD442D56}"/>
              </a:ext>
            </a:extLst>
          </p:cNvPr>
          <p:cNvSpPr txBox="1"/>
          <p:nvPr/>
        </p:nvSpPr>
        <p:spPr>
          <a:xfrm>
            <a:off x="723379" y="1553815"/>
            <a:ext cx="9341267"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■カーボンニュートラル計画に対応するために工場内</a:t>
            </a:r>
            <a:r>
              <a:rPr lang="en-US" altLang="ja-JP" sz="1400" dirty="0">
                <a:solidFill>
                  <a:srgbClr val="002060"/>
                </a:solidFill>
                <a:latin typeface="Meiryo UI" panose="020B0604030504040204" pitchFamily="50" charset="-128"/>
                <a:ea typeface="Meiryo UI" panose="020B0604030504040204" pitchFamily="50" charset="-128"/>
              </a:rPr>
              <a:t>CO2</a:t>
            </a:r>
            <a:r>
              <a:rPr lang="ja-JP" altLang="en-US" sz="1400" dirty="0">
                <a:solidFill>
                  <a:srgbClr val="002060"/>
                </a:solidFill>
                <a:latin typeface="Meiryo UI" panose="020B0604030504040204" pitchFamily="50" charset="-128"/>
                <a:ea typeface="Meiryo UI" panose="020B0604030504040204" pitchFamily="50" charset="-128"/>
              </a:rPr>
              <a:t>排出量の見える化を行う。</a:t>
            </a: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■既存ガス使用量アナログメーターをカメラで撮影し、エッジ</a:t>
            </a:r>
            <a:r>
              <a:rPr lang="en-US" altLang="ja-JP" sz="1400" dirty="0">
                <a:solidFill>
                  <a:srgbClr val="002060"/>
                </a:solidFill>
                <a:latin typeface="Meiryo UI" panose="020B0604030504040204" pitchFamily="50" charset="-128"/>
                <a:ea typeface="Meiryo UI" panose="020B0604030504040204" pitchFamily="50" charset="-128"/>
              </a:rPr>
              <a:t>AI</a:t>
            </a:r>
            <a:r>
              <a:rPr lang="ja-JP" altLang="en-US" sz="1400" dirty="0">
                <a:solidFill>
                  <a:srgbClr val="002060"/>
                </a:solidFill>
                <a:latin typeface="Meiryo UI" panose="020B0604030504040204" pitchFamily="50" charset="-128"/>
                <a:ea typeface="Meiryo UI" panose="020B0604030504040204" pitchFamily="50" charset="-128"/>
              </a:rPr>
              <a:t>にて数値化して</a:t>
            </a:r>
            <a:r>
              <a:rPr lang="en-US" altLang="ja-JP" sz="1400" dirty="0">
                <a:solidFill>
                  <a:srgbClr val="002060"/>
                </a:solidFill>
                <a:latin typeface="Meiryo UI" panose="020B0604030504040204" pitchFamily="50" charset="-128"/>
                <a:ea typeface="Meiryo UI" panose="020B0604030504040204" pitchFamily="50" charset="-128"/>
              </a:rPr>
              <a:t>11ah</a:t>
            </a:r>
            <a:r>
              <a:rPr lang="ja-JP" altLang="en-US" sz="1400" dirty="0">
                <a:solidFill>
                  <a:srgbClr val="002060"/>
                </a:solidFill>
                <a:latin typeface="Meiryo UI" panose="020B0604030504040204" pitchFamily="50" charset="-128"/>
                <a:ea typeface="Meiryo UI" panose="020B0604030504040204" pitchFamily="50" charset="-128"/>
              </a:rPr>
              <a:t>で送信することで、</a:t>
            </a:r>
            <a:r>
              <a:rPr lang="en-US" altLang="ja-JP" sz="1400" dirty="0">
                <a:solidFill>
                  <a:srgbClr val="002060"/>
                </a:solidFill>
                <a:latin typeface="Meiryo UI" panose="020B0604030504040204" pitchFamily="50" charset="-128"/>
                <a:ea typeface="Meiryo UI" panose="020B0604030504040204" pitchFamily="50" charset="-128"/>
              </a:rPr>
              <a:t>IoT</a:t>
            </a:r>
            <a:r>
              <a:rPr lang="ja-JP" altLang="en-US" sz="1400" dirty="0">
                <a:solidFill>
                  <a:srgbClr val="002060"/>
                </a:solidFill>
                <a:latin typeface="Meiryo UI" panose="020B0604030504040204" pitchFamily="50" charset="-128"/>
                <a:ea typeface="Meiryo UI" panose="020B0604030504040204" pitchFamily="50" charset="-128"/>
              </a:rPr>
              <a:t>装置として振る舞う。</a:t>
            </a:r>
          </a:p>
        </p:txBody>
      </p:sp>
      <p:sp>
        <p:nvSpPr>
          <p:cNvPr id="19" name="テキスト ボックス 18">
            <a:extLst>
              <a:ext uri="{FF2B5EF4-FFF2-40B4-BE49-F238E27FC236}">
                <a16:creationId xmlns:a16="http://schemas.microsoft.com/office/drawing/2014/main" id="{83F51DB9-23A1-E41D-D3E5-7CF7F2937EF0}"/>
              </a:ext>
            </a:extLst>
          </p:cNvPr>
          <p:cNvSpPr txBox="1"/>
          <p:nvPr/>
        </p:nvSpPr>
        <p:spPr>
          <a:xfrm>
            <a:off x="723380" y="2805707"/>
            <a:ext cx="9258758" cy="574516"/>
          </a:xfrm>
          <a:prstGeom prst="rect">
            <a:avLst/>
          </a:prstGeom>
          <a:noFill/>
        </p:spPr>
        <p:txBody>
          <a:bodyPr wrap="square" rtlCol="0">
            <a:spAutoFit/>
          </a:bodyPr>
          <a:lstStyle/>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■規格上</a:t>
            </a:r>
            <a:r>
              <a:rPr lang="en-US" altLang="ja-JP" sz="1400" dirty="0">
                <a:solidFill>
                  <a:srgbClr val="C00000"/>
                </a:solidFill>
                <a:latin typeface="Meiryo UI" panose="020B0604030504040204" pitchFamily="50" charset="-128"/>
                <a:ea typeface="Meiryo UI" panose="020B0604030504040204" pitchFamily="50" charset="-128"/>
              </a:rPr>
              <a:t>8,000</a:t>
            </a:r>
            <a:r>
              <a:rPr lang="ja-JP" altLang="en-US" sz="1400" dirty="0">
                <a:solidFill>
                  <a:srgbClr val="C00000"/>
                </a:solidFill>
                <a:latin typeface="Meiryo UI" panose="020B0604030504040204" pitchFamily="50" charset="-128"/>
                <a:ea typeface="Meiryo UI" panose="020B0604030504040204" pitchFamily="50" charset="-128"/>
              </a:rPr>
              <a:t>台以上接続可能な特徴を活かして、多数のデバイスから安定した情報を取得する。</a:t>
            </a:r>
          </a:p>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a:t>
            </a:r>
            <a:r>
              <a:rPr lang="en-US" altLang="ja-JP" sz="1400" dirty="0">
                <a:solidFill>
                  <a:srgbClr val="C00000"/>
                </a:solidFill>
                <a:latin typeface="Meiryo UI" panose="020B0604030504040204" pitchFamily="50" charset="-128"/>
                <a:ea typeface="Meiryo UI" panose="020B0604030504040204" pitchFamily="50" charset="-128"/>
              </a:rPr>
              <a:t>Sub-G</a:t>
            </a:r>
            <a:r>
              <a:rPr lang="ja-JP" altLang="en-US" sz="1400" dirty="0">
                <a:solidFill>
                  <a:srgbClr val="C00000"/>
                </a:solidFill>
                <a:latin typeface="Meiryo UI" panose="020B0604030504040204" pitchFamily="50" charset="-128"/>
                <a:ea typeface="Meiryo UI" panose="020B0604030504040204" pitchFamily="50" charset="-128"/>
              </a:rPr>
              <a:t>周波数帯の特徴を活かした回折性能などで障害物などがある工場内でも高い接続性能を発揮。</a:t>
            </a:r>
          </a:p>
        </p:txBody>
      </p:sp>
      <p:sp>
        <p:nvSpPr>
          <p:cNvPr id="20" name="テキスト ボックス 19">
            <a:extLst>
              <a:ext uri="{FF2B5EF4-FFF2-40B4-BE49-F238E27FC236}">
                <a16:creationId xmlns:a16="http://schemas.microsoft.com/office/drawing/2014/main" id="{0224A89D-1828-84ED-A032-9416A6FC4D00}"/>
              </a:ext>
            </a:extLst>
          </p:cNvPr>
          <p:cNvSpPr txBox="1"/>
          <p:nvPr/>
        </p:nvSpPr>
        <p:spPr>
          <a:xfrm>
            <a:off x="731413" y="4056687"/>
            <a:ext cx="5578059"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■実証予定通り工場内画像を事務所にて確認することが出来た。</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■今後の労働力不足に対して有効な手段であることを示した。</a:t>
            </a:r>
            <a:endParaRPr lang="en-US" altLang="ja-JP" sz="1400" dirty="0">
              <a:solidFill>
                <a:srgbClr val="002060"/>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D92F695F-A8C3-9686-1991-3638B5C03FA8}"/>
              </a:ext>
            </a:extLst>
          </p:cNvPr>
          <p:cNvSpPr/>
          <p:nvPr/>
        </p:nvSpPr>
        <p:spPr>
          <a:xfrm>
            <a:off x="1051821" y="1171801"/>
            <a:ext cx="1891254"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実証概要</a:t>
            </a:r>
          </a:p>
        </p:txBody>
      </p:sp>
      <p:sp>
        <p:nvSpPr>
          <p:cNvPr id="7" name="正方形/長方形 6">
            <a:extLst>
              <a:ext uri="{FF2B5EF4-FFF2-40B4-BE49-F238E27FC236}">
                <a16:creationId xmlns:a16="http://schemas.microsoft.com/office/drawing/2014/main" id="{AA903CEF-F06C-951E-197F-CA73CAA9018D}"/>
              </a:ext>
            </a:extLst>
          </p:cNvPr>
          <p:cNvSpPr/>
          <p:nvPr/>
        </p:nvSpPr>
        <p:spPr>
          <a:xfrm>
            <a:off x="1051821" y="2381852"/>
            <a:ext cx="1891254" cy="373782"/>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b="1" dirty="0">
                <a:solidFill>
                  <a:srgbClr val="002060"/>
                </a:solidFill>
                <a:latin typeface="Meiryo UI" panose="020B0604030504040204" pitchFamily="50" charset="-128"/>
                <a:ea typeface="Meiryo UI" panose="020B0604030504040204" pitchFamily="50" charset="-128"/>
              </a:rPr>
              <a:t>11ah</a:t>
            </a:r>
            <a:r>
              <a:rPr lang="ja-JP" altLang="en-US" sz="1400" b="1" dirty="0">
                <a:solidFill>
                  <a:srgbClr val="002060"/>
                </a:solidFill>
                <a:latin typeface="Meiryo UI" panose="020B0604030504040204" pitchFamily="50" charset="-128"/>
                <a:ea typeface="Meiryo UI" panose="020B0604030504040204" pitchFamily="50" charset="-128"/>
              </a:rPr>
              <a:t>ならではの特長</a:t>
            </a:r>
          </a:p>
        </p:txBody>
      </p:sp>
      <p:sp>
        <p:nvSpPr>
          <p:cNvPr id="10" name="正方形/長方形 9">
            <a:extLst>
              <a:ext uri="{FF2B5EF4-FFF2-40B4-BE49-F238E27FC236}">
                <a16:creationId xmlns:a16="http://schemas.microsoft.com/office/drawing/2014/main" id="{0E347FBC-6CEB-A480-A312-247E6D1EE0B9}"/>
              </a:ext>
            </a:extLst>
          </p:cNvPr>
          <p:cNvSpPr/>
          <p:nvPr/>
        </p:nvSpPr>
        <p:spPr>
          <a:xfrm>
            <a:off x="1051822" y="3648929"/>
            <a:ext cx="1891253"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実証評価</a:t>
            </a:r>
          </a:p>
        </p:txBody>
      </p:sp>
    </p:spTree>
    <p:extLst>
      <p:ext uri="{BB962C8B-B14F-4D97-AF65-F5344CB8AC3E}">
        <p14:creationId xmlns:p14="http://schemas.microsoft.com/office/powerpoint/2010/main" val="1459976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8490B-E042-30D0-5FE9-DF31123F80C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81B36E8-95B9-F9E0-2198-52F350F0C321}"/>
              </a:ext>
            </a:extLst>
          </p:cNvPr>
          <p:cNvSpPr>
            <a:spLocks noGrp="1"/>
          </p:cNvSpPr>
          <p:nvPr>
            <p:ph type="title"/>
          </p:nvPr>
        </p:nvSpPr>
        <p:spPr/>
        <p:txBody>
          <a:bodyPr>
            <a:normAutofit/>
          </a:bodyPr>
          <a:lstStyle/>
          <a:p>
            <a:r>
              <a:rPr lang="ja-JP" altLang="en-US" sz="2000" dirty="0"/>
              <a:t>ユースケース① 工場・物流</a:t>
            </a:r>
            <a:r>
              <a:rPr lang="en-US" altLang="ja-JP" sz="2000" dirty="0"/>
              <a:t>DX</a:t>
            </a:r>
            <a:endParaRPr lang="ja-JP" altLang="en-US" sz="2000" dirty="0"/>
          </a:p>
        </p:txBody>
      </p:sp>
      <p:sp>
        <p:nvSpPr>
          <p:cNvPr id="4" name="正方形/長方形 3">
            <a:extLst>
              <a:ext uri="{FF2B5EF4-FFF2-40B4-BE49-F238E27FC236}">
                <a16:creationId xmlns:a16="http://schemas.microsoft.com/office/drawing/2014/main" id="{670BA445-63FF-1A8D-AF5B-1079D17E4894}"/>
              </a:ext>
            </a:extLst>
          </p:cNvPr>
          <p:cNvSpPr/>
          <p:nvPr/>
        </p:nvSpPr>
        <p:spPr>
          <a:xfrm>
            <a:off x="785165" y="1359281"/>
            <a:ext cx="6628817" cy="810803"/>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CD5A32DF-5097-B522-55AE-7DE20396A1A5}"/>
              </a:ext>
            </a:extLst>
          </p:cNvPr>
          <p:cNvSpPr/>
          <p:nvPr/>
        </p:nvSpPr>
        <p:spPr>
          <a:xfrm>
            <a:off x="785165" y="2619582"/>
            <a:ext cx="6649343" cy="1189847"/>
          </a:xfrm>
          <a:prstGeom prst="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marL="188152" indent="-188152">
              <a:lnSpc>
                <a:spcPct val="150000"/>
              </a:lnSpc>
              <a:spcAft>
                <a:spcPts val="384"/>
              </a:spcAft>
            </a:pPr>
            <a:endParaRPr lang="ja-JP" altLang="en-US" sz="1194" b="1" dirty="0">
              <a:solidFill>
                <a:srgbClr val="C00000"/>
              </a:solidFill>
              <a:latin typeface="Meiryo UI" panose="020B0604030504040204" pitchFamily="50" charset="-128"/>
              <a:ea typeface="Meiryo UI" panose="020B0604030504040204" pitchFamily="50" charset="-128"/>
            </a:endParaRPr>
          </a:p>
        </p:txBody>
      </p:sp>
      <p:sp>
        <p:nvSpPr>
          <p:cNvPr id="28" name="正方形/長方形 98">
            <a:extLst>
              <a:ext uri="{FF2B5EF4-FFF2-40B4-BE49-F238E27FC236}">
                <a16:creationId xmlns:a16="http://schemas.microsoft.com/office/drawing/2014/main" id="{0F2EA637-E6F6-1184-7C16-6A31E34058F7}"/>
              </a:ext>
            </a:extLst>
          </p:cNvPr>
          <p:cNvSpPr>
            <a:spLocks noChangeArrowheads="1"/>
          </p:cNvSpPr>
          <p:nvPr/>
        </p:nvSpPr>
        <p:spPr bwMode="auto">
          <a:xfrm>
            <a:off x="8707767" y="1163455"/>
            <a:ext cx="2207551" cy="360000"/>
          </a:xfrm>
          <a:prstGeom prst="rect">
            <a:avLst/>
          </a:prstGeom>
          <a:gradFill>
            <a:gsLst>
              <a:gs pos="0">
                <a:srgbClr val="002060"/>
              </a:gs>
              <a:gs pos="53000">
                <a:srgbClr val="FFFFFF"/>
              </a:gs>
              <a:gs pos="100000">
                <a:srgbClr val="002060"/>
              </a:gs>
            </a:gsLst>
            <a:lin ang="5400000" scaled="1"/>
          </a:gradFill>
          <a:ln>
            <a:noFill/>
          </a:ln>
        </p:spPr>
        <p:txBody>
          <a:bodyPr lIns="35964" tIns="108000" rIns="35964" bIns="71922" anchor="ctr"/>
          <a:lstStyle>
            <a:lvl1pPr eaLnBrk="0" hangingPunct="0">
              <a:spcBef>
                <a:spcPct val="20000"/>
              </a:spcBef>
              <a:buChar char="•"/>
              <a:defRPr kumimoji="1" sz="3200">
                <a:solidFill>
                  <a:schemeClr val="tx1"/>
                </a:solidFill>
                <a:latin typeface="Arial" charset="0"/>
                <a:ea typeface="ＭＳ Ｐゴシック" pitchFamily="50" charset="-128"/>
              </a:defRPr>
            </a:lvl1pPr>
            <a:lvl2pPr marL="742950" indent="-285750" eaLnBrk="0" hangingPunct="0">
              <a:spcBef>
                <a:spcPct val="20000"/>
              </a:spcBef>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ctr" eaLnBrk="1" hangingPunct="1">
              <a:lnSpc>
                <a:spcPts val="1200"/>
              </a:lnSpc>
              <a:spcBef>
                <a:spcPct val="0"/>
              </a:spcBef>
              <a:buFontTx/>
              <a:buNone/>
              <a:defRPr/>
            </a:pPr>
            <a:r>
              <a:rPr lang="ja-JP" altLang="en-US" sz="1600" b="1" dirty="0">
                <a:solidFill>
                  <a:srgbClr val="000000"/>
                </a:solidFill>
                <a:latin typeface="Meiryo UI" panose="020B0604030504040204" pitchFamily="50" charset="-128"/>
                <a:ea typeface="Meiryo UI" panose="020B0604030504040204" pitchFamily="50" charset="-128"/>
              </a:rPr>
              <a:t>実証イメージ</a:t>
            </a:r>
          </a:p>
        </p:txBody>
      </p:sp>
      <p:sp>
        <p:nvSpPr>
          <p:cNvPr id="12" name="正方形/長方形 11">
            <a:extLst>
              <a:ext uri="{FF2B5EF4-FFF2-40B4-BE49-F238E27FC236}">
                <a16:creationId xmlns:a16="http://schemas.microsoft.com/office/drawing/2014/main" id="{91ACD55D-A3FA-F830-68A2-F81A40710549}"/>
              </a:ext>
            </a:extLst>
          </p:cNvPr>
          <p:cNvSpPr/>
          <p:nvPr/>
        </p:nvSpPr>
        <p:spPr>
          <a:xfrm>
            <a:off x="774825" y="4234072"/>
            <a:ext cx="6649343" cy="856630"/>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32" name="コンテンツ プレースホルダー 2">
            <a:extLst>
              <a:ext uri="{FF2B5EF4-FFF2-40B4-BE49-F238E27FC236}">
                <a16:creationId xmlns:a16="http://schemas.microsoft.com/office/drawing/2014/main" id="{56E9CDEE-5D07-11AB-4494-BE9E117EEAD1}"/>
              </a:ext>
            </a:extLst>
          </p:cNvPr>
          <p:cNvSpPr txBox="1">
            <a:spLocks/>
          </p:cNvSpPr>
          <p:nvPr/>
        </p:nvSpPr>
        <p:spPr>
          <a:xfrm>
            <a:off x="540314" y="555494"/>
            <a:ext cx="4678667" cy="47215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ü"/>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anose="05000000000000000000" pitchFamily="2" charset="2"/>
              <a:buChar char="n"/>
            </a:pPr>
            <a:r>
              <a:rPr lang="en-US" altLang="ja-JP" sz="1800" dirty="0">
                <a:solidFill>
                  <a:srgbClr val="002060"/>
                </a:solidFill>
                <a:latin typeface="HGP創英角ｺﾞｼｯｸUB" panose="020B0900000000000000" pitchFamily="50" charset="-128"/>
                <a:ea typeface="HGP創英角ｺﾞｼｯｸUB" panose="020B0900000000000000" pitchFamily="50" charset="-128"/>
              </a:rPr>
              <a:t>802.11ah</a:t>
            </a: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利用により工場</a:t>
            </a:r>
            <a:r>
              <a:rPr lang="en-US" altLang="ja-JP" sz="1800" dirty="0">
                <a:solidFill>
                  <a:srgbClr val="002060"/>
                </a:solidFill>
                <a:latin typeface="HGP創英角ｺﾞｼｯｸUB" panose="020B0900000000000000" pitchFamily="50" charset="-128"/>
                <a:ea typeface="HGP創英角ｺﾞｼｯｸUB" panose="020B0900000000000000" pitchFamily="50" charset="-128"/>
              </a:rPr>
              <a:t>IoT</a:t>
            </a: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の推進</a:t>
            </a:r>
          </a:p>
        </p:txBody>
      </p:sp>
      <p:cxnSp>
        <p:nvCxnSpPr>
          <p:cNvPr id="3" name="直線コネクタ 2">
            <a:extLst>
              <a:ext uri="{FF2B5EF4-FFF2-40B4-BE49-F238E27FC236}">
                <a16:creationId xmlns:a16="http://schemas.microsoft.com/office/drawing/2014/main" id="{437367EE-8A81-0274-A795-613BED54FADD}"/>
              </a:ext>
            </a:extLst>
          </p:cNvPr>
          <p:cNvCxnSpPr>
            <a:cxnSpLocks/>
          </p:cNvCxnSpPr>
          <p:nvPr/>
        </p:nvCxnSpPr>
        <p:spPr>
          <a:xfrm>
            <a:off x="8360801" y="2460261"/>
            <a:ext cx="0" cy="405788"/>
          </a:xfrm>
          <a:prstGeom prst="line">
            <a:avLst/>
          </a:prstGeom>
          <a:ln w="38100"/>
        </p:spPr>
        <p:style>
          <a:lnRef idx="3">
            <a:schemeClr val="accent1"/>
          </a:lnRef>
          <a:fillRef idx="0">
            <a:schemeClr val="accent1"/>
          </a:fillRef>
          <a:effectRef idx="2">
            <a:schemeClr val="accent1"/>
          </a:effectRef>
          <a:fontRef idx="minor">
            <a:schemeClr val="tx1"/>
          </a:fontRef>
        </p:style>
      </p:cxnSp>
      <p:sp>
        <p:nvSpPr>
          <p:cNvPr id="8" name="テキスト ボックス 7">
            <a:extLst>
              <a:ext uri="{FF2B5EF4-FFF2-40B4-BE49-F238E27FC236}">
                <a16:creationId xmlns:a16="http://schemas.microsoft.com/office/drawing/2014/main" id="{DEDB838C-E50C-2A02-40EA-8EC54C25B149}"/>
              </a:ext>
            </a:extLst>
          </p:cNvPr>
          <p:cNvSpPr txBox="1"/>
          <p:nvPr/>
        </p:nvSpPr>
        <p:spPr>
          <a:xfrm>
            <a:off x="8463519" y="1819444"/>
            <a:ext cx="647924" cy="242374"/>
          </a:xfrm>
          <a:prstGeom prst="rect">
            <a:avLst/>
          </a:prstGeom>
          <a:noFill/>
        </p:spPr>
        <p:txBody>
          <a:bodyPr wrap="square" rtlCol="0">
            <a:spAutoFit/>
          </a:bodyPr>
          <a:lstStyle/>
          <a:p>
            <a:r>
              <a:rPr kumimoji="1" lang="ja-JP" altLang="en-US" sz="975" dirty="0">
                <a:latin typeface="Meiryo UI" panose="020B0604030504040204" pitchFamily="50" charset="-128"/>
                <a:ea typeface="Meiryo UI" panose="020B0604030504040204" pitchFamily="50" charset="-128"/>
              </a:rPr>
              <a:t>管理室</a:t>
            </a:r>
          </a:p>
        </p:txBody>
      </p:sp>
      <p:cxnSp>
        <p:nvCxnSpPr>
          <p:cNvPr id="9" name="直線コネクタ 8">
            <a:extLst>
              <a:ext uri="{FF2B5EF4-FFF2-40B4-BE49-F238E27FC236}">
                <a16:creationId xmlns:a16="http://schemas.microsoft.com/office/drawing/2014/main" id="{E53109E0-2E91-D4CE-9BE7-170ECACD8733}"/>
              </a:ext>
            </a:extLst>
          </p:cNvPr>
          <p:cNvCxnSpPr>
            <a:cxnSpLocks/>
          </p:cNvCxnSpPr>
          <p:nvPr/>
        </p:nvCxnSpPr>
        <p:spPr>
          <a:xfrm flipH="1">
            <a:off x="8360803" y="2854881"/>
            <a:ext cx="507675" cy="0"/>
          </a:xfrm>
          <a:prstGeom prst="line">
            <a:avLst/>
          </a:prstGeom>
          <a:ln w="38100"/>
        </p:spPr>
        <p:style>
          <a:lnRef idx="3">
            <a:schemeClr val="accent1"/>
          </a:lnRef>
          <a:fillRef idx="0">
            <a:schemeClr val="accent1"/>
          </a:fillRef>
          <a:effectRef idx="2">
            <a:schemeClr val="accent1"/>
          </a:effectRef>
          <a:fontRef idx="minor">
            <a:schemeClr val="tx1"/>
          </a:fontRef>
        </p:style>
      </p:cxnSp>
      <p:sp>
        <p:nvSpPr>
          <p:cNvPr id="15" name="テキスト ボックス 14">
            <a:extLst>
              <a:ext uri="{FF2B5EF4-FFF2-40B4-BE49-F238E27FC236}">
                <a16:creationId xmlns:a16="http://schemas.microsoft.com/office/drawing/2014/main" id="{A02C3F00-8308-A539-7D7D-CE6071423966}"/>
              </a:ext>
            </a:extLst>
          </p:cNvPr>
          <p:cNvSpPr txBox="1"/>
          <p:nvPr/>
        </p:nvSpPr>
        <p:spPr>
          <a:xfrm>
            <a:off x="7957339" y="2894681"/>
            <a:ext cx="647924" cy="204800"/>
          </a:xfrm>
          <a:prstGeom prst="rect">
            <a:avLst/>
          </a:prstGeom>
          <a:noFill/>
        </p:spPr>
        <p:txBody>
          <a:bodyPr wrap="square" rtlCol="0">
            <a:spAutoFit/>
          </a:bodyPr>
          <a:lstStyle/>
          <a:p>
            <a:pPr algn="ctr"/>
            <a:r>
              <a:rPr kumimoji="1" lang="en-US" altLang="ja-JP" sz="731" b="1" dirty="0">
                <a:latin typeface="BIZ UDPゴシック" panose="020B0400000000000000" pitchFamily="50" charset="-128"/>
                <a:ea typeface="BIZ UDPゴシック" panose="020B0400000000000000" pitchFamily="50" charset="-128"/>
              </a:rPr>
              <a:t>LAN</a:t>
            </a:r>
            <a:endParaRPr kumimoji="1" lang="ja-JP" altLang="en-US" sz="731" b="1" dirty="0">
              <a:latin typeface="BIZ UDPゴシック" panose="020B0400000000000000" pitchFamily="50" charset="-128"/>
              <a:ea typeface="BIZ UDPゴシック" panose="020B0400000000000000" pitchFamily="50" charset="-128"/>
            </a:endParaRPr>
          </a:p>
        </p:txBody>
      </p:sp>
      <p:pic>
        <p:nvPicPr>
          <p:cNvPr id="16" name="図 15">
            <a:extLst>
              <a:ext uri="{FF2B5EF4-FFF2-40B4-BE49-F238E27FC236}">
                <a16:creationId xmlns:a16="http://schemas.microsoft.com/office/drawing/2014/main" id="{EDE3D6E9-F6A5-047E-6C89-6308AA0E3C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56475" y="2513969"/>
            <a:ext cx="877065" cy="631960"/>
          </a:xfrm>
          <a:prstGeom prst="rect">
            <a:avLst/>
          </a:prstGeom>
        </p:spPr>
      </p:pic>
      <p:pic>
        <p:nvPicPr>
          <p:cNvPr id="17" name="Picture 4" descr="パソコンを使う作業員のイラスト（男性） | かわいいフリー素材集 いらすとや">
            <a:extLst>
              <a:ext uri="{FF2B5EF4-FFF2-40B4-BE49-F238E27FC236}">
                <a16:creationId xmlns:a16="http://schemas.microsoft.com/office/drawing/2014/main" id="{D3D915B9-8B91-90DA-93AF-CC91C57000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0836" y="1806618"/>
            <a:ext cx="802721" cy="745273"/>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グループ化 17">
            <a:extLst>
              <a:ext uri="{FF2B5EF4-FFF2-40B4-BE49-F238E27FC236}">
                <a16:creationId xmlns:a16="http://schemas.microsoft.com/office/drawing/2014/main" id="{B6720877-4271-96A2-098F-3076D69CF324}"/>
              </a:ext>
            </a:extLst>
          </p:cNvPr>
          <p:cNvGrpSpPr/>
          <p:nvPr/>
        </p:nvGrpSpPr>
        <p:grpSpPr>
          <a:xfrm>
            <a:off x="10389834" y="2611341"/>
            <a:ext cx="695362" cy="542961"/>
            <a:chOff x="3326006" y="3920308"/>
            <a:chExt cx="856105" cy="668474"/>
          </a:xfrm>
        </p:grpSpPr>
        <p:sp>
          <p:nvSpPr>
            <p:cNvPr id="19" name="テキスト ボックス 18">
              <a:extLst>
                <a:ext uri="{FF2B5EF4-FFF2-40B4-BE49-F238E27FC236}">
                  <a16:creationId xmlns:a16="http://schemas.microsoft.com/office/drawing/2014/main" id="{3C60ED4C-0D74-DF0C-B8E2-4295BB05E461}"/>
                </a:ext>
              </a:extLst>
            </p:cNvPr>
            <p:cNvSpPr txBox="1"/>
            <p:nvPr/>
          </p:nvSpPr>
          <p:spPr>
            <a:xfrm>
              <a:off x="3326006" y="4450283"/>
              <a:ext cx="856105" cy="138499"/>
            </a:xfrm>
            <a:prstGeom prst="rect">
              <a:avLst/>
            </a:prstGeom>
            <a:noFill/>
          </p:spPr>
          <p:txBody>
            <a:bodyPr wrap="square" lIns="29241" tIns="0" rIns="29241" bIns="0" rtlCol="0" anchor="ctr" anchorCtr="0">
              <a:spAutoFit/>
            </a:bodyPr>
            <a:lstStyle/>
            <a:p>
              <a:pPr algn="ctr"/>
              <a:r>
                <a:rPr lang="en-US" altLang="ja-JP" sz="731" b="1" dirty="0">
                  <a:latin typeface="BIZ UDPゴシック" panose="020B0400000000000000" pitchFamily="50" charset="-128"/>
                  <a:ea typeface="BIZ UDPゴシック" panose="020B0400000000000000" pitchFamily="50" charset="-128"/>
                </a:rPr>
                <a:t>Wi-Fi</a:t>
              </a:r>
              <a:r>
                <a:rPr lang="ja-JP" altLang="en-US" sz="731" b="1" dirty="0">
                  <a:latin typeface="BIZ UDPゴシック" panose="020B0400000000000000" pitchFamily="50" charset="-128"/>
                  <a:ea typeface="BIZ UDPゴシック" panose="020B0400000000000000" pitchFamily="50" charset="-128"/>
                </a:rPr>
                <a:t>ブリッジ</a:t>
              </a:r>
              <a:endParaRPr lang="en-US" altLang="ja-JP" sz="650" b="1" dirty="0">
                <a:latin typeface="BIZ UDPゴシック" panose="020B0400000000000000" pitchFamily="50" charset="-128"/>
                <a:ea typeface="BIZ UDPゴシック" panose="020B0400000000000000" pitchFamily="50" charset="-128"/>
              </a:endParaRPr>
            </a:p>
          </p:txBody>
        </p:sp>
        <p:grpSp>
          <p:nvGrpSpPr>
            <p:cNvPr id="20" name="グループ化 19">
              <a:extLst>
                <a:ext uri="{FF2B5EF4-FFF2-40B4-BE49-F238E27FC236}">
                  <a16:creationId xmlns:a16="http://schemas.microsoft.com/office/drawing/2014/main" id="{D25D81A3-94DF-6B2C-354C-77FA76FF7ABE}"/>
                </a:ext>
              </a:extLst>
            </p:cNvPr>
            <p:cNvGrpSpPr/>
            <p:nvPr/>
          </p:nvGrpSpPr>
          <p:grpSpPr>
            <a:xfrm>
              <a:off x="3556621" y="3920308"/>
              <a:ext cx="267262" cy="526956"/>
              <a:chOff x="3556621" y="3920308"/>
              <a:chExt cx="267262" cy="526956"/>
            </a:xfrm>
          </p:grpSpPr>
          <p:grpSp>
            <p:nvGrpSpPr>
              <p:cNvPr id="21" name="グループ化 20">
                <a:extLst>
                  <a:ext uri="{FF2B5EF4-FFF2-40B4-BE49-F238E27FC236}">
                    <a16:creationId xmlns:a16="http://schemas.microsoft.com/office/drawing/2014/main" id="{64BC01C3-6936-5A3E-10F2-C587BF87F528}"/>
                  </a:ext>
                </a:extLst>
              </p:cNvPr>
              <p:cNvGrpSpPr/>
              <p:nvPr/>
            </p:nvGrpSpPr>
            <p:grpSpPr>
              <a:xfrm flipH="1">
                <a:off x="3681632" y="4167391"/>
                <a:ext cx="142251" cy="279873"/>
                <a:chOff x="2714450" y="4791919"/>
                <a:chExt cx="352841" cy="602276"/>
              </a:xfrm>
            </p:grpSpPr>
            <p:sp>
              <p:nvSpPr>
                <p:cNvPr id="24" name="直方体 23">
                  <a:extLst>
                    <a:ext uri="{FF2B5EF4-FFF2-40B4-BE49-F238E27FC236}">
                      <a16:creationId xmlns:a16="http://schemas.microsoft.com/office/drawing/2014/main" id="{DE70D805-897B-22D5-D708-E94F29D67A14}"/>
                    </a:ext>
                  </a:extLst>
                </p:cNvPr>
                <p:cNvSpPr/>
                <p:nvPr/>
              </p:nvSpPr>
              <p:spPr>
                <a:xfrm>
                  <a:off x="2714450" y="4791919"/>
                  <a:ext cx="352841" cy="602276"/>
                </a:xfrm>
                <a:prstGeom prst="cube">
                  <a:avLst>
                    <a:gd name="adj" fmla="val 58727"/>
                  </a:avLst>
                </a:prstGeom>
                <a:solidFill>
                  <a:schemeClr val="bg2">
                    <a:lumMod val="90000"/>
                  </a:scheme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62"/>
                </a:p>
              </p:txBody>
            </p:sp>
            <p:sp>
              <p:nvSpPr>
                <p:cNvPr id="25" name="平行四辺形 24">
                  <a:extLst>
                    <a:ext uri="{FF2B5EF4-FFF2-40B4-BE49-F238E27FC236}">
                      <a16:creationId xmlns:a16="http://schemas.microsoft.com/office/drawing/2014/main" id="{EE7082F8-8CF3-710E-DC54-A14563D5B6A3}"/>
                    </a:ext>
                  </a:extLst>
                </p:cNvPr>
                <p:cNvSpPr/>
                <p:nvPr/>
              </p:nvSpPr>
              <p:spPr>
                <a:xfrm rot="5400000" flipH="1">
                  <a:off x="2882792" y="4992339"/>
                  <a:ext cx="206832" cy="162166"/>
                </a:xfrm>
                <a:prstGeom prst="parallelogram">
                  <a:avLst>
                    <a:gd name="adj" fmla="val 101684"/>
                  </a:avLst>
                </a:prstGeom>
                <a:gradFill flip="none" rotWithShape="1">
                  <a:gsLst>
                    <a:gs pos="0">
                      <a:schemeClr val="tx1"/>
                    </a:gs>
                    <a:gs pos="70000">
                      <a:schemeClr val="tx1">
                        <a:lumMod val="50000"/>
                        <a:lumOff val="50000"/>
                      </a:schemeClr>
                    </a:gs>
                    <a:gs pos="100000">
                      <a:srgbClr val="666469"/>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62"/>
                </a:p>
              </p:txBody>
            </p:sp>
          </p:grpSp>
          <p:pic>
            <p:nvPicPr>
              <p:cNvPr id="22" name="図 21" descr="アイコン&#10;&#10;低い精度で自動的に生成された説明">
                <a:extLst>
                  <a:ext uri="{FF2B5EF4-FFF2-40B4-BE49-F238E27FC236}">
                    <a16:creationId xmlns:a16="http://schemas.microsoft.com/office/drawing/2014/main" id="{DDFA9E55-42F1-8D78-2C3A-3737E88380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6621" y="3962677"/>
                <a:ext cx="142252" cy="150231"/>
              </a:xfrm>
              <a:prstGeom prst="rect">
                <a:avLst/>
              </a:prstGeom>
            </p:spPr>
          </p:pic>
          <p:pic>
            <p:nvPicPr>
              <p:cNvPr id="23" name="図 22">
                <a:extLst>
                  <a:ext uri="{FF2B5EF4-FFF2-40B4-BE49-F238E27FC236}">
                    <a16:creationId xmlns:a16="http://schemas.microsoft.com/office/drawing/2014/main" id="{A662D130-B327-3DA6-027E-409591A27691}"/>
                  </a:ext>
                </a:extLst>
              </p:cNvPr>
              <p:cNvPicPr>
                <a:picLocks/>
              </p:cNvPicPr>
              <p:nvPr/>
            </p:nvPicPr>
            <p:blipFill rotWithShape="1">
              <a:blip r:embed="rId6">
                <a:clrChange>
                  <a:clrFrom>
                    <a:srgbClr val="FFFFFF"/>
                  </a:clrFrom>
                  <a:clrTo>
                    <a:srgbClr val="FFFFFF">
                      <a:alpha val="0"/>
                    </a:srgbClr>
                  </a:clrTo>
                </a:clrChange>
              </a:blip>
              <a:srcRect r="22768" b="3794"/>
              <a:stretch/>
            </p:blipFill>
            <p:spPr>
              <a:xfrm>
                <a:off x="3716114" y="3920308"/>
                <a:ext cx="30897" cy="270052"/>
              </a:xfrm>
              <a:prstGeom prst="rect">
                <a:avLst/>
              </a:prstGeom>
            </p:spPr>
          </p:pic>
        </p:grpSp>
      </p:grpSp>
      <p:pic>
        <p:nvPicPr>
          <p:cNvPr id="26" name="図 25" descr="ロゴ&#10;&#10;低い精度で自動的に生成された説明">
            <a:extLst>
              <a:ext uri="{FF2B5EF4-FFF2-40B4-BE49-F238E27FC236}">
                <a16:creationId xmlns:a16="http://schemas.microsoft.com/office/drawing/2014/main" id="{F924F654-F928-EE81-16C2-DF632F39CE1E}"/>
              </a:ext>
            </a:extLst>
          </p:cNvPr>
          <p:cNvPicPr>
            <a:picLocks noChangeAspect="1"/>
          </p:cNvPicPr>
          <p:nvPr/>
        </p:nvPicPr>
        <p:blipFill>
          <a:blip r:embed="rId7">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5089684">
            <a:off x="9833322" y="2037175"/>
            <a:ext cx="230704" cy="1465254"/>
          </a:xfrm>
          <a:prstGeom prst="rect">
            <a:avLst/>
          </a:prstGeom>
        </p:spPr>
      </p:pic>
      <p:sp>
        <p:nvSpPr>
          <p:cNvPr id="27" name="テキスト ボックス 26">
            <a:extLst>
              <a:ext uri="{FF2B5EF4-FFF2-40B4-BE49-F238E27FC236}">
                <a16:creationId xmlns:a16="http://schemas.microsoft.com/office/drawing/2014/main" id="{0400BB77-0BA7-5117-868E-FDA5AD488F6D}"/>
              </a:ext>
            </a:extLst>
          </p:cNvPr>
          <p:cNvSpPr txBox="1"/>
          <p:nvPr/>
        </p:nvSpPr>
        <p:spPr>
          <a:xfrm rot="21518818">
            <a:off x="9689545" y="2572460"/>
            <a:ext cx="645410" cy="87496"/>
          </a:xfrm>
          <a:prstGeom prst="rect">
            <a:avLst/>
          </a:prstGeom>
          <a:noFill/>
        </p:spPr>
        <p:txBody>
          <a:bodyPr wrap="square" lIns="29241" tIns="0" rIns="29241" bIns="0" rtlCol="0" anchor="ctr" anchorCtr="0">
            <a:spAutoFit/>
          </a:bodyPr>
          <a:lstStyle/>
          <a:p>
            <a:pPr algn="ctr"/>
            <a:r>
              <a:rPr lang="en-US" altLang="ja-JP" sz="569" b="1" dirty="0">
                <a:solidFill>
                  <a:srgbClr val="002060"/>
                </a:solidFill>
                <a:latin typeface="BIZ UDPゴシック" panose="020B0400000000000000" pitchFamily="50" charset="-128"/>
                <a:ea typeface="BIZ UDPゴシック" panose="020B0400000000000000" pitchFamily="50" charset="-128"/>
              </a:rPr>
              <a:t>802.11ah</a:t>
            </a:r>
            <a:endParaRPr lang="en-US" altLang="ja-JP" sz="487" b="1" dirty="0">
              <a:solidFill>
                <a:srgbClr val="002060"/>
              </a:solidFill>
              <a:latin typeface="BIZ UDPゴシック" panose="020B0400000000000000" pitchFamily="50" charset="-128"/>
              <a:ea typeface="BIZ UDPゴシック" panose="020B0400000000000000" pitchFamily="50" charset="-128"/>
            </a:endParaRPr>
          </a:p>
        </p:txBody>
      </p:sp>
      <p:grpSp>
        <p:nvGrpSpPr>
          <p:cNvPr id="29" name="グループ化 28">
            <a:extLst>
              <a:ext uri="{FF2B5EF4-FFF2-40B4-BE49-F238E27FC236}">
                <a16:creationId xmlns:a16="http://schemas.microsoft.com/office/drawing/2014/main" id="{066D3785-3F3C-FF75-C6E3-7DDD79B8DBA4}"/>
              </a:ext>
            </a:extLst>
          </p:cNvPr>
          <p:cNvGrpSpPr/>
          <p:nvPr/>
        </p:nvGrpSpPr>
        <p:grpSpPr>
          <a:xfrm>
            <a:off x="8605263" y="2340000"/>
            <a:ext cx="852910" cy="841959"/>
            <a:chOff x="1655807" y="2989268"/>
            <a:chExt cx="1050072" cy="1036590"/>
          </a:xfrm>
        </p:grpSpPr>
        <p:pic>
          <p:nvPicPr>
            <p:cNvPr id="30" name="図 29" descr="ロゴ が含まれている画像&#10;&#10;自動的に生成された説明">
              <a:extLst>
                <a:ext uri="{FF2B5EF4-FFF2-40B4-BE49-F238E27FC236}">
                  <a16:creationId xmlns:a16="http://schemas.microsoft.com/office/drawing/2014/main" id="{B9237A11-260A-4B43-68C9-0E0F3DE39AF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908330" y="2989268"/>
              <a:ext cx="468702" cy="233758"/>
            </a:xfrm>
            <a:prstGeom prst="rect">
              <a:avLst/>
            </a:prstGeom>
          </p:spPr>
        </p:pic>
        <p:grpSp>
          <p:nvGrpSpPr>
            <p:cNvPr id="31" name="グループ化 30">
              <a:extLst>
                <a:ext uri="{FF2B5EF4-FFF2-40B4-BE49-F238E27FC236}">
                  <a16:creationId xmlns:a16="http://schemas.microsoft.com/office/drawing/2014/main" id="{466231F5-1293-1C05-D404-4F65802CD328}"/>
                </a:ext>
              </a:extLst>
            </p:cNvPr>
            <p:cNvGrpSpPr/>
            <p:nvPr/>
          </p:nvGrpSpPr>
          <p:grpSpPr>
            <a:xfrm>
              <a:off x="1979866" y="3040215"/>
              <a:ext cx="247883" cy="774840"/>
              <a:chOff x="4232196" y="4717841"/>
              <a:chExt cx="341801" cy="1077647"/>
            </a:xfrm>
          </p:grpSpPr>
          <p:sp>
            <p:nvSpPr>
              <p:cNvPr id="34" name="直方体 33">
                <a:extLst>
                  <a:ext uri="{FF2B5EF4-FFF2-40B4-BE49-F238E27FC236}">
                    <a16:creationId xmlns:a16="http://schemas.microsoft.com/office/drawing/2014/main" id="{956ABF84-2DFA-6CB2-9A9A-377CCECCF177}"/>
                  </a:ext>
                </a:extLst>
              </p:cNvPr>
              <p:cNvSpPr/>
              <p:nvPr/>
            </p:nvSpPr>
            <p:spPr>
              <a:xfrm flipH="1">
                <a:off x="4232196" y="5204341"/>
                <a:ext cx="341801" cy="591147"/>
              </a:xfrm>
              <a:prstGeom prst="cube">
                <a:avLst>
                  <a:gd name="adj" fmla="val 66601"/>
                </a:avLst>
              </a:prstGeom>
              <a:solidFill>
                <a:schemeClr val="tx1">
                  <a:lumMod val="65000"/>
                  <a:lumOff val="35000"/>
                </a:scheme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62"/>
              </a:p>
            </p:txBody>
          </p:sp>
          <p:pic>
            <p:nvPicPr>
              <p:cNvPr id="40" name="図 39">
                <a:extLst>
                  <a:ext uri="{FF2B5EF4-FFF2-40B4-BE49-F238E27FC236}">
                    <a16:creationId xmlns:a16="http://schemas.microsoft.com/office/drawing/2014/main" id="{B86E7AB0-D661-7EC1-5B19-30783A45E8F6}"/>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425179" y="4717841"/>
                <a:ext cx="63041" cy="663542"/>
              </a:xfrm>
              <a:prstGeom prst="rect">
                <a:avLst/>
              </a:prstGeom>
            </p:spPr>
          </p:pic>
          <p:sp>
            <p:nvSpPr>
              <p:cNvPr id="45" name="平行四辺形 44">
                <a:extLst>
                  <a:ext uri="{FF2B5EF4-FFF2-40B4-BE49-F238E27FC236}">
                    <a16:creationId xmlns:a16="http://schemas.microsoft.com/office/drawing/2014/main" id="{16A32AFB-CC3E-0F5F-053F-4BB9F6DAB66B}"/>
                  </a:ext>
                </a:extLst>
              </p:cNvPr>
              <p:cNvSpPr/>
              <p:nvPr/>
            </p:nvSpPr>
            <p:spPr>
              <a:xfrm rot="16200000">
                <a:off x="4129894" y="5423031"/>
                <a:ext cx="425710" cy="164857"/>
              </a:xfrm>
              <a:prstGeom prst="parallelogram">
                <a:avLst>
                  <a:gd name="adj" fmla="val 101684"/>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462"/>
              </a:p>
            </p:txBody>
          </p:sp>
        </p:grpSp>
        <p:sp>
          <p:nvSpPr>
            <p:cNvPr id="33" name="テキスト ボックス 32">
              <a:extLst>
                <a:ext uri="{FF2B5EF4-FFF2-40B4-BE49-F238E27FC236}">
                  <a16:creationId xmlns:a16="http://schemas.microsoft.com/office/drawing/2014/main" id="{96A8F32D-1263-20D4-1116-42641A4F7E56}"/>
                </a:ext>
              </a:extLst>
            </p:cNvPr>
            <p:cNvSpPr txBox="1"/>
            <p:nvPr/>
          </p:nvSpPr>
          <p:spPr>
            <a:xfrm>
              <a:off x="1655807" y="3748859"/>
              <a:ext cx="1050072" cy="276999"/>
            </a:xfrm>
            <a:prstGeom prst="rect">
              <a:avLst/>
            </a:prstGeom>
            <a:noFill/>
          </p:spPr>
          <p:txBody>
            <a:bodyPr wrap="square" lIns="29241" tIns="0" rIns="29241" bIns="0" rtlCol="0" anchor="ctr" anchorCtr="0">
              <a:spAutoFit/>
            </a:bodyPr>
            <a:lstStyle/>
            <a:p>
              <a:pPr algn="ctr"/>
              <a:endParaRPr kumimoji="1" lang="en-US" altLang="ja-JP" sz="731" b="1" dirty="0">
                <a:latin typeface="BIZ UDPゴシック" panose="020B0400000000000000" pitchFamily="50" charset="-128"/>
                <a:ea typeface="BIZ UDPゴシック" panose="020B0400000000000000" pitchFamily="50" charset="-128"/>
              </a:endParaRPr>
            </a:p>
            <a:p>
              <a:pPr algn="ctr"/>
              <a:r>
                <a:rPr kumimoji="1" lang="ja-JP" altLang="en-US" sz="731" b="1" dirty="0">
                  <a:latin typeface="BIZ UDPゴシック" panose="020B0400000000000000" pitchFamily="50" charset="-128"/>
                  <a:ea typeface="BIZ UDPゴシック" panose="020B0400000000000000" pitchFamily="50" charset="-128"/>
                </a:rPr>
                <a:t>アクセスポイント</a:t>
              </a:r>
              <a:endParaRPr kumimoji="1" lang="en-US" altLang="ja-JP" sz="731" dirty="0">
                <a:latin typeface="BIZ UDPゴシック" panose="020B0400000000000000" pitchFamily="50" charset="-128"/>
                <a:ea typeface="BIZ UDPゴシック" panose="020B0400000000000000" pitchFamily="50" charset="-128"/>
              </a:endParaRPr>
            </a:p>
          </p:txBody>
        </p:sp>
      </p:grpSp>
      <p:grpSp>
        <p:nvGrpSpPr>
          <p:cNvPr id="46" name="グループ化 45">
            <a:extLst>
              <a:ext uri="{FF2B5EF4-FFF2-40B4-BE49-F238E27FC236}">
                <a16:creationId xmlns:a16="http://schemas.microsoft.com/office/drawing/2014/main" id="{76013CB2-FB7B-D9D1-C312-6E567124E9DE}"/>
              </a:ext>
            </a:extLst>
          </p:cNvPr>
          <p:cNvGrpSpPr/>
          <p:nvPr/>
        </p:nvGrpSpPr>
        <p:grpSpPr>
          <a:xfrm>
            <a:off x="8845499" y="2103368"/>
            <a:ext cx="643294" cy="841016"/>
            <a:chOff x="4396113" y="1013397"/>
            <a:chExt cx="792000" cy="792083"/>
          </a:xfrm>
        </p:grpSpPr>
        <p:sp>
          <p:nvSpPr>
            <p:cNvPr id="47" name="円弧 46">
              <a:extLst>
                <a:ext uri="{FF2B5EF4-FFF2-40B4-BE49-F238E27FC236}">
                  <a16:creationId xmlns:a16="http://schemas.microsoft.com/office/drawing/2014/main" id="{2163DC7F-A101-F871-9186-B6B73EBCD1E1}"/>
                </a:ext>
              </a:extLst>
            </p:cNvPr>
            <p:cNvSpPr/>
            <p:nvPr/>
          </p:nvSpPr>
          <p:spPr>
            <a:xfrm>
              <a:off x="4396113" y="1013397"/>
              <a:ext cx="792000" cy="792083"/>
            </a:xfrm>
            <a:prstGeom prst="arc">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462"/>
            </a:p>
          </p:txBody>
        </p:sp>
        <p:sp>
          <p:nvSpPr>
            <p:cNvPr id="48" name="円弧 47">
              <a:extLst>
                <a:ext uri="{FF2B5EF4-FFF2-40B4-BE49-F238E27FC236}">
                  <a16:creationId xmlns:a16="http://schemas.microsoft.com/office/drawing/2014/main" id="{AD60533C-086A-CF0D-F837-F7178A05DE0B}"/>
                </a:ext>
              </a:extLst>
            </p:cNvPr>
            <p:cNvSpPr/>
            <p:nvPr/>
          </p:nvSpPr>
          <p:spPr>
            <a:xfrm flipV="1">
              <a:off x="4396113" y="1013397"/>
              <a:ext cx="792000" cy="792083"/>
            </a:xfrm>
            <a:prstGeom prst="arc">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462"/>
            </a:p>
          </p:txBody>
        </p:sp>
      </p:grpSp>
      <p:sp>
        <p:nvSpPr>
          <p:cNvPr id="50" name="テキスト ボックス 49">
            <a:extLst>
              <a:ext uri="{FF2B5EF4-FFF2-40B4-BE49-F238E27FC236}">
                <a16:creationId xmlns:a16="http://schemas.microsoft.com/office/drawing/2014/main" id="{1917D2C3-1A3B-A5DC-EA7F-8EEFA2A1E3EF}"/>
              </a:ext>
            </a:extLst>
          </p:cNvPr>
          <p:cNvSpPr txBox="1"/>
          <p:nvPr/>
        </p:nvSpPr>
        <p:spPr>
          <a:xfrm>
            <a:off x="7737078" y="3725883"/>
            <a:ext cx="1804892" cy="276999"/>
          </a:xfrm>
          <a:prstGeom prst="rect">
            <a:avLst/>
          </a:prstGeom>
          <a:noFill/>
        </p:spPr>
        <p:txBody>
          <a:bodyPr wrap="square" rtlCol="0">
            <a:spAutoFit/>
          </a:bodyPr>
          <a:lstStyle/>
          <a:p>
            <a:pPr algn="ctr"/>
            <a:r>
              <a:rPr kumimoji="1" lang="ja-JP" altLang="en-US" sz="1200" b="1" dirty="0">
                <a:latin typeface="Meiryo UI" panose="020B0604030504040204" pitchFamily="50" charset="-128"/>
                <a:ea typeface="Meiryo UI" panose="020B0604030504040204" pitchFamily="50" charset="-128"/>
              </a:rPr>
              <a:t>貨物エレベーター</a:t>
            </a:r>
          </a:p>
        </p:txBody>
      </p:sp>
      <p:pic>
        <p:nvPicPr>
          <p:cNvPr id="51" name="図 50">
            <a:extLst>
              <a:ext uri="{FF2B5EF4-FFF2-40B4-BE49-F238E27FC236}">
                <a16:creationId xmlns:a16="http://schemas.microsoft.com/office/drawing/2014/main" id="{653A1C41-1DE1-E6FA-5304-237604C0376B}"/>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752568" y="4065962"/>
            <a:ext cx="1680361" cy="1096235"/>
          </a:xfrm>
          <a:prstGeom prst="rect">
            <a:avLst/>
          </a:prstGeom>
        </p:spPr>
      </p:pic>
      <p:pic>
        <p:nvPicPr>
          <p:cNvPr id="52" name="図 51">
            <a:extLst>
              <a:ext uri="{FF2B5EF4-FFF2-40B4-BE49-F238E27FC236}">
                <a16:creationId xmlns:a16="http://schemas.microsoft.com/office/drawing/2014/main" id="{20A05E35-CC1E-BC56-30F5-FD7660C5467E}"/>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811543" y="4018223"/>
            <a:ext cx="1965373" cy="1180747"/>
          </a:xfrm>
          <a:prstGeom prst="rect">
            <a:avLst/>
          </a:prstGeom>
        </p:spPr>
      </p:pic>
      <p:sp>
        <p:nvSpPr>
          <p:cNvPr id="53" name="テキスト ボックス 52">
            <a:extLst>
              <a:ext uri="{FF2B5EF4-FFF2-40B4-BE49-F238E27FC236}">
                <a16:creationId xmlns:a16="http://schemas.microsoft.com/office/drawing/2014/main" id="{745E62F3-81D4-DC53-2A3C-E8B70D493B8F}"/>
              </a:ext>
            </a:extLst>
          </p:cNvPr>
          <p:cNvSpPr txBox="1"/>
          <p:nvPr/>
        </p:nvSpPr>
        <p:spPr>
          <a:xfrm>
            <a:off x="9891783" y="3723570"/>
            <a:ext cx="1804892" cy="276999"/>
          </a:xfrm>
          <a:prstGeom prst="rect">
            <a:avLst/>
          </a:prstGeom>
          <a:noFill/>
        </p:spPr>
        <p:txBody>
          <a:bodyPr wrap="square" rtlCol="0">
            <a:spAutoFit/>
          </a:bodyPr>
          <a:lstStyle/>
          <a:p>
            <a:pPr algn="ctr"/>
            <a:r>
              <a:rPr kumimoji="1" lang="ja-JP" altLang="en-US" sz="1200" b="1" dirty="0">
                <a:latin typeface="Meiryo UI" panose="020B0604030504040204" pitchFamily="50" charset="-128"/>
                <a:ea typeface="Meiryo UI" panose="020B0604030504040204" pitchFamily="50" charset="-128"/>
              </a:rPr>
              <a:t>通信状況グラフ</a:t>
            </a:r>
          </a:p>
        </p:txBody>
      </p:sp>
      <p:sp>
        <p:nvSpPr>
          <p:cNvPr id="35" name="テキスト ボックス 34">
            <a:extLst>
              <a:ext uri="{FF2B5EF4-FFF2-40B4-BE49-F238E27FC236}">
                <a16:creationId xmlns:a16="http://schemas.microsoft.com/office/drawing/2014/main" id="{FEA1463F-0AEC-39FC-932B-C5C586A4C552}"/>
              </a:ext>
            </a:extLst>
          </p:cNvPr>
          <p:cNvSpPr txBox="1"/>
          <p:nvPr/>
        </p:nvSpPr>
        <p:spPr>
          <a:xfrm>
            <a:off x="785166" y="2878211"/>
            <a:ext cx="6527278" cy="789960"/>
          </a:xfrm>
          <a:prstGeom prst="rect">
            <a:avLst/>
          </a:prstGeom>
          <a:noFill/>
        </p:spPr>
        <p:txBody>
          <a:bodyPr wrap="square" rtlCol="0">
            <a:spAutoFit/>
          </a:bodyPr>
          <a:lstStyle/>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■既存</a:t>
            </a:r>
            <a:r>
              <a:rPr lang="en-US" altLang="ja-JP" sz="1400" dirty="0">
                <a:solidFill>
                  <a:srgbClr val="C00000"/>
                </a:solidFill>
                <a:latin typeface="Meiryo UI" panose="020B0604030504040204" pitchFamily="50" charset="-128"/>
                <a:ea typeface="Meiryo UI" panose="020B0604030504040204" pitchFamily="50" charset="-128"/>
              </a:rPr>
              <a:t>2.4GHz</a:t>
            </a:r>
            <a:r>
              <a:rPr lang="ja-JP" altLang="en-US" sz="1400" dirty="0">
                <a:solidFill>
                  <a:srgbClr val="C00000"/>
                </a:solidFill>
                <a:latin typeface="Meiryo UI" panose="020B0604030504040204" pitchFamily="50" charset="-128"/>
                <a:ea typeface="Meiryo UI" panose="020B0604030504040204" pitchFamily="50" charset="-128"/>
              </a:rPr>
              <a:t> </a:t>
            </a:r>
            <a:r>
              <a:rPr lang="en-US" altLang="ja-JP" sz="1400" dirty="0">
                <a:solidFill>
                  <a:srgbClr val="C00000"/>
                </a:solidFill>
                <a:latin typeface="Meiryo UI" panose="020B0604030504040204" pitchFamily="50" charset="-128"/>
                <a:ea typeface="Meiryo UI" panose="020B0604030504040204" pitchFamily="50" charset="-128"/>
              </a:rPr>
              <a:t>Wi-Fi</a:t>
            </a:r>
            <a:r>
              <a:rPr lang="ja-JP" altLang="en-US" sz="1400" dirty="0">
                <a:solidFill>
                  <a:srgbClr val="C00000"/>
                </a:solidFill>
                <a:latin typeface="Meiryo UI" panose="020B0604030504040204" pitchFamily="50" charset="-128"/>
                <a:ea typeface="Meiryo UI" panose="020B0604030504040204" pitchFamily="50" charset="-128"/>
              </a:rPr>
              <a:t>よりも広範囲をカバー可能な長距離通信特性を活かして、工場内を</a:t>
            </a:r>
            <a:r>
              <a:rPr lang="en-US" altLang="ja-JP" sz="1400" dirty="0">
                <a:solidFill>
                  <a:srgbClr val="C00000"/>
                </a:solidFill>
                <a:latin typeface="Meiryo UI" panose="020B0604030504040204" pitchFamily="50" charset="-128"/>
                <a:ea typeface="Meiryo UI" panose="020B0604030504040204" pitchFamily="50" charset="-128"/>
              </a:rPr>
              <a:t>1</a:t>
            </a:r>
            <a:r>
              <a:rPr lang="ja-JP" altLang="en-US" sz="1400" dirty="0">
                <a:solidFill>
                  <a:srgbClr val="C00000"/>
                </a:solidFill>
                <a:latin typeface="Meiryo UI" panose="020B0604030504040204" pitchFamily="50" charset="-128"/>
                <a:ea typeface="Meiryo UI" panose="020B0604030504040204" pitchFamily="50" charset="-128"/>
              </a:rPr>
              <a:t>つの</a:t>
            </a:r>
            <a:r>
              <a:rPr lang="en-US" altLang="ja-JP" sz="1400" dirty="0">
                <a:solidFill>
                  <a:srgbClr val="C00000"/>
                </a:solidFill>
                <a:latin typeface="Meiryo UI" panose="020B0604030504040204" pitchFamily="50" charset="-128"/>
                <a:ea typeface="Meiryo UI" panose="020B0604030504040204" pitchFamily="50" charset="-128"/>
              </a:rPr>
              <a:t>AP</a:t>
            </a:r>
            <a:r>
              <a:rPr lang="ja-JP" altLang="en-US" sz="1400" dirty="0">
                <a:solidFill>
                  <a:srgbClr val="C00000"/>
                </a:solidFill>
                <a:latin typeface="Meiryo UI" panose="020B0604030504040204" pitchFamily="50" charset="-128"/>
                <a:ea typeface="Meiryo UI" panose="020B0604030504040204" pitchFamily="50" charset="-128"/>
              </a:rPr>
              <a:t>でカバーする。</a:t>
            </a:r>
          </a:p>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■中距離での特性マージンを活かして、エレベーター移動などローミングを安定して実施する。</a:t>
            </a:r>
          </a:p>
        </p:txBody>
      </p:sp>
      <p:sp>
        <p:nvSpPr>
          <p:cNvPr id="36" name="正方形/長方形 35">
            <a:extLst>
              <a:ext uri="{FF2B5EF4-FFF2-40B4-BE49-F238E27FC236}">
                <a16:creationId xmlns:a16="http://schemas.microsoft.com/office/drawing/2014/main" id="{ECC957AB-5190-4702-378C-22D3C38F4B0E}"/>
              </a:ext>
            </a:extLst>
          </p:cNvPr>
          <p:cNvSpPr/>
          <p:nvPr/>
        </p:nvSpPr>
        <p:spPr>
          <a:xfrm>
            <a:off x="334736" y="6166544"/>
            <a:ext cx="11520000" cy="458044"/>
          </a:xfrm>
          <a:prstGeom prst="rect">
            <a:avLst/>
          </a:prstGeom>
          <a:solidFill>
            <a:srgbClr val="002060"/>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P創英角ｺﾞｼｯｸUB" panose="020B0900000000000000" pitchFamily="50" charset="-128"/>
                <a:ea typeface="HGP創英角ｺﾞｼｯｸUB" panose="020B0900000000000000" pitchFamily="50" charset="-128"/>
              </a:rPr>
              <a:t>工場現場の無線インフラは</a:t>
            </a:r>
            <a:r>
              <a:rPr lang="en-US" altLang="ja-JP" dirty="0">
                <a:latin typeface="HGP創英角ｺﾞｼｯｸUB" panose="020B0900000000000000" pitchFamily="50" charset="-128"/>
                <a:ea typeface="HGP創英角ｺﾞｼｯｸUB" panose="020B0900000000000000" pitchFamily="50" charset="-128"/>
              </a:rPr>
              <a:t>11ah</a:t>
            </a:r>
            <a:r>
              <a:rPr lang="ja-JP" altLang="en-US" dirty="0">
                <a:latin typeface="HGP創英角ｺﾞｼｯｸUB" panose="020B0900000000000000" pitchFamily="50" charset="-128"/>
                <a:ea typeface="HGP創英角ｺﾞｼｯｸUB" panose="020B0900000000000000" pitchFamily="50" charset="-128"/>
              </a:rPr>
              <a:t>でカバーして大幅なコストダウンと安定通信環境を実現</a:t>
            </a:r>
          </a:p>
        </p:txBody>
      </p:sp>
      <p:sp>
        <p:nvSpPr>
          <p:cNvPr id="37" name="テキスト ボックス 36">
            <a:extLst>
              <a:ext uri="{FF2B5EF4-FFF2-40B4-BE49-F238E27FC236}">
                <a16:creationId xmlns:a16="http://schemas.microsoft.com/office/drawing/2014/main" id="{2A59885C-2C34-18AE-3DA7-02BBD353CA3E}"/>
              </a:ext>
            </a:extLst>
          </p:cNvPr>
          <p:cNvSpPr txBox="1"/>
          <p:nvPr/>
        </p:nvSpPr>
        <p:spPr>
          <a:xfrm>
            <a:off x="785165" y="1580145"/>
            <a:ext cx="6628817"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a:t>
            </a:r>
            <a:r>
              <a:rPr lang="en-US" altLang="ja-JP" sz="1400" dirty="0">
                <a:solidFill>
                  <a:srgbClr val="002060"/>
                </a:solidFill>
                <a:latin typeface="Meiryo UI" panose="020B0604030504040204" pitchFamily="50" charset="-128"/>
                <a:ea typeface="Meiryo UI" panose="020B0604030504040204" pitchFamily="50" charset="-128"/>
              </a:rPr>
              <a:t>802.11ah</a:t>
            </a:r>
            <a:r>
              <a:rPr lang="ja-JP" altLang="en-US" sz="1400" dirty="0">
                <a:solidFill>
                  <a:srgbClr val="002060"/>
                </a:solidFill>
                <a:latin typeface="Meiryo UI" panose="020B0604030504040204" pitchFamily="50" charset="-128"/>
                <a:ea typeface="Meiryo UI" panose="020B0604030504040204" pitchFamily="50" charset="-128"/>
              </a:rPr>
              <a:t>の工場内監視・制御を実証することで、日本における工場</a:t>
            </a:r>
            <a:r>
              <a:rPr lang="en-US" altLang="ja-JP" sz="1400" dirty="0">
                <a:solidFill>
                  <a:srgbClr val="002060"/>
                </a:solidFill>
                <a:latin typeface="Meiryo UI" panose="020B0604030504040204" pitchFamily="50" charset="-128"/>
                <a:ea typeface="Meiryo UI" panose="020B0604030504040204" pitchFamily="50" charset="-128"/>
              </a:rPr>
              <a:t>IoT</a:t>
            </a:r>
            <a:r>
              <a:rPr lang="ja-JP" altLang="en-US" sz="1400" dirty="0">
                <a:solidFill>
                  <a:srgbClr val="002060"/>
                </a:solidFill>
                <a:latin typeface="Meiryo UI" panose="020B0604030504040204" pitchFamily="50" charset="-128"/>
                <a:ea typeface="Meiryo UI" panose="020B0604030504040204" pitchFamily="50" charset="-128"/>
              </a:rPr>
              <a:t>化を推進する。</a:t>
            </a: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■監視用カメラ、自動搬送機器制御を接続して、実用性を確認する。</a:t>
            </a:r>
          </a:p>
        </p:txBody>
      </p:sp>
      <p:sp>
        <p:nvSpPr>
          <p:cNvPr id="39" name="テキスト ボックス 38">
            <a:extLst>
              <a:ext uri="{FF2B5EF4-FFF2-40B4-BE49-F238E27FC236}">
                <a16:creationId xmlns:a16="http://schemas.microsoft.com/office/drawing/2014/main" id="{C8001205-2049-612F-64AB-BBF512D529BE}"/>
              </a:ext>
            </a:extLst>
          </p:cNvPr>
          <p:cNvSpPr txBox="1"/>
          <p:nvPr/>
        </p:nvSpPr>
        <p:spPr>
          <a:xfrm>
            <a:off x="769724" y="4465646"/>
            <a:ext cx="6644257"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a:t>
            </a:r>
            <a:r>
              <a:rPr lang="en-US" altLang="ja-JP" sz="1400" dirty="0">
                <a:solidFill>
                  <a:srgbClr val="002060"/>
                </a:solidFill>
                <a:latin typeface="Meiryo UI" panose="020B0604030504040204" pitchFamily="50" charset="-128"/>
                <a:ea typeface="Meiryo UI" panose="020B0604030504040204" pitchFamily="50" charset="-128"/>
              </a:rPr>
              <a:t>2.4GHz Wi-Fi</a:t>
            </a:r>
            <a:r>
              <a:rPr lang="ja-JP" altLang="en-US" sz="1400" dirty="0">
                <a:solidFill>
                  <a:srgbClr val="002060"/>
                </a:solidFill>
                <a:latin typeface="Meiryo UI" panose="020B0604030504040204" pitchFamily="50" charset="-128"/>
                <a:ea typeface="Meiryo UI" panose="020B0604030504040204" pitchFamily="50" charset="-128"/>
              </a:rPr>
              <a:t>では</a:t>
            </a:r>
            <a:r>
              <a:rPr lang="en-US" altLang="ja-JP" sz="1400" dirty="0">
                <a:solidFill>
                  <a:srgbClr val="002060"/>
                </a:solidFill>
                <a:latin typeface="Meiryo UI" panose="020B0604030504040204" pitchFamily="50" charset="-128"/>
                <a:ea typeface="Meiryo UI" panose="020B0604030504040204" pitchFamily="50" charset="-128"/>
              </a:rPr>
              <a:t>5</a:t>
            </a:r>
            <a:r>
              <a:rPr lang="ja-JP" altLang="en-US" sz="1400" dirty="0">
                <a:solidFill>
                  <a:srgbClr val="002060"/>
                </a:solidFill>
                <a:latin typeface="Meiryo UI" panose="020B0604030504040204" pitchFamily="50" charset="-128"/>
                <a:ea typeface="Meiryo UI" panose="020B0604030504040204" pitchFamily="50" charset="-128"/>
              </a:rPr>
              <a:t>台の</a:t>
            </a:r>
            <a:r>
              <a:rPr lang="en-US" altLang="ja-JP" sz="1400" dirty="0">
                <a:solidFill>
                  <a:srgbClr val="002060"/>
                </a:solidFill>
                <a:latin typeface="Meiryo UI" panose="020B0604030504040204" pitchFamily="50" charset="-128"/>
                <a:ea typeface="Meiryo UI" panose="020B0604030504040204" pitchFamily="50" charset="-128"/>
              </a:rPr>
              <a:t>AP</a:t>
            </a:r>
            <a:r>
              <a:rPr lang="ja-JP" altLang="en-US" sz="1400" dirty="0">
                <a:solidFill>
                  <a:srgbClr val="002060"/>
                </a:solidFill>
                <a:latin typeface="Meiryo UI" panose="020B0604030504040204" pitchFamily="50" charset="-128"/>
                <a:ea typeface="Meiryo UI" panose="020B0604030504040204" pitchFamily="50" charset="-128"/>
              </a:rPr>
              <a:t>でカバーしていた領域を</a:t>
            </a:r>
            <a:r>
              <a:rPr lang="en-US" altLang="ja-JP" sz="1400" dirty="0">
                <a:solidFill>
                  <a:srgbClr val="002060"/>
                </a:solidFill>
                <a:latin typeface="Meiryo UI" panose="020B0604030504040204" pitchFamily="50" charset="-128"/>
                <a:ea typeface="Meiryo UI" panose="020B0604030504040204" pitchFamily="50" charset="-128"/>
              </a:rPr>
              <a:t>11ah</a:t>
            </a:r>
            <a:r>
              <a:rPr lang="ja-JP" altLang="en-US" sz="1400" dirty="0">
                <a:solidFill>
                  <a:srgbClr val="002060"/>
                </a:solidFill>
                <a:latin typeface="Meiryo UI" panose="020B0604030504040204" pitchFamily="50" charset="-128"/>
                <a:ea typeface="Meiryo UI" panose="020B0604030504040204" pitchFamily="50" charset="-128"/>
              </a:rPr>
              <a:t>では</a:t>
            </a:r>
            <a:r>
              <a:rPr lang="en-US" altLang="ja-JP" sz="1400" dirty="0">
                <a:solidFill>
                  <a:srgbClr val="002060"/>
                </a:solidFill>
                <a:latin typeface="Meiryo UI" panose="020B0604030504040204" pitchFamily="50" charset="-128"/>
                <a:ea typeface="Meiryo UI" panose="020B0604030504040204" pitchFamily="50" charset="-128"/>
              </a:rPr>
              <a:t>1</a:t>
            </a:r>
            <a:r>
              <a:rPr lang="ja-JP" altLang="en-US" sz="1400" dirty="0">
                <a:solidFill>
                  <a:srgbClr val="002060"/>
                </a:solidFill>
                <a:latin typeface="Meiryo UI" panose="020B0604030504040204" pitchFamily="50" charset="-128"/>
                <a:ea typeface="Meiryo UI" panose="020B0604030504040204" pitchFamily="50" charset="-128"/>
              </a:rPr>
              <a:t>台の</a:t>
            </a:r>
            <a:r>
              <a:rPr lang="en-US" altLang="ja-JP" sz="1400" dirty="0">
                <a:solidFill>
                  <a:srgbClr val="002060"/>
                </a:solidFill>
                <a:latin typeface="Meiryo UI" panose="020B0604030504040204" pitchFamily="50" charset="-128"/>
                <a:ea typeface="Meiryo UI" panose="020B0604030504040204" pitchFamily="50" charset="-128"/>
              </a:rPr>
              <a:t>AP</a:t>
            </a:r>
            <a:r>
              <a:rPr lang="ja-JP" altLang="en-US" sz="1400" dirty="0">
                <a:solidFill>
                  <a:srgbClr val="002060"/>
                </a:solidFill>
                <a:latin typeface="Meiryo UI" panose="020B0604030504040204" pitchFamily="50" charset="-128"/>
                <a:ea typeface="Meiryo UI" panose="020B0604030504040204" pitchFamily="50" charset="-128"/>
              </a:rPr>
              <a:t>でカバー出来た。</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■貨物エレベーターでのローミングも安定して切り替わることを確認した。</a:t>
            </a:r>
            <a:endParaRPr lang="en-US" altLang="ja-JP" sz="1400" dirty="0">
              <a:solidFill>
                <a:srgbClr val="002060"/>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67C0AD74-0F93-328F-0F72-935106771E4D}"/>
              </a:ext>
            </a:extLst>
          </p:cNvPr>
          <p:cNvSpPr/>
          <p:nvPr/>
        </p:nvSpPr>
        <p:spPr>
          <a:xfrm>
            <a:off x="1051821" y="1163455"/>
            <a:ext cx="1891254"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実証概要</a:t>
            </a:r>
          </a:p>
        </p:txBody>
      </p:sp>
      <p:sp>
        <p:nvSpPr>
          <p:cNvPr id="11" name="正方形/長方形 10">
            <a:extLst>
              <a:ext uri="{FF2B5EF4-FFF2-40B4-BE49-F238E27FC236}">
                <a16:creationId xmlns:a16="http://schemas.microsoft.com/office/drawing/2014/main" id="{6D4E2854-BBD4-6BB2-C69C-792A62045F62}"/>
              </a:ext>
            </a:extLst>
          </p:cNvPr>
          <p:cNvSpPr/>
          <p:nvPr/>
        </p:nvSpPr>
        <p:spPr>
          <a:xfrm>
            <a:off x="1061519" y="2462887"/>
            <a:ext cx="1891254" cy="373782"/>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b="1" dirty="0">
                <a:solidFill>
                  <a:srgbClr val="002060"/>
                </a:solidFill>
                <a:latin typeface="Meiryo UI" panose="020B0604030504040204" pitchFamily="50" charset="-128"/>
                <a:ea typeface="Meiryo UI" panose="020B0604030504040204" pitchFamily="50" charset="-128"/>
              </a:rPr>
              <a:t>11ah</a:t>
            </a:r>
            <a:r>
              <a:rPr lang="ja-JP" altLang="en-US" sz="1400" b="1" dirty="0">
                <a:solidFill>
                  <a:srgbClr val="002060"/>
                </a:solidFill>
                <a:latin typeface="Meiryo UI" panose="020B0604030504040204" pitchFamily="50" charset="-128"/>
                <a:ea typeface="Meiryo UI" panose="020B0604030504040204" pitchFamily="50" charset="-128"/>
              </a:rPr>
              <a:t>ならではの特長</a:t>
            </a:r>
          </a:p>
        </p:txBody>
      </p:sp>
      <p:sp>
        <p:nvSpPr>
          <p:cNvPr id="14" name="正方形/長方形 13">
            <a:extLst>
              <a:ext uri="{FF2B5EF4-FFF2-40B4-BE49-F238E27FC236}">
                <a16:creationId xmlns:a16="http://schemas.microsoft.com/office/drawing/2014/main" id="{0B23BEBD-E86E-0C10-3AC3-3DE4D2F29A01}"/>
              </a:ext>
            </a:extLst>
          </p:cNvPr>
          <p:cNvSpPr/>
          <p:nvPr/>
        </p:nvSpPr>
        <p:spPr>
          <a:xfrm>
            <a:off x="1061520" y="4064553"/>
            <a:ext cx="1891253"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実証評価</a:t>
            </a:r>
          </a:p>
        </p:txBody>
      </p:sp>
    </p:spTree>
    <p:extLst>
      <p:ext uri="{BB962C8B-B14F-4D97-AF65-F5344CB8AC3E}">
        <p14:creationId xmlns:p14="http://schemas.microsoft.com/office/powerpoint/2010/main" val="7096060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43F57-1CA5-041B-44D6-DBC2994EB3D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FECE83F-6BAE-B65A-FCA1-4FCC4628D457}"/>
              </a:ext>
            </a:extLst>
          </p:cNvPr>
          <p:cNvSpPr>
            <a:spLocks noGrp="1"/>
          </p:cNvSpPr>
          <p:nvPr>
            <p:ph type="title"/>
          </p:nvPr>
        </p:nvSpPr>
        <p:spPr/>
        <p:txBody>
          <a:bodyPr>
            <a:normAutofit/>
          </a:bodyPr>
          <a:lstStyle/>
          <a:p>
            <a:r>
              <a:rPr lang="ja-JP" altLang="en-US" sz="2000" dirty="0"/>
              <a:t>ユースケース② 地域のスマート化</a:t>
            </a:r>
          </a:p>
        </p:txBody>
      </p:sp>
      <p:sp>
        <p:nvSpPr>
          <p:cNvPr id="4" name="正方形/長方形 3">
            <a:extLst>
              <a:ext uri="{FF2B5EF4-FFF2-40B4-BE49-F238E27FC236}">
                <a16:creationId xmlns:a16="http://schemas.microsoft.com/office/drawing/2014/main" id="{C5D5B11D-A3A7-0A75-1CB7-609A0D948E30}"/>
              </a:ext>
            </a:extLst>
          </p:cNvPr>
          <p:cNvSpPr/>
          <p:nvPr/>
        </p:nvSpPr>
        <p:spPr>
          <a:xfrm>
            <a:off x="766626" y="1331874"/>
            <a:ext cx="6991627" cy="1391151"/>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3FE836DF-2C17-B090-468E-938BE0E98727}"/>
              </a:ext>
            </a:extLst>
          </p:cNvPr>
          <p:cNvSpPr/>
          <p:nvPr/>
        </p:nvSpPr>
        <p:spPr>
          <a:xfrm>
            <a:off x="781750" y="3079953"/>
            <a:ext cx="6991627" cy="1383980"/>
          </a:xfrm>
          <a:prstGeom prst="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marL="188152" indent="-188152">
              <a:lnSpc>
                <a:spcPct val="150000"/>
              </a:lnSpc>
              <a:spcAft>
                <a:spcPts val="384"/>
              </a:spcAft>
            </a:pPr>
            <a:endParaRPr lang="ja-JP" altLang="en-US" sz="1194" b="1" dirty="0">
              <a:solidFill>
                <a:srgbClr val="C00000"/>
              </a:solidFill>
              <a:latin typeface="Meiryo UI" panose="020B0604030504040204" pitchFamily="50" charset="-128"/>
              <a:ea typeface="Meiryo UI" panose="020B0604030504040204" pitchFamily="50" charset="-128"/>
            </a:endParaRPr>
          </a:p>
        </p:txBody>
      </p:sp>
      <p:sp>
        <p:nvSpPr>
          <p:cNvPr id="28" name="正方形/長方形 98">
            <a:extLst>
              <a:ext uri="{FF2B5EF4-FFF2-40B4-BE49-F238E27FC236}">
                <a16:creationId xmlns:a16="http://schemas.microsoft.com/office/drawing/2014/main" id="{69DE82A4-D0E4-DBA0-6DDD-043B7AC55AEA}"/>
              </a:ext>
            </a:extLst>
          </p:cNvPr>
          <p:cNvSpPr>
            <a:spLocks noChangeArrowheads="1"/>
          </p:cNvSpPr>
          <p:nvPr/>
        </p:nvSpPr>
        <p:spPr bwMode="auto">
          <a:xfrm>
            <a:off x="8813337" y="1136543"/>
            <a:ext cx="2207551" cy="360000"/>
          </a:xfrm>
          <a:prstGeom prst="rect">
            <a:avLst/>
          </a:prstGeom>
          <a:gradFill>
            <a:gsLst>
              <a:gs pos="0">
                <a:srgbClr val="002060"/>
              </a:gs>
              <a:gs pos="53000">
                <a:srgbClr val="FFFFFF"/>
              </a:gs>
              <a:gs pos="100000">
                <a:srgbClr val="002060"/>
              </a:gs>
            </a:gsLst>
            <a:lin ang="5400000" scaled="1"/>
          </a:gradFill>
          <a:ln>
            <a:noFill/>
          </a:ln>
        </p:spPr>
        <p:txBody>
          <a:bodyPr lIns="35964" tIns="108000" rIns="35964" bIns="71922" anchor="ctr"/>
          <a:lstStyle>
            <a:lvl1pPr eaLnBrk="0" hangingPunct="0">
              <a:spcBef>
                <a:spcPct val="20000"/>
              </a:spcBef>
              <a:buChar char="•"/>
              <a:defRPr kumimoji="1" sz="3200">
                <a:solidFill>
                  <a:schemeClr val="tx1"/>
                </a:solidFill>
                <a:latin typeface="Arial" charset="0"/>
                <a:ea typeface="ＭＳ Ｐゴシック" pitchFamily="50" charset="-128"/>
              </a:defRPr>
            </a:lvl1pPr>
            <a:lvl2pPr marL="742950" indent="-285750" eaLnBrk="0" hangingPunct="0">
              <a:spcBef>
                <a:spcPct val="20000"/>
              </a:spcBef>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ctr" eaLnBrk="1" hangingPunct="1">
              <a:lnSpc>
                <a:spcPts val="1200"/>
              </a:lnSpc>
              <a:spcBef>
                <a:spcPct val="0"/>
              </a:spcBef>
              <a:buFontTx/>
              <a:buNone/>
              <a:defRPr/>
            </a:pPr>
            <a:r>
              <a:rPr lang="ja-JP" altLang="en-US" sz="1600" b="1" dirty="0">
                <a:solidFill>
                  <a:srgbClr val="000000"/>
                </a:solidFill>
                <a:latin typeface="Meiryo UI" panose="020B0604030504040204" pitchFamily="50" charset="-128"/>
                <a:ea typeface="Meiryo UI" panose="020B0604030504040204" pitchFamily="50" charset="-128"/>
              </a:rPr>
              <a:t>実証イメージ</a:t>
            </a:r>
          </a:p>
        </p:txBody>
      </p:sp>
      <p:pic>
        <p:nvPicPr>
          <p:cNvPr id="35" name="Picture 2" descr="「市役所　イラスト　フリー」の画像検索結果">
            <a:extLst>
              <a:ext uri="{FF2B5EF4-FFF2-40B4-BE49-F238E27FC236}">
                <a16:creationId xmlns:a16="http://schemas.microsoft.com/office/drawing/2014/main" id="{A5AA822A-34A2-E21F-A0AF-8B3E32FCB24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20436" y="1918208"/>
            <a:ext cx="1188238" cy="1188238"/>
          </a:xfrm>
          <a:prstGeom prst="rect">
            <a:avLst/>
          </a:prstGeom>
          <a:noFill/>
          <a:extLst>
            <a:ext uri="{909E8E84-426E-40DD-AFC4-6F175D3DCCD1}">
              <a14:hiddenFill xmlns:a14="http://schemas.microsoft.com/office/drawing/2010/main">
                <a:solidFill>
                  <a:srgbClr val="FFFFFF"/>
                </a:solidFill>
              </a14:hiddenFill>
            </a:ext>
          </a:extLst>
        </p:spPr>
      </p:pic>
      <p:sp>
        <p:nvSpPr>
          <p:cNvPr id="36" name="円形吹き出し 39">
            <a:extLst>
              <a:ext uri="{FF2B5EF4-FFF2-40B4-BE49-F238E27FC236}">
                <a16:creationId xmlns:a16="http://schemas.microsoft.com/office/drawing/2014/main" id="{D10774E4-65C7-6E7B-8DCE-0251633AABD6}"/>
              </a:ext>
            </a:extLst>
          </p:cNvPr>
          <p:cNvSpPr/>
          <p:nvPr/>
        </p:nvSpPr>
        <p:spPr>
          <a:xfrm>
            <a:off x="9581787" y="1603173"/>
            <a:ext cx="709839" cy="647369"/>
          </a:xfrm>
          <a:prstGeom prst="wedgeEllipseCallout">
            <a:avLst>
              <a:gd name="adj1" fmla="val -1567"/>
              <a:gd name="adj2" fmla="val 50334"/>
            </a:avLst>
          </a:pr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37" name="テキスト ボックス 36">
            <a:extLst>
              <a:ext uri="{FF2B5EF4-FFF2-40B4-BE49-F238E27FC236}">
                <a16:creationId xmlns:a16="http://schemas.microsoft.com/office/drawing/2014/main" id="{D8741DA8-51C3-CD0F-AF59-5FF6AC27A47F}"/>
              </a:ext>
            </a:extLst>
          </p:cNvPr>
          <p:cNvSpPr txBox="1"/>
          <p:nvPr/>
        </p:nvSpPr>
        <p:spPr>
          <a:xfrm>
            <a:off x="9712683" y="1608857"/>
            <a:ext cx="601118" cy="307777"/>
          </a:xfrm>
          <a:prstGeom prst="rect">
            <a:avLst/>
          </a:prstGeom>
          <a:noFill/>
        </p:spPr>
        <p:txBody>
          <a:bodyPr wrap="square" rtlCol="0">
            <a:spAutoFit/>
          </a:bodyPr>
          <a:lstStyle/>
          <a:p>
            <a:r>
              <a:rPr kumimoji="1" lang="en-US" altLang="ja-JP" sz="1400" b="1" dirty="0">
                <a:latin typeface="Meiryo UI" panose="020B0604030504040204" pitchFamily="50" charset="-128"/>
                <a:ea typeface="Meiryo UI" panose="020B0604030504040204" pitchFamily="50" charset="-128"/>
              </a:rPr>
              <a:t>AP</a:t>
            </a:r>
            <a:endParaRPr kumimoji="1" lang="ja-JP" altLang="en-US" sz="1400" b="1" dirty="0">
              <a:latin typeface="Meiryo UI" panose="020B0604030504040204" pitchFamily="50" charset="-128"/>
              <a:ea typeface="Meiryo UI" panose="020B0604030504040204" pitchFamily="50" charset="-128"/>
            </a:endParaRPr>
          </a:p>
        </p:txBody>
      </p:sp>
      <p:pic>
        <p:nvPicPr>
          <p:cNvPr id="38" name="図 37" descr="アイコン&#10;&#10;自動的に生成された説明">
            <a:extLst>
              <a:ext uri="{FF2B5EF4-FFF2-40B4-BE49-F238E27FC236}">
                <a16:creationId xmlns:a16="http://schemas.microsoft.com/office/drawing/2014/main" id="{3A690F38-3CF7-8399-5798-78BFDD5FE0D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60089" y="1855445"/>
            <a:ext cx="335608" cy="335608"/>
          </a:xfrm>
          <a:prstGeom prst="rect">
            <a:avLst/>
          </a:prstGeom>
        </p:spPr>
      </p:pic>
      <p:pic>
        <p:nvPicPr>
          <p:cNvPr id="39" name="Picture 2" descr="デフォルメされた警察署のイラスト">
            <a:extLst>
              <a:ext uri="{FF2B5EF4-FFF2-40B4-BE49-F238E27FC236}">
                <a16:creationId xmlns:a16="http://schemas.microsoft.com/office/drawing/2014/main" id="{E6759FEC-0608-0714-9977-662134DD4C8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673461" y="1855668"/>
            <a:ext cx="1188239" cy="1250778"/>
          </a:xfrm>
          <a:prstGeom prst="rect">
            <a:avLst/>
          </a:prstGeom>
          <a:noFill/>
          <a:extLst>
            <a:ext uri="{909E8E84-426E-40DD-AFC4-6F175D3DCCD1}">
              <a14:hiddenFill xmlns:a14="http://schemas.microsoft.com/office/drawing/2010/main">
                <a:solidFill>
                  <a:srgbClr val="FFFFFF"/>
                </a:solidFill>
              </a14:hiddenFill>
            </a:ext>
          </a:extLst>
        </p:spPr>
      </p:pic>
      <p:sp>
        <p:nvSpPr>
          <p:cNvPr id="40" name="左右矢印 43">
            <a:extLst>
              <a:ext uri="{FF2B5EF4-FFF2-40B4-BE49-F238E27FC236}">
                <a16:creationId xmlns:a16="http://schemas.microsoft.com/office/drawing/2014/main" id="{D9CF75DF-574E-A4D2-B4E4-51F4A01D354E}"/>
              </a:ext>
            </a:extLst>
          </p:cNvPr>
          <p:cNvSpPr/>
          <p:nvPr/>
        </p:nvSpPr>
        <p:spPr>
          <a:xfrm rot="16200000">
            <a:off x="9364350" y="3474743"/>
            <a:ext cx="1236767" cy="487621"/>
          </a:xfrm>
          <a:prstGeom prst="leftRightArrow">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800"/>
          </a:p>
        </p:txBody>
      </p:sp>
      <p:sp>
        <p:nvSpPr>
          <p:cNvPr id="44" name="テキスト ボックス 43">
            <a:extLst>
              <a:ext uri="{FF2B5EF4-FFF2-40B4-BE49-F238E27FC236}">
                <a16:creationId xmlns:a16="http://schemas.microsoft.com/office/drawing/2014/main" id="{66398FE2-E37D-F1A6-F244-298271975BF7}"/>
              </a:ext>
            </a:extLst>
          </p:cNvPr>
          <p:cNvSpPr txBox="1"/>
          <p:nvPr/>
        </p:nvSpPr>
        <p:spPr>
          <a:xfrm>
            <a:off x="8843496" y="3576738"/>
            <a:ext cx="995785" cy="307777"/>
          </a:xfrm>
          <a:prstGeom prst="rect">
            <a:avLst/>
          </a:prstGeom>
          <a:noFill/>
        </p:spPr>
        <p:txBody>
          <a:bodyPr wrap="square" rtlCol="0">
            <a:spAutoFit/>
          </a:bodyPr>
          <a:lstStyle/>
          <a:p>
            <a:pPr algn="ctr"/>
            <a:r>
              <a:rPr kumimoji="1" lang="ja-JP" altLang="en-US" sz="1400" b="1" dirty="0">
                <a:latin typeface="Meiryo UI" panose="020B0604030504040204" pitchFamily="50" charset="-128"/>
                <a:ea typeface="Meiryo UI" panose="020B0604030504040204" pitchFamily="50" charset="-128"/>
              </a:rPr>
              <a:t>制御・映像</a:t>
            </a:r>
          </a:p>
        </p:txBody>
      </p:sp>
      <p:grpSp>
        <p:nvGrpSpPr>
          <p:cNvPr id="22" name="グループ化 21">
            <a:extLst>
              <a:ext uri="{FF2B5EF4-FFF2-40B4-BE49-F238E27FC236}">
                <a16:creationId xmlns:a16="http://schemas.microsoft.com/office/drawing/2014/main" id="{658F94A0-7563-1961-6DC9-AFA376F8F047}"/>
              </a:ext>
            </a:extLst>
          </p:cNvPr>
          <p:cNvGrpSpPr/>
          <p:nvPr/>
        </p:nvGrpSpPr>
        <p:grpSpPr>
          <a:xfrm>
            <a:off x="8600502" y="4124710"/>
            <a:ext cx="2918282" cy="1953334"/>
            <a:chOff x="8554850" y="3989062"/>
            <a:chExt cx="3094676" cy="2167805"/>
          </a:xfrm>
        </p:grpSpPr>
        <p:pic>
          <p:nvPicPr>
            <p:cNvPr id="31" name="図 30" descr="テキスト&#10;&#10;自動的に生成された説明">
              <a:extLst>
                <a:ext uri="{FF2B5EF4-FFF2-40B4-BE49-F238E27FC236}">
                  <a16:creationId xmlns:a16="http://schemas.microsoft.com/office/drawing/2014/main" id="{45B53666-49EE-8AB2-F365-76A9D764A43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71853" y="3989062"/>
              <a:ext cx="2977673" cy="2081753"/>
            </a:xfrm>
            <a:prstGeom prst="rect">
              <a:avLst/>
            </a:prstGeom>
          </p:spPr>
        </p:pic>
        <p:sp>
          <p:nvSpPr>
            <p:cNvPr id="32" name="直角三角形 31">
              <a:extLst>
                <a:ext uri="{FF2B5EF4-FFF2-40B4-BE49-F238E27FC236}">
                  <a16:creationId xmlns:a16="http://schemas.microsoft.com/office/drawing/2014/main" id="{7D51DB59-4F9D-AB8C-AAC2-F1DFD53F69AB}"/>
                </a:ext>
              </a:extLst>
            </p:cNvPr>
            <p:cNvSpPr/>
            <p:nvPr/>
          </p:nvSpPr>
          <p:spPr>
            <a:xfrm>
              <a:off x="8659178" y="4773396"/>
              <a:ext cx="2869879" cy="1383471"/>
            </a:xfrm>
            <a:prstGeom prst="rtTriangle">
              <a:avLst/>
            </a:prstGeom>
            <a:gradFill flip="none" rotWithShape="1">
              <a:gsLst>
                <a:gs pos="0">
                  <a:schemeClr val="bg1">
                    <a:lumMod val="75000"/>
                  </a:schemeClr>
                </a:gs>
                <a:gs pos="100000">
                  <a:schemeClr val="tx1">
                    <a:lumMod val="50000"/>
                    <a:lumOff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dirty="0"/>
            </a:p>
          </p:txBody>
        </p:sp>
        <p:sp>
          <p:nvSpPr>
            <p:cNvPr id="33" name="円/楕円 35">
              <a:extLst>
                <a:ext uri="{FF2B5EF4-FFF2-40B4-BE49-F238E27FC236}">
                  <a16:creationId xmlns:a16="http://schemas.microsoft.com/office/drawing/2014/main" id="{DDF5AFCE-B93E-88C7-3345-FF8476EA9322}"/>
                </a:ext>
              </a:extLst>
            </p:cNvPr>
            <p:cNvSpPr/>
            <p:nvPr/>
          </p:nvSpPr>
          <p:spPr>
            <a:xfrm>
              <a:off x="8809664" y="5766431"/>
              <a:ext cx="1823809" cy="319069"/>
            </a:xfrm>
            <a:prstGeom prst="ellipse">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pic>
          <p:nvPicPr>
            <p:cNvPr id="34" name="図 33" descr="シャツ, 持つ が含まれている画像&#10;&#10;自動的に生成された説明">
              <a:extLst>
                <a:ext uri="{FF2B5EF4-FFF2-40B4-BE49-F238E27FC236}">
                  <a16:creationId xmlns:a16="http://schemas.microsoft.com/office/drawing/2014/main" id="{8B2827E3-9D9F-7912-0285-FD97E0F647F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095075" y="4848298"/>
              <a:ext cx="1598632" cy="1195330"/>
            </a:xfrm>
            <a:prstGeom prst="rect">
              <a:avLst/>
            </a:prstGeom>
          </p:spPr>
        </p:pic>
        <p:pic>
          <p:nvPicPr>
            <p:cNvPr id="41" name="Picture 2" descr="監視カメラ・防犯カメラのイラスト">
              <a:extLst>
                <a:ext uri="{FF2B5EF4-FFF2-40B4-BE49-F238E27FC236}">
                  <a16:creationId xmlns:a16="http://schemas.microsoft.com/office/drawing/2014/main" id="{E0EC9521-21CD-C77B-A323-2C5F42DE98DD}"/>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996651" y="4276352"/>
              <a:ext cx="346617" cy="41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図 41" descr="暗い, 民衆, 立つ, グループ が含まれている画像&#10;&#10;自動的に生成された説明">
              <a:extLst>
                <a:ext uri="{FF2B5EF4-FFF2-40B4-BE49-F238E27FC236}">
                  <a16:creationId xmlns:a16="http://schemas.microsoft.com/office/drawing/2014/main" id="{168C90E2-1887-5A64-F9BE-494984D918F4}"/>
                </a:ext>
              </a:extLst>
            </p:cNvPr>
            <p:cNvPicPr>
              <a:picLocks noChangeAspect="1"/>
            </p:cNvPicPr>
            <p:nvPr/>
          </p:nvPicPr>
          <p:blipFill rotWithShape="1">
            <a:blip r:embed="rId9"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flipH="1">
              <a:off x="8554850" y="4901082"/>
              <a:ext cx="509629" cy="1076567"/>
            </a:xfrm>
            <a:prstGeom prst="rect">
              <a:avLst/>
            </a:prstGeom>
          </p:spPr>
        </p:pic>
        <p:pic>
          <p:nvPicPr>
            <p:cNvPr id="43" name="図 42" descr="暗い, 民衆, 立つ, グループ が含まれている画像&#10;&#10;自動的に生成された説明">
              <a:extLst>
                <a:ext uri="{FF2B5EF4-FFF2-40B4-BE49-F238E27FC236}">
                  <a16:creationId xmlns:a16="http://schemas.microsoft.com/office/drawing/2014/main" id="{23B7DFE8-9147-2308-FF24-4E23B0AC28F2}"/>
                </a:ext>
              </a:extLst>
            </p:cNvPr>
            <p:cNvPicPr>
              <a:picLocks noChangeAspect="1"/>
            </p:cNvPicPr>
            <p:nvPr/>
          </p:nvPicPr>
          <p:blipFill rotWithShape="1">
            <a:blip r:embed="rId10"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8930134" y="4652968"/>
              <a:ext cx="224467" cy="611637"/>
            </a:xfrm>
            <a:prstGeom prst="rect">
              <a:avLst/>
            </a:prstGeom>
          </p:spPr>
        </p:pic>
        <p:sp>
          <p:nvSpPr>
            <p:cNvPr id="8" name="吹き出し: 円形 7">
              <a:extLst>
                <a:ext uri="{FF2B5EF4-FFF2-40B4-BE49-F238E27FC236}">
                  <a16:creationId xmlns:a16="http://schemas.microsoft.com/office/drawing/2014/main" id="{24988D83-4C61-5A25-9F2A-C936D01AB5D2}"/>
                </a:ext>
              </a:extLst>
            </p:cNvPr>
            <p:cNvSpPr/>
            <p:nvPr/>
          </p:nvSpPr>
          <p:spPr>
            <a:xfrm>
              <a:off x="10234360" y="4749341"/>
              <a:ext cx="798226" cy="458551"/>
            </a:xfrm>
            <a:prstGeom prst="wedgeEllipseCallout">
              <a:avLst>
                <a:gd name="adj1" fmla="val 50781"/>
                <a:gd name="adj2" fmla="val -7359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注意喚起</a:t>
              </a:r>
            </a:p>
          </p:txBody>
        </p:sp>
      </p:grpSp>
      <p:sp>
        <p:nvSpPr>
          <p:cNvPr id="9" name="テキスト ボックス 8">
            <a:extLst>
              <a:ext uri="{FF2B5EF4-FFF2-40B4-BE49-F238E27FC236}">
                <a16:creationId xmlns:a16="http://schemas.microsoft.com/office/drawing/2014/main" id="{3709348E-0BBE-47C7-104C-7DEA5E5F2CD8}"/>
              </a:ext>
            </a:extLst>
          </p:cNvPr>
          <p:cNvSpPr txBox="1"/>
          <p:nvPr/>
        </p:nvSpPr>
        <p:spPr>
          <a:xfrm>
            <a:off x="10120436" y="3576738"/>
            <a:ext cx="962123" cy="307777"/>
          </a:xfrm>
          <a:prstGeom prst="rect">
            <a:avLst/>
          </a:prstGeom>
          <a:noFill/>
        </p:spPr>
        <p:txBody>
          <a:bodyPr wrap="square" rtlCol="0">
            <a:spAutoFit/>
          </a:bodyPr>
          <a:lstStyle/>
          <a:p>
            <a:pPr algn="ctr"/>
            <a:r>
              <a:rPr kumimoji="1" lang="ja-JP" altLang="en-US" sz="1400" b="1" dirty="0">
                <a:latin typeface="Meiryo UI" panose="020B0604030504040204" pitchFamily="50" charset="-128"/>
                <a:ea typeface="Meiryo UI" panose="020B0604030504040204" pitchFamily="50" charset="-128"/>
              </a:rPr>
              <a:t>半径</a:t>
            </a:r>
            <a:r>
              <a:rPr kumimoji="1" lang="en-US" altLang="ja-JP" sz="1400" b="1" dirty="0">
                <a:latin typeface="Meiryo UI" panose="020B0604030504040204" pitchFamily="50" charset="-128"/>
                <a:ea typeface="Meiryo UI" panose="020B0604030504040204" pitchFamily="50" charset="-128"/>
              </a:rPr>
              <a:t>1km</a:t>
            </a:r>
            <a:endParaRPr kumimoji="1" lang="ja-JP" altLang="en-US" sz="1400" b="1" dirty="0">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A4505336-A93E-5D3B-8EAE-574304CDA303}"/>
              </a:ext>
            </a:extLst>
          </p:cNvPr>
          <p:cNvSpPr/>
          <p:nvPr/>
        </p:nvSpPr>
        <p:spPr>
          <a:xfrm>
            <a:off x="781750" y="4818780"/>
            <a:ext cx="6972343" cy="1223175"/>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F0B1FC4F-1A2E-F9AA-8936-F32B992170DD}"/>
              </a:ext>
            </a:extLst>
          </p:cNvPr>
          <p:cNvSpPr/>
          <p:nvPr/>
        </p:nvSpPr>
        <p:spPr>
          <a:xfrm>
            <a:off x="342900" y="6199200"/>
            <a:ext cx="11520000" cy="458044"/>
          </a:xfrm>
          <a:prstGeom prst="rect">
            <a:avLst/>
          </a:prstGeom>
          <a:solidFill>
            <a:srgbClr val="002060"/>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dirty="0">
                <a:latin typeface="HGP創英角ｺﾞｼｯｸUB" panose="020B0900000000000000" pitchFamily="50" charset="-128"/>
                <a:ea typeface="HGP創英角ｺﾞｼｯｸUB" panose="020B0900000000000000" pitchFamily="50" charset="-128"/>
              </a:rPr>
              <a:t>11ah</a:t>
            </a:r>
            <a:r>
              <a:rPr lang="ja-JP" altLang="en-US" dirty="0">
                <a:latin typeface="HGP創英角ｺﾞｼｯｸUB" panose="020B0900000000000000" pitchFamily="50" charset="-128"/>
                <a:ea typeface="HGP創英角ｺﾞｼｯｸUB" panose="020B0900000000000000" pitchFamily="50" charset="-128"/>
              </a:rPr>
              <a:t>の通信帯域が、異常発生時の映像と街路灯制御を双方向で実現し安心安全な街を作る</a:t>
            </a:r>
            <a:endParaRPr lang="en-US" altLang="ja-JP" dirty="0">
              <a:latin typeface="HGP創英角ｺﾞｼｯｸUB" panose="020B0900000000000000" pitchFamily="50" charset="-128"/>
              <a:ea typeface="HGP創英角ｺﾞｼｯｸUB" panose="020B0900000000000000" pitchFamily="50" charset="-128"/>
            </a:endParaRPr>
          </a:p>
        </p:txBody>
      </p:sp>
      <p:sp>
        <p:nvSpPr>
          <p:cNvPr id="19" name="テキスト ボックス 18">
            <a:extLst>
              <a:ext uri="{FF2B5EF4-FFF2-40B4-BE49-F238E27FC236}">
                <a16:creationId xmlns:a16="http://schemas.microsoft.com/office/drawing/2014/main" id="{CC48F8E5-6E44-DD85-6F81-FACCA9E19F93}"/>
              </a:ext>
            </a:extLst>
          </p:cNvPr>
          <p:cNvSpPr txBox="1"/>
          <p:nvPr/>
        </p:nvSpPr>
        <p:spPr>
          <a:xfrm>
            <a:off x="781750" y="1587623"/>
            <a:ext cx="6833323" cy="1056700"/>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■防犯意識の高まりと省エネルギー化推進を踏まえ、スマート街路灯の展開が進んでいる。</a:t>
            </a: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■市役所・公民館・小中学校・警察署をアクセスポイント拠点として、それぞれ</a:t>
            </a:r>
            <a:r>
              <a:rPr lang="en-US" altLang="ja-JP" sz="1400" dirty="0">
                <a:solidFill>
                  <a:srgbClr val="002060"/>
                </a:solidFill>
                <a:latin typeface="Meiryo UI" panose="020B0604030504040204" pitchFamily="50" charset="-128"/>
                <a:ea typeface="Meiryo UI" panose="020B0604030504040204" pitchFamily="50" charset="-128"/>
              </a:rPr>
              <a:t>1km</a:t>
            </a:r>
            <a:r>
              <a:rPr lang="ja-JP" altLang="en-US" sz="1400" dirty="0">
                <a:solidFill>
                  <a:srgbClr val="002060"/>
                </a:solidFill>
                <a:latin typeface="Meiryo UI" panose="020B0604030504040204" pitchFamily="50" charset="-128"/>
                <a:ea typeface="Meiryo UI" panose="020B0604030504040204" pitchFamily="50" charset="-128"/>
              </a:rPr>
              <a:t>を網羅し、街路灯の動作状況の遠隔監視と監視カメラのネットワークを構築。</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■街灯側からの映像転送に加えて、街路灯へ遠隔操作・異常認識時の注意喚起を発動。</a:t>
            </a:r>
          </a:p>
        </p:txBody>
      </p:sp>
      <p:sp>
        <p:nvSpPr>
          <p:cNvPr id="20" name="テキスト ボックス 19">
            <a:extLst>
              <a:ext uri="{FF2B5EF4-FFF2-40B4-BE49-F238E27FC236}">
                <a16:creationId xmlns:a16="http://schemas.microsoft.com/office/drawing/2014/main" id="{9BC63E2E-8410-54CD-75E2-5A1731782630}"/>
              </a:ext>
            </a:extLst>
          </p:cNvPr>
          <p:cNvSpPr txBox="1"/>
          <p:nvPr/>
        </p:nvSpPr>
        <p:spPr>
          <a:xfrm>
            <a:off x="781750" y="3400626"/>
            <a:ext cx="6833323" cy="1005403"/>
          </a:xfrm>
          <a:prstGeom prst="rect">
            <a:avLst/>
          </a:prstGeom>
          <a:noFill/>
        </p:spPr>
        <p:txBody>
          <a:bodyPr wrap="square" rtlCol="0">
            <a:spAutoFit/>
          </a:bodyPr>
          <a:lstStyle/>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■伝搬距離が長く、ランニングコストがかからない特長を活かすことで、街中の街路灯と通信可能。</a:t>
            </a:r>
            <a:br>
              <a:rPr lang="en-US" altLang="ja-JP" sz="1400" dirty="0">
                <a:solidFill>
                  <a:srgbClr val="C00000"/>
                </a:solidFill>
                <a:latin typeface="Meiryo UI" panose="020B0604030504040204" pitchFamily="50" charset="-128"/>
                <a:ea typeface="Meiryo UI" panose="020B0604030504040204" pitchFamily="50" charset="-128"/>
              </a:rPr>
            </a:br>
            <a:r>
              <a:rPr lang="ja-JP" altLang="en-US" sz="1400" dirty="0">
                <a:solidFill>
                  <a:srgbClr val="C00000"/>
                </a:solidFill>
                <a:latin typeface="Meiryo UI" panose="020B0604030504040204" pitchFamily="50" charset="-128"/>
                <a:ea typeface="Meiryo UI" panose="020B0604030504040204" pitchFamily="50" charset="-128"/>
              </a:rPr>
              <a:t>また、中継機能を利用することでさらに広いエリアをカバー可能。</a:t>
            </a:r>
          </a:p>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■双方向通信が可能な特長を活かし、カメラ映像のアップロードだけでなく、ダウンロード通信を活用した遠隔操作運用が可能。</a:t>
            </a:r>
          </a:p>
        </p:txBody>
      </p:sp>
      <p:sp>
        <p:nvSpPr>
          <p:cNvPr id="21" name="テキスト ボックス 20">
            <a:extLst>
              <a:ext uri="{FF2B5EF4-FFF2-40B4-BE49-F238E27FC236}">
                <a16:creationId xmlns:a16="http://schemas.microsoft.com/office/drawing/2014/main" id="{F49E58D3-B83F-A0BF-A41F-3FD273EC0923}"/>
              </a:ext>
            </a:extLst>
          </p:cNvPr>
          <p:cNvSpPr txBox="1"/>
          <p:nvPr/>
        </p:nvSpPr>
        <p:spPr>
          <a:xfrm>
            <a:off x="768907" y="5024783"/>
            <a:ext cx="6846166" cy="1005403"/>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■市役所等に設置した</a:t>
            </a:r>
            <a:r>
              <a:rPr lang="en-US" altLang="ja-JP" sz="1400" dirty="0">
                <a:solidFill>
                  <a:srgbClr val="002060"/>
                </a:solidFill>
                <a:latin typeface="Meiryo UI" panose="020B0604030504040204" pitchFamily="50" charset="-128"/>
                <a:ea typeface="Meiryo UI" panose="020B0604030504040204" pitchFamily="50" charset="-128"/>
              </a:rPr>
              <a:t>AP</a:t>
            </a:r>
            <a:r>
              <a:rPr lang="ja-JP" altLang="en-US" sz="1400" dirty="0">
                <a:solidFill>
                  <a:srgbClr val="002060"/>
                </a:solidFill>
                <a:latin typeface="Meiryo UI" panose="020B0604030504040204" pitchFamily="50" charset="-128"/>
                <a:ea typeface="Meiryo UI" panose="020B0604030504040204" pitchFamily="50" charset="-128"/>
              </a:rPr>
              <a:t>で街路灯の監視データを受け取り、施設内のインターネット回線を利用し、遠隔から街路灯の動作状況を監視できることを確認。</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■監視用途だけでなく、街路灯の</a:t>
            </a:r>
            <a:r>
              <a:rPr lang="en-US" altLang="ja-JP" sz="1400" dirty="0">
                <a:solidFill>
                  <a:srgbClr val="002060"/>
                </a:solidFill>
                <a:latin typeface="Meiryo UI" panose="020B0604030504040204" pitchFamily="50" charset="-128"/>
                <a:ea typeface="Meiryo UI" panose="020B0604030504040204" pitchFamily="50" charset="-128"/>
              </a:rPr>
              <a:t>ON/OFF</a:t>
            </a:r>
            <a:r>
              <a:rPr lang="ja-JP" altLang="en-US" sz="1400" dirty="0">
                <a:solidFill>
                  <a:srgbClr val="002060"/>
                </a:solidFill>
                <a:latin typeface="Meiryo UI" panose="020B0604030504040204" pitchFamily="50" charset="-128"/>
                <a:ea typeface="Meiryo UI" panose="020B0604030504040204" pitchFamily="50" charset="-128"/>
              </a:rPr>
              <a:t>操作や異常発生時の注意喚起の放送など、</a:t>
            </a:r>
            <a:r>
              <a:rPr lang="en-US" altLang="ja-JP" sz="1400" dirty="0">
                <a:solidFill>
                  <a:srgbClr val="002060"/>
                </a:solidFill>
                <a:latin typeface="Meiryo UI" panose="020B0604030504040204" pitchFamily="50" charset="-128"/>
                <a:ea typeface="Meiryo UI" panose="020B0604030504040204" pitchFamily="50" charset="-128"/>
              </a:rPr>
              <a:t>11ah</a:t>
            </a:r>
            <a:r>
              <a:rPr lang="ja-JP" altLang="en-US" sz="1400" dirty="0">
                <a:solidFill>
                  <a:srgbClr val="002060"/>
                </a:solidFill>
                <a:latin typeface="Meiryo UI" panose="020B0604030504040204" pitchFamily="50" charset="-128"/>
                <a:ea typeface="Meiryo UI" panose="020B0604030504040204" pitchFamily="50" charset="-128"/>
              </a:rPr>
              <a:t>ネットワークの構築による付加価値の提案も可能であることを確認。</a:t>
            </a:r>
            <a:endParaRPr lang="en-US" altLang="ja-JP" sz="1400" dirty="0">
              <a:solidFill>
                <a:srgbClr val="002060"/>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33A40E9B-0523-11E0-D016-E901C89C8B64}"/>
              </a:ext>
            </a:extLst>
          </p:cNvPr>
          <p:cNvSpPr/>
          <p:nvPr/>
        </p:nvSpPr>
        <p:spPr>
          <a:xfrm>
            <a:off x="1225997" y="1128256"/>
            <a:ext cx="1891254"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実証概要</a:t>
            </a:r>
          </a:p>
        </p:txBody>
      </p:sp>
      <p:sp>
        <p:nvSpPr>
          <p:cNvPr id="7" name="正方形/長方形 6">
            <a:extLst>
              <a:ext uri="{FF2B5EF4-FFF2-40B4-BE49-F238E27FC236}">
                <a16:creationId xmlns:a16="http://schemas.microsoft.com/office/drawing/2014/main" id="{76A750C0-78D1-1A42-B926-FFFBB78531E0}"/>
              </a:ext>
            </a:extLst>
          </p:cNvPr>
          <p:cNvSpPr/>
          <p:nvPr/>
        </p:nvSpPr>
        <p:spPr>
          <a:xfrm>
            <a:off x="1235695" y="2884485"/>
            <a:ext cx="1891254" cy="373782"/>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b="1" dirty="0">
                <a:solidFill>
                  <a:srgbClr val="002060"/>
                </a:solidFill>
                <a:latin typeface="Meiryo UI" panose="020B0604030504040204" pitchFamily="50" charset="-128"/>
                <a:ea typeface="Meiryo UI" panose="020B0604030504040204" pitchFamily="50" charset="-128"/>
              </a:rPr>
              <a:t>11ah</a:t>
            </a:r>
            <a:r>
              <a:rPr lang="ja-JP" altLang="en-US" sz="1400" b="1" dirty="0">
                <a:solidFill>
                  <a:srgbClr val="002060"/>
                </a:solidFill>
                <a:latin typeface="Meiryo UI" panose="020B0604030504040204" pitchFamily="50" charset="-128"/>
                <a:ea typeface="Meiryo UI" panose="020B0604030504040204" pitchFamily="50" charset="-128"/>
              </a:rPr>
              <a:t>ならではの特長</a:t>
            </a:r>
          </a:p>
        </p:txBody>
      </p:sp>
      <p:sp>
        <p:nvSpPr>
          <p:cNvPr id="10" name="正方形/長方形 9">
            <a:extLst>
              <a:ext uri="{FF2B5EF4-FFF2-40B4-BE49-F238E27FC236}">
                <a16:creationId xmlns:a16="http://schemas.microsoft.com/office/drawing/2014/main" id="{020483C9-2825-8E60-E549-68A8471DC396}"/>
              </a:ext>
            </a:extLst>
          </p:cNvPr>
          <p:cNvSpPr/>
          <p:nvPr/>
        </p:nvSpPr>
        <p:spPr>
          <a:xfrm>
            <a:off x="1235696" y="4614866"/>
            <a:ext cx="1891253"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実証評価</a:t>
            </a:r>
          </a:p>
        </p:txBody>
      </p:sp>
      <p:sp>
        <p:nvSpPr>
          <p:cNvPr id="11" name="コンテンツ プレースホルダー 2">
            <a:extLst>
              <a:ext uri="{FF2B5EF4-FFF2-40B4-BE49-F238E27FC236}">
                <a16:creationId xmlns:a16="http://schemas.microsoft.com/office/drawing/2014/main" id="{C66C1EE0-77ED-FAB6-88BB-35D02D376DBB}"/>
              </a:ext>
            </a:extLst>
          </p:cNvPr>
          <p:cNvSpPr txBox="1">
            <a:spLocks/>
          </p:cNvSpPr>
          <p:nvPr/>
        </p:nvSpPr>
        <p:spPr>
          <a:xfrm>
            <a:off x="540314" y="555494"/>
            <a:ext cx="7959252" cy="47215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ü"/>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anose="05000000000000000000" pitchFamily="2" charset="2"/>
              <a:buChar char="n"/>
            </a:pP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街路灯の制御と街路灯ローケーションを活用した監視・みまもり用途への応用</a:t>
            </a:r>
          </a:p>
        </p:txBody>
      </p:sp>
    </p:spTree>
    <p:extLst>
      <p:ext uri="{BB962C8B-B14F-4D97-AF65-F5344CB8AC3E}">
        <p14:creationId xmlns:p14="http://schemas.microsoft.com/office/powerpoint/2010/main" val="39563978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FE225-CF20-52DC-8E63-019FA02D41C3}"/>
            </a:ext>
          </a:extLst>
        </p:cNvPr>
        <p:cNvGrpSpPr/>
        <p:nvPr/>
      </p:nvGrpSpPr>
      <p:grpSpPr>
        <a:xfrm>
          <a:off x="0" y="0"/>
          <a:ext cx="0" cy="0"/>
          <a:chOff x="0" y="0"/>
          <a:chExt cx="0" cy="0"/>
        </a:xfrm>
      </p:grpSpPr>
      <p:pic>
        <p:nvPicPr>
          <p:cNvPr id="21" name="図 20">
            <a:extLst>
              <a:ext uri="{FF2B5EF4-FFF2-40B4-BE49-F238E27FC236}">
                <a16:creationId xmlns:a16="http://schemas.microsoft.com/office/drawing/2014/main" id="{A1ADE5AB-A252-F727-B8F2-6E1BD1575E08}"/>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50936" y="3773406"/>
            <a:ext cx="8491267" cy="2416186"/>
          </a:xfrm>
          <a:prstGeom prst="rect">
            <a:avLst/>
          </a:prstGeom>
        </p:spPr>
      </p:pic>
      <p:sp>
        <p:nvSpPr>
          <p:cNvPr id="2" name="タイトル 1">
            <a:extLst>
              <a:ext uri="{FF2B5EF4-FFF2-40B4-BE49-F238E27FC236}">
                <a16:creationId xmlns:a16="http://schemas.microsoft.com/office/drawing/2014/main" id="{09509571-E753-0B58-2171-F965C2ED2F8D}"/>
              </a:ext>
            </a:extLst>
          </p:cNvPr>
          <p:cNvSpPr>
            <a:spLocks noGrp="1"/>
          </p:cNvSpPr>
          <p:nvPr>
            <p:ph type="title"/>
          </p:nvPr>
        </p:nvSpPr>
        <p:spPr/>
        <p:txBody>
          <a:bodyPr>
            <a:normAutofit/>
          </a:bodyPr>
          <a:lstStyle/>
          <a:p>
            <a:r>
              <a:rPr lang="ja-JP" altLang="en-US" sz="2000" dirty="0"/>
              <a:t>ユースケース② 地域のスマート化</a:t>
            </a:r>
          </a:p>
        </p:txBody>
      </p:sp>
      <p:sp>
        <p:nvSpPr>
          <p:cNvPr id="4" name="正方形/長方形 3">
            <a:extLst>
              <a:ext uri="{FF2B5EF4-FFF2-40B4-BE49-F238E27FC236}">
                <a16:creationId xmlns:a16="http://schemas.microsoft.com/office/drawing/2014/main" id="{90664EE9-C5C7-AF04-F043-1B68033876D7}"/>
              </a:ext>
            </a:extLst>
          </p:cNvPr>
          <p:cNvSpPr/>
          <p:nvPr/>
        </p:nvSpPr>
        <p:spPr>
          <a:xfrm>
            <a:off x="779014" y="1176456"/>
            <a:ext cx="10386732" cy="741116"/>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1570829D-5190-095E-AEAD-0D95D1B925CD}"/>
              </a:ext>
            </a:extLst>
          </p:cNvPr>
          <p:cNvSpPr/>
          <p:nvPr/>
        </p:nvSpPr>
        <p:spPr>
          <a:xfrm>
            <a:off x="774853" y="2279233"/>
            <a:ext cx="10386732" cy="821930"/>
          </a:xfrm>
          <a:prstGeom prst="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marL="188152" indent="-188152">
              <a:lnSpc>
                <a:spcPct val="150000"/>
              </a:lnSpc>
              <a:spcAft>
                <a:spcPts val="384"/>
              </a:spcAft>
            </a:pPr>
            <a:endParaRPr lang="ja-JP" altLang="en-US" sz="1194" b="1" dirty="0">
              <a:solidFill>
                <a:srgbClr val="C00000"/>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A2515C74-5138-86A4-F559-FC9734B3C4B6}"/>
              </a:ext>
            </a:extLst>
          </p:cNvPr>
          <p:cNvSpPr txBox="1"/>
          <p:nvPr/>
        </p:nvSpPr>
        <p:spPr>
          <a:xfrm>
            <a:off x="774853" y="1281742"/>
            <a:ext cx="9258759"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■ビル地下駐車場など</a:t>
            </a:r>
            <a:r>
              <a:rPr lang="en-US" altLang="ja-JP" sz="1400" dirty="0">
                <a:solidFill>
                  <a:srgbClr val="002060"/>
                </a:solidFill>
                <a:latin typeface="Meiryo UI" panose="020B0604030504040204" pitchFamily="50" charset="-128"/>
                <a:ea typeface="Meiryo UI" panose="020B0604030504040204" pitchFamily="50" charset="-128"/>
              </a:rPr>
              <a:t>LTE</a:t>
            </a:r>
            <a:r>
              <a:rPr lang="ja-JP" altLang="en-US" sz="1400" dirty="0">
                <a:solidFill>
                  <a:srgbClr val="002060"/>
                </a:solidFill>
                <a:latin typeface="Meiryo UI" panose="020B0604030504040204" pitchFamily="50" charset="-128"/>
                <a:ea typeface="Meiryo UI" panose="020B0604030504040204" pitchFamily="50" charset="-128"/>
              </a:rPr>
              <a:t>通信不感環境で既存</a:t>
            </a:r>
            <a:r>
              <a:rPr lang="en-US" altLang="ja-JP" sz="1400" dirty="0">
                <a:solidFill>
                  <a:srgbClr val="002060"/>
                </a:solidFill>
                <a:latin typeface="Meiryo UI" panose="020B0604030504040204" pitchFamily="50" charset="-128"/>
                <a:ea typeface="Meiryo UI" panose="020B0604030504040204" pitchFamily="50" charset="-128"/>
              </a:rPr>
              <a:t>Wi-Fi</a:t>
            </a:r>
            <a:r>
              <a:rPr lang="ja-JP" altLang="en-US" sz="1400" dirty="0">
                <a:solidFill>
                  <a:srgbClr val="002060"/>
                </a:solidFill>
                <a:latin typeface="Meiryo UI" panose="020B0604030504040204" pitchFamily="50" charset="-128"/>
                <a:ea typeface="Meiryo UI" panose="020B0604030504040204" pitchFamily="50" charset="-128"/>
              </a:rPr>
              <a:t>ではカバーできない広い空間における通信性環境を確保する。</a:t>
            </a: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■確保した通信を利用し、</a:t>
            </a:r>
            <a:r>
              <a:rPr lang="en-US" altLang="ja-JP" sz="1400" dirty="0">
                <a:solidFill>
                  <a:srgbClr val="002060"/>
                </a:solidFill>
                <a:latin typeface="Meiryo UI" panose="020B0604030504040204" pitchFamily="50" charset="-128"/>
                <a:ea typeface="Meiryo UI" panose="020B0604030504040204" pitchFamily="50" charset="-128"/>
              </a:rPr>
              <a:t>QR</a:t>
            </a:r>
            <a:r>
              <a:rPr lang="ja-JP" altLang="en-US" sz="1400" dirty="0">
                <a:solidFill>
                  <a:srgbClr val="002060"/>
                </a:solidFill>
                <a:latin typeface="Meiryo UI" panose="020B0604030504040204" pitchFamily="50" charset="-128"/>
                <a:ea typeface="Meiryo UI" panose="020B0604030504040204" pitchFamily="50" charset="-128"/>
              </a:rPr>
              <a:t>決裁、</a:t>
            </a:r>
            <a:r>
              <a:rPr lang="en-US" altLang="ja-JP" sz="1400" dirty="0">
                <a:solidFill>
                  <a:srgbClr val="002060"/>
                </a:solidFill>
                <a:latin typeface="Meiryo UI" panose="020B0604030504040204" pitchFamily="50" charset="-128"/>
                <a:ea typeface="Meiryo UI" panose="020B0604030504040204" pitchFamily="50" charset="-128"/>
              </a:rPr>
              <a:t>IP</a:t>
            </a:r>
            <a:r>
              <a:rPr lang="ja-JP" altLang="en-US" sz="1400" dirty="0">
                <a:solidFill>
                  <a:srgbClr val="002060"/>
                </a:solidFill>
                <a:latin typeface="Meiryo UI" panose="020B0604030504040204" pitchFamily="50" charset="-128"/>
                <a:ea typeface="Meiryo UI" panose="020B0604030504040204" pitchFamily="50" charset="-128"/>
              </a:rPr>
              <a:t>通信電話による会話、駐車場空き状態管理</a:t>
            </a:r>
            <a:r>
              <a:rPr lang="en-US" altLang="ja-JP" sz="1400" dirty="0">
                <a:solidFill>
                  <a:srgbClr val="002060"/>
                </a:solidFill>
                <a:latin typeface="Meiryo UI" panose="020B0604030504040204" pitchFamily="50" charset="-128"/>
                <a:ea typeface="Meiryo UI" panose="020B0604030504040204" pitchFamily="50" charset="-128"/>
              </a:rPr>
              <a:t>/</a:t>
            </a:r>
            <a:r>
              <a:rPr lang="ja-JP" altLang="en-US" sz="1400" dirty="0">
                <a:solidFill>
                  <a:srgbClr val="002060"/>
                </a:solidFill>
                <a:latin typeface="Meiryo UI" panose="020B0604030504040204" pitchFamily="50" charset="-128"/>
                <a:ea typeface="Meiryo UI" panose="020B0604030504040204" pitchFamily="50" charset="-128"/>
              </a:rPr>
              <a:t>充電ステーション管理を実証する。</a:t>
            </a:r>
          </a:p>
        </p:txBody>
      </p:sp>
      <p:sp>
        <p:nvSpPr>
          <p:cNvPr id="11" name="テキスト ボックス 10">
            <a:extLst>
              <a:ext uri="{FF2B5EF4-FFF2-40B4-BE49-F238E27FC236}">
                <a16:creationId xmlns:a16="http://schemas.microsoft.com/office/drawing/2014/main" id="{0C88B0B5-6103-CFEF-D007-84E3E80DB91B}"/>
              </a:ext>
            </a:extLst>
          </p:cNvPr>
          <p:cNvSpPr txBox="1"/>
          <p:nvPr/>
        </p:nvSpPr>
        <p:spPr>
          <a:xfrm>
            <a:off x="774854" y="2402350"/>
            <a:ext cx="9258758" cy="574516"/>
          </a:xfrm>
          <a:prstGeom prst="rect">
            <a:avLst/>
          </a:prstGeom>
          <a:noFill/>
        </p:spPr>
        <p:txBody>
          <a:bodyPr wrap="square" rtlCol="0">
            <a:spAutoFit/>
          </a:bodyPr>
          <a:lstStyle/>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■プライベートネットワークである特徴を活かして既存設備に対しても手軽にネットーワーク追加か可能。</a:t>
            </a:r>
          </a:p>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a:t>
            </a:r>
            <a:r>
              <a:rPr lang="en-US" altLang="ja-JP" sz="1400" dirty="0">
                <a:solidFill>
                  <a:srgbClr val="C00000"/>
                </a:solidFill>
                <a:latin typeface="Meiryo UI" panose="020B0604030504040204" pitchFamily="50" charset="-128"/>
                <a:ea typeface="Meiryo UI" panose="020B0604030504040204" pitchFamily="50" charset="-128"/>
              </a:rPr>
              <a:t>IP</a:t>
            </a:r>
            <a:r>
              <a:rPr lang="ja-JP" altLang="en-US" sz="1400" dirty="0">
                <a:solidFill>
                  <a:srgbClr val="C00000"/>
                </a:solidFill>
                <a:latin typeface="Meiryo UI" panose="020B0604030504040204" pitchFamily="50" charset="-128"/>
                <a:ea typeface="Meiryo UI" panose="020B0604030504040204" pitchFamily="50" charset="-128"/>
              </a:rPr>
              <a:t>通信対応の特徴を活かすことでカメラ映像、</a:t>
            </a:r>
            <a:r>
              <a:rPr lang="en-US" altLang="ja-JP" sz="1400" dirty="0">
                <a:solidFill>
                  <a:srgbClr val="C00000"/>
                </a:solidFill>
                <a:latin typeface="Meiryo UI" panose="020B0604030504040204" pitchFamily="50" charset="-128"/>
                <a:ea typeface="Meiryo UI" panose="020B0604030504040204" pitchFamily="50" charset="-128"/>
              </a:rPr>
              <a:t>QR</a:t>
            </a:r>
            <a:r>
              <a:rPr lang="ja-JP" altLang="en-US" sz="1400" dirty="0">
                <a:solidFill>
                  <a:srgbClr val="C00000"/>
                </a:solidFill>
                <a:latin typeface="Meiryo UI" panose="020B0604030504040204" pitchFamily="50" charset="-128"/>
                <a:ea typeface="Meiryo UI" panose="020B0604030504040204" pitchFamily="50" charset="-128"/>
              </a:rPr>
              <a:t>決済情報、</a:t>
            </a:r>
            <a:r>
              <a:rPr lang="en-US" altLang="ja-JP" sz="1400" dirty="0">
                <a:solidFill>
                  <a:srgbClr val="C00000"/>
                </a:solidFill>
                <a:latin typeface="Meiryo UI" panose="020B0604030504040204" pitchFamily="50" charset="-128"/>
                <a:ea typeface="Meiryo UI" panose="020B0604030504040204" pitchFamily="50" charset="-128"/>
              </a:rPr>
              <a:t>IP</a:t>
            </a:r>
            <a:r>
              <a:rPr lang="ja-JP" altLang="en-US" sz="1400" dirty="0">
                <a:solidFill>
                  <a:srgbClr val="C00000"/>
                </a:solidFill>
                <a:latin typeface="Meiryo UI" panose="020B0604030504040204" pitchFamily="50" charset="-128"/>
                <a:ea typeface="Meiryo UI" panose="020B0604030504040204" pitchFamily="50" charset="-128"/>
              </a:rPr>
              <a:t>通話など様々なアプリケーションの混在が可能。</a:t>
            </a:r>
          </a:p>
        </p:txBody>
      </p:sp>
      <p:sp>
        <p:nvSpPr>
          <p:cNvPr id="12" name="正方形/長方形 11">
            <a:extLst>
              <a:ext uri="{FF2B5EF4-FFF2-40B4-BE49-F238E27FC236}">
                <a16:creationId xmlns:a16="http://schemas.microsoft.com/office/drawing/2014/main" id="{4A2ED9DC-E5AF-FB8C-84B5-DA31B893CC03}"/>
              </a:ext>
            </a:extLst>
          </p:cNvPr>
          <p:cNvSpPr/>
          <p:nvPr/>
        </p:nvSpPr>
        <p:spPr>
          <a:xfrm>
            <a:off x="5899236" y="3462823"/>
            <a:ext cx="5253636" cy="1041417"/>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6FC0C73A-0BB8-D660-BA76-67B9055B3F6D}"/>
              </a:ext>
            </a:extLst>
          </p:cNvPr>
          <p:cNvSpPr txBox="1"/>
          <p:nvPr/>
        </p:nvSpPr>
        <p:spPr>
          <a:xfrm>
            <a:off x="5896288" y="3628536"/>
            <a:ext cx="5256584" cy="84125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a:t>
            </a:r>
            <a:r>
              <a:rPr lang="en-US" altLang="ja-JP" sz="1400" dirty="0">
                <a:solidFill>
                  <a:srgbClr val="002060"/>
                </a:solidFill>
                <a:latin typeface="Meiryo UI" panose="020B0604030504040204" pitchFamily="50" charset="-128"/>
                <a:ea typeface="Meiryo UI" panose="020B0604030504040204" pitchFamily="50" charset="-128"/>
              </a:rPr>
              <a:t>LTE</a:t>
            </a:r>
            <a:r>
              <a:rPr lang="ja-JP" altLang="en-US" sz="1400" dirty="0">
                <a:solidFill>
                  <a:srgbClr val="002060"/>
                </a:solidFill>
                <a:latin typeface="Meiryo UI" panose="020B0604030504040204" pitchFamily="50" charset="-128"/>
                <a:ea typeface="Meiryo UI" panose="020B0604030504040204" pitchFamily="50" charset="-128"/>
              </a:rPr>
              <a:t>通信が不安定なエリアでも、ランニングコスト「</a:t>
            </a:r>
            <a:r>
              <a:rPr lang="en-US" altLang="ja-JP" sz="1400" dirty="0">
                <a:solidFill>
                  <a:srgbClr val="002060"/>
                </a:solidFill>
                <a:latin typeface="Meiryo UI" panose="020B0604030504040204" pitchFamily="50" charset="-128"/>
                <a:ea typeface="Meiryo UI" panose="020B0604030504040204" pitchFamily="50" charset="-128"/>
              </a:rPr>
              <a:t>0</a:t>
            </a:r>
            <a:r>
              <a:rPr lang="ja-JP" altLang="en-US" sz="1400" dirty="0">
                <a:solidFill>
                  <a:srgbClr val="002060"/>
                </a:solidFill>
                <a:latin typeface="Meiryo UI" panose="020B0604030504040204" pitchFamily="50" charset="-128"/>
                <a:ea typeface="Meiryo UI" panose="020B0604030504040204" pitchFamily="50" charset="-128"/>
              </a:rPr>
              <a:t>」で監視カメラや</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　 </a:t>
            </a:r>
            <a:r>
              <a:rPr lang="en-US" altLang="ja-JP" sz="1400" dirty="0">
                <a:solidFill>
                  <a:srgbClr val="002060"/>
                </a:solidFill>
                <a:latin typeface="Meiryo UI" panose="020B0604030504040204" pitchFamily="50" charset="-128"/>
                <a:ea typeface="Meiryo UI" panose="020B0604030504040204" pitchFamily="50" charset="-128"/>
              </a:rPr>
              <a:t>IP</a:t>
            </a:r>
            <a:r>
              <a:rPr lang="ja-JP" altLang="en-US" sz="1400" dirty="0">
                <a:solidFill>
                  <a:srgbClr val="002060"/>
                </a:solidFill>
                <a:latin typeface="Meiryo UI" panose="020B0604030504040204" pitchFamily="50" charset="-128"/>
                <a:ea typeface="Meiryo UI" panose="020B0604030504040204" pitchFamily="50" charset="-128"/>
              </a:rPr>
              <a:t>電話、決裁システムの動作が可能であることを実証。</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■さまざまな環境への応用を見越して中継機能についても実証実施。</a:t>
            </a:r>
            <a:endParaRPr lang="en-US" altLang="ja-JP" sz="1400" dirty="0">
              <a:solidFill>
                <a:srgbClr val="002060"/>
              </a:solidFill>
              <a:latin typeface="Meiryo UI" panose="020B0604030504040204" pitchFamily="50" charset="-128"/>
              <a:ea typeface="Meiryo UI" panose="020B0604030504040204" pitchFamily="50" charset="-128"/>
            </a:endParaRPr>
          </a:p>
        </p:txBody>
      </p:sp>
      <p:sp>
        <p:nvSpPr>
          <p:cNvPr id="18" name="コンテンツ プレースホルダー 2">
            <a:extLst>
              <a:ext uri="{FF2B5EF4-FFF2-40B4-BE49-F238E27FC236}">
                <a16:creationId xmlns:a16="http://schemas.microsoft.com/office/drawing/2014/main" id="{A422DA96-40CF-B5F5-DFBC-E0CDD43FCF92}"/>
              </a:ext>
            </a:extLst>
          </p:cNvPr>
          <p:cNvSpPr txBox="1">
            <a:spLocks/>
          </p:cNvSpPr>
          <p:nvPr/>
        </p:nvSpPr>
        <p:spPr>
          <a:xfrm>
            <a:off x="536900" y="622461"/>
            <a:ext cx="9073008" cy="4320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ü"/>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anose="05000000000000000000" pitchFamily="2" charset="2"/>
              <a:buChar char="n"/>
            </a:pP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商業ビル</a:t>
            </a:r>
            <a:r>
              <a:rPr lang="en-US" altLang="ja-JP" sz="1800" dirty="0">
                <a:solidFill>
                  <a:srgbClr val="002060"/>
                </a:solidFill>
                <a:latin typeface="HGP創英角ｺﾞｼｯｸUB" panose="020B0900000000000000" pitchFamily="50" charset="-128"/>
                <a:ea typeface="HGP創英角ｺﾞｼｯｸUB" panose="020B0900000000000000" pitchFamily="50" charset="-128"/>
              </a:rPr>
              <a:t>/</a:t>
            </a: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公共施設の地下エリアなどのモバイル不感地帯への活用</a:t>
            </a:r>
          </a:p>
        </p:txBody>
      </p:sp>
      <p:sp>
        <p:nvSpPr>
          <p:cNvPr id="23" name="正方形/長方形 98">
            <a:extLst>
              <a:ext uri="{FF2B5EF4-FFF2-40B4-BE49-F238E27FC236}">
                <a16:creationId xmlns:a16="http://schemas.microsoft.com/office/drawing/2014/main" id="{DCE57293-9954-989C-FA56-1F3E5B244A7C}"/>
              </a:ext>
            </a:extLst>
          </p:cNvPr>
          <p:cNvSpPr>
            <a:spLocks noChangeArrowheads="1"/>
          </p:cNvSpPr>
          <p:nvPr/>
        </p:nvSpPr>
        <p:spPr bwMode="auto">
          <a:xfrm>
            <a:off x="762227" y="3314775"/>
            <a:ext cx="2207551" cy="360000"/>
          </a:xfrm>
          <a:prstGeom prst="rect">
            <a:avLst/>
          </a:prstGeom>
          <a:gradFill>
            <a:gsLst>
              <a:gs pos="0">
                <a:srgbClr val="002060"/>
              </a:gs>
              <a:gs pos="53000">
                <a:srgbClr val="FFFFFF"/>
              </a:gs>
              <a:gs pos="100000">
                <a:srgbClr val="002060"/>
              </a:gs>
            </a:gsLst>
            <a:lin ang="5400000" scaled="1"/>
          </a:gradFill>
          <a:ln>
            <a:noFill/>
          </a:ln>
        </p:spPr>
        <p:txBody>
          <a:bodyPr lIns="35964" tIns="108000" rIns="35964" bIns="71922" anchor="ctr"/>
          <a:lstStyle>
            <a:lvl1pPr eaLnBrk="0" hangingPunct="0">
              <a:spcBef>
                <a:spcPct val="20000"/>
              </a:spcBef>
              <a:buChar char="•"/>
              <a:defRPr kumimoji="1" sz="3200">
                <a:solidFill>
                  <a:schemeClr val="tx1"/>
                </a:solidFill>
                <a:latin typeface="Arial" charset="0"/>
                <a:ea typeface="ＭＳ Ｐゴシック" pitchFamily="50" charset="-128"/>
              </a:defRPr>
            </a:lvl1pPr>
            <a:lvl2pPr marL="742950" indent="-285750" eaLnBrk="0" hangingPunct="0">
              <a:spcBef>
                <a:spcPct val="20000"/>
              </a:spcBef>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ctr" eaLnBrk="1" hangingPunct="1">
              <a:lnSpc>
                <a:spcPts val="1200"/>
              </a:lnSpc>
              <a:spcBef>
                <a:spcPct val="0"/>
              </a:spcBef>
              <a:buFontTx/>
              <a:buNone/>
              <a:defRPr/>
            </a:pPr>
            <a:r>
              <a:rPr lang="ja-JP" altLang="en-US" sz="1600" b="1" dirty="0">
                <a:solidFill>
                  <a:srgbClr val="000000"/>
                </a:solidFill>
                <a:latin typeface="Meiryo UI" panose="020B0604030504040204" pitchFamily="50" charset="-128"/>
                <a:ea typeface="Meiryo UI" panose="020B0604030504040204" pitchFamily="50" charset="-128"/>
              </a:rPr>
              <a:t>実証イメージ</a:t>
            </a:r>
          </a:p>
        </p:txBody>
      </p:sp>
      <p:pic>
        <p:nvPicPr>
          <p:cNvPr id="25" name="図 24">
            <a:extLst>
              <a:ext uri="{FF2B5EF4-FFF2-40B4-BE49-F238E27FC236}">
                <a16:creationId xmlns:a16="http://schemas.microsoft.com/office/drawing/2014/main" id="{68D7ABA1-EE15-A65E-8603-063117392CD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0016" y="4384619"/>
            <a:ext cx="1700126" cy="876121"/>
          </a:xfrm>
          <a:prstGeom prst="rect">
            <a:avLst/>
          </a:prstGeom>
        </p:spPr>
      </p:pic>
      <p:sp>
        <p:nvSpPr>
          <p:cNvPr id="26" name="テキスト ボックス 25">
            <a:extLst>
              <a:ext uri="{FF2B5EF4-FFF2-40B4-BE49-F238E27FC236}">
                <a16:creationId xmlns:a16="http://schemas.microsoft.com/office/drawing/2014/main" id="{EF056CF4-5246-8542-D439-31F4A1E452CD}"/>
              </a:ext>
            </a:extLst>
          </p:cNvPr>
          <p:cNvSpPr txBox="1"/>
          <p:nvPr/>
        </p:nvSpPr>
        <p:spPr>
          <a:xfrm>
            <a:off x="740016" y="4383619"/>
            <a:ext cx="1374236" cy="307777"/>
          </a:xfrm>
          <a:prstGeom prst="rect">
            <a:avLst/>
          </a:prstGeom>
          <a:solidFill>
            <a:schemeClr val="bg1"/>
          </a:solidFill>
        </p:spPr>
        <p:txBody>
          <a:bodyPr wrap="square" rtlCol="0">
            <a:spAutoFit/>
          </a:bodyPr>
          <a:lstStyle/>
          <a:p>
            <a:r>
              <a:rPr kumimoji="1" lang="ja-JP" altLang="en-US" sz="1400" b="1" dirty="0">
                <a:solidFill>
                  <a:srgbClr val="0000CC"/>
                </a:solidFill>
                <a:latin typeface="Meiryo UI" panose="020B0604030504040204" pitchFamily="50" charset="-128"/>
                <a:ea typeface="Meiryo UI" panose="020B0604030504040204" pitchFamily="50" charset="-128"/>
              </a:rPr>
              <a:t>①カメラ映像</a:t>
            </a:r>
          </a:p>
        </p:txBody>
      </p:sp>
      <p:pic>
        <p:nvPicPr>
          <p:cNvPr id="27" name="図 26">
            <a:extLst>
              <a:ext uri="{FF2B5EF4-FFF2-40B4-BE49-F238E27FC236}">
                <a16:creationId xmlns:a16="http://schemas.microsoft.com/office/drawing/2014/main" id="{9989E41E-680A-4242-73DA-4890ADCBDE1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576180" y="4565065"/>
            <a:ext cx="1167322" cy="1375309"/>
          </a:xfrm>
          <a:prstGeom prst="rect">
            <a:avLst/>
          </a:prstGeom>
        </p:spPr>
      </p:pic>
      <p:pic>
        <p:nvPicPr>
          <p:cNvPr id="30" name="図 29">
            <a:extLst>
              <a:ext uri="{FF2B5EF4-FFF2-40B4-BE49-F238E27FC236}">
                <a16:creationId xmlns:a16="http://schemas.microsoft.com/office/drawing/2014/main" id="{2F0E5A10-4FAF-F2B6-EE2D-DBC12881A12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00317" y="4708035"/>
            <a:ext cx="3330543" cy="1417083"/>
          </a:xfrm>
          <a:prstGeom prst="rect">
            <a:avLst/>
          </a:prstGeom>
        </p:spPr>
      </p:pic>
      <p:sp>
        <p:nvSpPr>
          <p:cNvPr id="45" name="テキスト ボックス 44">
            <a:extLst>
              <a:ext uri="{FF2B5EF4-FFF2-40B4-BE49-F238E27FC236}">
                <a16:creationId xmlns:a16="http://schemas.microsoft.com/office/drawing/2014/main" id="{6D223AD4-4522-1ABE-5664-E8374F1795AC}"/>
              </a:ext>
            </a:extLst>
          </p:cNvPr>
          <p:cNvSpPr txBox="1"/>
          <p:nvPr/>
        </p:nvSpPr>
        <p:spPr>
          <a:xfrm>
            <a:off x="5576180" y="5818515"/>
            <a:ext cx="1113794" cy="307777"/>
          </a:xfrm>
          <a:prstGeom prst="rect">
            <a:avLst/>
          </a:prstGeom>
          <a:solidFill>
            <a:schemeClr val="bg1"/>
          </a:solidFill>
        </p:spPr>
        <p:txBody>
          <a:bodyPr wrap="square" rtlCol="0">
            <a:spAutoFit/>
          </a:bodyPr>
          <a:lstStyle/>
          <a:p>
            <a:pPr algn="ctr"/>
            <a:r>
              <a:rPr kumimoji="1" lang="ja-JP" altLang="en-US" sz="1400" b="1" dirty="0">
                <a:solidFill>
                  <a:srgbClr val="0000CC"/>
                </a:solidFill>
                <a:latin typeface="Meiryo UI" panose="020B0604030504040204" pitchFamily="50" charset="-128"/>
                <a:ea typeface="Meiryo UI" panose="020B0604030504040204" pitchFamily="50" charset="-128"/>
              </a:rPr>
              <a:t>子機設置</a:t>
            </a:r>
          </a:p>
        </p:txBody>
      </p:sp>
      <p:sp>
        <p:nvSpPr>
          <p:cNvPr id="3" name="正方形/長方形 2">
            <a:extLst>
              <a:ext uri="{FF2B5EF4-FFF2-40B4-BE49-F238E27FC236}">
                <a16:creationId xmlns:a16="http://schemas.microsoft.com/office/drawing/2014/main" id="{500ECEB6-643A-77C1-B65E-2B9C0321B5C7}"/>
              </a:ext>
            </a:extLst>
          </p:cNvPr>
          <p:cNvSpPr/>
          <p:nvPr/>
        </p:nvSpPr>
        <p:spPr>
          <a:xfrm>
            <a:off x="352913" y="6168778"/>
            <a:ext cx="11520000" cy="458044"/>
          </a:xfrm>
          <a:prstGeom prst="rect">
            <a:avLst/>
          </a:prstGeom>
          <a:solidFill>
            <a:srgbClr val="002060"/>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P創英角ｺﾞｼｯｸUB" panose="020B0900000000000000" pitchFamily="50" charset="-128"/>
                <a:ea typeface="HGP創英角ｺﾞｼｯｸUB" panose="020B0900000000000000" pitchFamily="50" charset="-128"/>
              </a:rPr>
              <a:t>建物内・地下等での縦系配線の代替、モバイル等の通信不感エリアのカバーに</a:t>
            </a:r>
            <a:r>
              <a:rPr lang="en-US" altLang="ja-JP" dirty="0">
                <a:latin typeface="HGP創英角ｺﾞｼｯｸUB" panose="020B0900000000000000" pitchFamily="50" charset="-128"/>
                <a:ea typeface="HGP創英角ｺﾞｼｯｸUB" panose="020B0900000000000000" pitchFamily="50" charset="-128"/>
              </a:rPr>
              <a:t>11ah</a:t>
            </a:r>
            <a:r>
              <a:rPr lang="ja-JP" altLang="en-US" dirty="0">
                <a:latin typeface="HGP創英角ｺﾞｼｯｸUB" panose="020B0900000000000000" pitchFamily="50" charset="-128"/>
                <a:ea typeface="HGP創英角ｺﾞｼｯｸUB" panose="020B0900000000000000" pitchFamily="50" charset="-128"/>
              </a:rPr>
              <a:t>が活躍</a:t>
            </a:r>
          </a:p>
        </p:txBody>
      </p:sp>
      <p:sp>
        <p:nvSpPr>
          <p:cNvPr id="15" name="テキスト ボックス 14">
            <a:extLst>
              <a:ext uri="{FF2B5EF4-FFF2-40B4-BE49-F238E27FC236}">
                <a16:creationId xmlns:a16="http://schemas.microsoft.com/office/drawing/2014/main" id="{4F844F6F-8324-CA2A-75B6-A4ECE2024C76}"/>
              </a:ext>
            </a:extLst>
          </p:cNvPr>
          <p:cNvSpPr txBox="1"/>
          <p:nvPr/>
        </p:nvSpPr>
        <p:spPr>
          <a:xfrm>
            <a:off x="2951235" y="3280428"/>
            <a:ext cx="2964587" cy="461665"/>
          </a:xfrm>
          <a:prstGeom prst="rect">
            <a:avLst/>
          </a:prstGeom>
          <a:noFill/>
        </p:spPr>
        <p:txBody>
          <a:bodyPr wrap="square" rtlCol="0">
            <a:spAutoFit/>
          </a:bodyPr>
          <a:lstStyle/>
          <a:p>
            <a:r>
              <a:rPr kumimoji="1" lang="ja-JP" altLang="en-US" sz="1200" b="1" dirty="0">
                <a:solidFill>
                  <a:schemeClr val="accent5"/>
                </a:solidFill>
                <a:latin typeface="Meiryo UI" panose="020B0604030504040204" pitchFamily="50" charset="-128"/>
                <a:ea typeface="Meiryo UI" panose="020B0604030504040204" pitchFamily="50" charset="-128"/>
              </a:rPr>
              <a:t>電波不感エリアに対して①カメラ ②</a:t>
            </a:r>
            <a:r>
              <a:rPr kumimoji="1" lang="en-US" altLang="ja-JP" sz="1200" b="1" dirty="0">
                <a:solidFill>
                  <a:schemeClr val="accent5"/>
                </a:solidFill>
                <a:latin typeface="Meiryo UI" panose="020B0604030504040204" pitchFamily="50" charset="-128"/>
                <a:ea typeface="Meiryo UI" panose="020B0604030504040204" pitchFamily="50" charset="-128"/>
              </a:rPr>
              <a:t>IP</a:t>
            </a:r>
            <a:r>
              <a:rPr kumimoji="1" lang="ja-JP" altLang="en-US" sz="1200" b="1" dirty="0">
                <a:solidFill>
                  <a:schemeClr val="accent5"/>
                </a:solidFill>
                <a:latin typeface="Meiryo UI" panose="020B0604030504040204" pitchFamily="50" charset="-128"/>
                <a:ea typeface="Meiryo UI" panose="020B0604030504040204" pitchFamily="50" charset="-128"/>
              </a:rPr>
              <a:t>電話 ③</a:t>
            </a:r>
            <a:r>
              <a:rPr kumimoji="1" lang="en-US" altLang="ja-JP" sz="1200" b="1" dirty="0">
                <a:solidFill>
                  <a:schemeClr val="accent5"/>
                </a:solidFill>
                <a:latin typeface="Meiryo UI" panose="020B0604030504040204" pitchFamily="50" charset="-128"/>
                <a:ea typeface="Meiryo UI" panose="020B0604030504040204" pitchFamily="50" charset="-128"/>
              </a:rPr>
              <a:t>OR</a:t>
            </a:r>
            <a:r>
              <a:rPr kumimoji="1" lang="ja-JP" altLang="en-US" sz="1200" b="1" dirty="0">
                <a:solidFill>
                  <a:schemeClr val="accent5"/>
                </a:solidFill>
                <a:latin typeface="Meiryo UI" panose="020B0604030504040204" pitchFamily="50" charset="-128"/>
                <a:ea typeface="Meiryo UI" panose="020B0604030504040204" pitchFamily="50" charset="-128"/>
              </a:rPr>
              <a:t>決済 が活用できるかを確認</a:t>
            </a:r>
          </a:p>
        </p:txBody>
      </p:sp>
      <p:sp>
        <p:nvSpPr>
          <p:cNvPr id="8" name="正方形/長方形 7">
            <a:extLst>
              <a:ext uri="{FF2B5EF4-FFF2-40B4-BE49-F238E27FC236}">
                <a16:creationId xmlns:a16="http://schemas.microsoft.com/office/drawing/2014/main" id="{D9C4601B-51A6-4CD6-4C50-C19147CB8EE4}"/>
              </a:ext>
            </a:extLst>
          </p:cNvPr>
          <p:cNvSpPr/>
          <p:nvPr/>
        </p:nvSpPr>
        <p:spPr>
          <a:xfrm>
            <a:off x="9068835" y="985035"/>
            <a:ext cx="1891254"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実証概要</a:t>
            </a:r>
          </a:p>
        </p:txBody>
      </p:sp>
      <p:sp>
        <p:nvSpPr>
          <p:cNvPr id="9" name="正方形/長方形 8">
            <a:extLst>
              <a:ext uri="{FF2B5EF4-FFF2-40B4-BE49-F238E27FC236}">
                <a16:creationId xmlns:a16="http://schemas.microsoft.com/office/drawing/2014/main" id="{0224A16B-BAD9-4C2A-08BD-348B025F477C}"/>
              </a:ext>
            </a:extLst>
          </p:cNvPr>
          <p:cNvSpPr/>
          <p:nvPr/>
        </p:nvSpPr>
        <p:spPr>
          <a:xfrm>
            <a:off x="9078533" y="2087812"/>
            <a:ext cx="1891254" cy="373782"/>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b="1" dirty="0">
                <a:solidFill>
                  <a:srgbClr val="002060"/>
                </a:solidFill>
                <a:latin typeface="Meiryo UI" panose="020B0604030504040204" pitchFamily="50" charset="-128"/>
                <a:ea typeface="Meiryo UI" panose="020B0604030504040204" pitchFamily="50" charset="-128"/>
              </a:rPr>
              <a:t>11ah</a:t>
            </a:r>
            <a:r>
              <a:rPr lang="ja-JP" altLang="en-US" sz="1400" b="1" dirty="0">
                <a:solidFill>
                  <a:srgbClr val="002060"/>
                </a:solidFill>
                <a:latin typeface="Meiryo UI" panose="020B0604030504040204" pitchFamily="50" charset="-128"/>
                <a:ea typeface="Meiryo UI" panose="020B0604030504040204" pitchFamily="50" charset="-128"/>
              </a:rPr>
              <a:t>ならではの特長</a:t>
            </a:r>
          </a:p>
        </p:txBody>
      </p:sp>
      <p:sp>
        <p:nvSpPr>
          <p:cNvPr id="16" name="正方形/長方形 15">
            <a:extLst>
              <a:ext uri="{FF2B5EF4-FFF2-40B4-BE49-F238E27FC236}">
                <a16:creationId xmlns:a16="http://schemas.microsoft.com/office/drawing/2014/main" id="{71C9391D-F5D6-266C-5615-0389A8FAC95C}"/>
              </a:ext>
            </a:extLst>
          </p:cNvPr>
          <p:cNvSpPr/>
          <p:nvPr/>
        </p:nvSpPr>
        <p:spPr>
          <a:xfrm>
            <a:off x="9069822" y="3271404"/>
            <a:ext cx="1891253"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実証評価</a:t>
            </a:r>
          </a:p>
        </p:txBody>
      </p:sp>
    </p:spTree>
    <p:extLst>
      <p:ext uri="{BB962C8B-B14F-4D97-AF65-F5344CB8AC3E}">
        <p14:creationId xmlns:p14="http://schemas.microsoft.com/office/powerpoint/2010/main" val="3937550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7A02A-5E67-0C4F-E5D8-ED60A052F6C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6B32C0D-CC9E-8546-BADC-305E737F3D5D}"/>
              </a:ext>
            </a:extLst>
          </p:cNvPr>
          <p:cNvSpPr>
            <a:spLocks noGrp="1"/>
          </p:cNvSpPr>
          <p:nvPr>
            <p:ph type="title"/>
          </p:nvPr>
        </p:nvSpPr>
        <p:spPr/>
        <p:txBody>
          <a:bodyPr>
            <a:normAutofit/>
          </a:bodyPr>
          <a:lstStyle/>
          <a:p>
            <a:r>
              <a:rPr lang="ja-JP" altLang="en-US" sz="2000" dirty="0"/>
              <a:t>ユースケース③ 労働環境のスマート化</a:t>
            </a:r>
          </a:p>
        </p:txBody>
      </p:sp>
      <p:sp>
        <p:nvSpPr>
          <p:cNvPr id="4" name="正方形/長方形 3">
            <a:extLst>
              <a:ext uri="{FF2B5EF4-FFF2-40B4-BE49-F238E27FC236}">
                <a16:creationId xmlns:a16="http://schemas.microsoft.com/office/drawing/2014/main" id="{339AED78-44C1-5798-A3CF-404B63CB6666}"/>
              </a:ext>
            </a:extLst>
          </p:cNvPr>
          <p:cNvSpPr/>
          <p:nvPr/>
        </p:nvSpPr>
        <p:spPr>
          <a:xfrm>
            <a:off x="783445" y="1330303"/>
            <a:ext cx="9432000" cy="792000"/>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B2586DE9-6DC3-EB56-B4F4-983D2ED0411C}"/>
              </a:ext>
            </a:extLst>
          </p:cNvPr>
          <p:cNvSpPr/>
          <p:nvPr/>
        </p:nvSpPr>
        <p:spPr>
          <a:xfrm>
            <a:off x="779284" y="2534685"/>
            <a:ext cx="9432000" cy="792000"/>
          </a:xfrm>
          <a:prstGeom prst="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marL="188152" indent="-188152">
              <a:lnSpc>
                <a:spcPct val="150000"/>
              </a:lnSpc>
              <a:spcAft>
                <a:spcPts val="384"/>
              </a:spcAft>
            </a:pPr>
            <a:endParaRPr lang="ja-JP" altLang="en-US" sz="1194" b="1" dirty="0">
              <a:solidFill>
                <a:srgbClr val="C00000"/>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ED2171A2-2BCE-F37D-E52C-5A4AB29B7D8A}"/>
              </a:ext>
            </a:extLst>
          </p:cNvPr>
          <p:cNvSpPr txBox="1"/>
          <p:nvPr/>
        </p:nvSpPr>
        <p:spPr>
          <a:xfrm>
            <a:off x="779284" y="1454565"/>
            <a:ext cx="9258759"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■クラブハウスに</a:t>
            </a:r>
            <a:r>
              <a:rPr lang="en-US" altLang="ja-JP" sz="1400" dirty="0">
                <a:solidFill>
                  <a:srgbClr val="002060"/>
                </a:solidFill>
                <a:latin typeface="Meiryo UI" panose="020B0604030504040204" pitchFamily="50" charset="-128"/>
                <a:ea typeface="Meiryo UI" panose="020B0604030504040204" pitchFamily="50" charset="-128"/>
              </a:rPr>
              <a:t>AP</a:t>
            </a:r>
            <a:r>
              <a:rPr lang="ja-JP" altLang="en-US" sz="1400" dirty="0">
                <a:solidFill>
                  <a:srgbClr val="002060"/>
                </a:solidFill>
                <a:latin typeface="Meiryo UI" panose="020B0604030504040204" pitchFamily="50" charset="-128"/>
                <a:ea typeface="Meiryo UI" panose="020B0604030504040204" pitchFamily="50" charset="-128"/>
              </a:rPr>
              <a:t>を配置し、カメラやセンサーをグリーンやティーグランドに配置し、サービス向上に活かす。</a:t>
            </a: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■高低差や森林帯などの通信が困難な個所を</a:t>
            </a:r>
            <a:r>
              <a:rPr lang="en-US" altLang="ja-JP" sz="1400" dirty="0">
                <a:solidFill>
                  <a:srgbClr val="002060"/>
                </a:solidFill>
                <a:latin typeface="Meiryo UI" panose="020B0604030504040204" pitchFamily="50" charset="-128"/>
                <a:ea typeface="Meiryo UI" panose="020B0604030504040204" pitchFamily="50" charset="-128"/>
              </a:rPr>
              <a:t>11ah</a:t>
            </a:r>
            <a:r>
              <a:rPr lang="ja-JP" altLang="en-US" sz="1400" dirty="0">
                <a:solidFill>
                  <a:srgbClr val="002060"/>
                </a:solidFill>
                <a:latin typeface="Meiryo UI" panose="020B0604030504040204" pitchFamily="50" charset="-128"/>
                <a:ea typeface="Meiryo UI" panose="020B0604030504040204" pitchFamily="50" charset="-128"/>
              </a:rPr>
              <a:t>中継器を使用して通信を確保する。</a:t>
            </a:r>
          </a:p>
        </p:txBody>
      </p:sp>
      <p:sp>
        <p:nvSpPr>
          <p:cNvPr id="11" name="テキスト ボックス 10">
            <a:extLst>
              <a:ext uri="{FF2B5EF4-FFF2-40B4-BE49-F238E27FC236}">
                <a16:creationId xmlns:a16="http://schemas.microsoft.com/office/drawing/2014/main" id="{A949056D-6F67-2928-3AD5-246F4B775091}"/>
              </a:ext>
            </a:extLst>
          </p:cNvPr>
          <p:cNvSpPr txBox="1"/>
          <p:nvPr/>
        </p:nvSpPr>
        <p:spPr>
          <a:xfrm>
            <a:off x="798568" y="2684359"/>
            <a:ext cx="9258758" cy="574516"/>
          </a:xfrm>
          <a:prstGeom prst="rect">
            <a:avLst/>
          </a:prstGeom>
          <a:noFill/>
        </p:spPr>
        <p:txBody>
          <a:bodyPr wrap="square" rtlCol="0">
            <a:spAutoFit/>
          </a:bodyPr>
          <a:lstStyle/>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■ローカルネットワークの特徴を活かしてゴルフ場全体を１つのネットワークで接続。</a:t>
            </a:r>
          </a:p>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a:t>
            </a:r>
            <a:r>
              <a:rPr lang="en-US" altLang="ja-JP" sz="1400" dirty="0">
                <a:solidFill>
                  <a:srgbClr val="C00000"/>
                </a:solidFill>
                <a:latin typeface="Meiryo UI" panose="020B0604030504040204" pitchFamily="50" charset="-128"/>
                <a:ea typeface="Meiryo UI" panose="020B0604030504040204" pitchFamily="50" charset="-128"/>
              </a:rPr>
              <a:t>11ah</a:t>
            </a:r>
            <a:r>
              <a:rPr lang="ja-JP" altLang="en-US" sz="1400" dirty="0">
                <a:solidFill>
                  <a:srgbClr val="C00000"/>
                </a:solidFill>
                <a:latin typeface="Meiryo UI" panose="020B0604030504040204" pitchFamily="50" charset="-128"/>
                <a:ea typeface="Meiryo UI" panose="020B0604030504040204" pitchFamily="50" charset="-128"/>
              </a:rPr>
              <a:t>の中継機能を活かして通信可能範囲を拡大する。</a:t>
            </a:r>
          </a:p>
        </p:txBody>
      </p:sp>
      <p:sp>
        <p:nvSpPr>
          <p:cNvPr id="12" name="正方形/長方形 11">
            <a:extLst>
              <a:ext uri="{FF2B5EF4-FFF2-40B4-BE49-F238E27FC236}">
                <a16:creationId xmlns:a16="http://schemas.microsoft.com/office/drawing/2014/main" id="{B97C5322-38EC-5190-69D6-12FC85C31A0B}"/>
              </a:ext>
            </a:extLst>
          </p:cNvPr>
          <p:cNvSpPr/>
          <p:nvPr/>
        </p:nvSpPr>
        <p:spPr>
          <a:xfrm>
            <a:off x="779284" y="3716953"/>
            <a:ext cx="9432000" cy="792000"/>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43DA9B9A-35E0-AB71-B351-F6863CDFB502}"/>
              </a:ext>
            </a:extLst>
          </p:cNvPr>
          <p:cNvSpPr txBox="1"/>
          <p:nvPr/>
        </p:nvSpPr>
        <p:spPr>
          <a:xfrm>
            <a:off x="808878" y="3856133"/>
            <a:ext cx="9402405"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■カメラ映像によるプレイヤーへのサービス展開が可能であることを確認した。</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■中継器による迂回接続でも大きな転送量低下なく通信可能であることを確認した。</a:t>
            </a:r>
            <a:endParaRPr lang="en-US" altLang="ja-JP" sz="1400" dirty="0">
              <a:solidFill>
                <a:srgbClr val="002060"/>
              </a:solidFill>
              <a:latin typeface="Meiryo UI" panose="020B0604030504040204" pitchFamily="50" charset="-128"/>
              <a:ea typeface="Meiryo UI" panose="020B0604030504040204" pitchFamily="50" charset="-128"/>
            </a:endParaRPr>
          </a:p>
        </p:txBody>
      </p:sp>
      <p:sp>
        <p:nvSpPr>
          <p:cNvPr id="8" name="正方形/長方形 98">
            <a:extLst>
              <a:ext uri="{FF2B5EF4-FFF2-40B4-BE49-F238E27FC236}">
                <a16:creationId xmlns:a16="http://schemas.microsoft.com/office/drawing/2014/main" id="{DE97557A-DD48-1DE5-C1D0-D4A41C4EA98D}"/>
              </a:ext>
            </a:extLst>
          </p:cNvPr>
          <p:cNvSpPr>
            <a:spLocks noChangeArrowheads="1"/>
          </p:cNvSpPr>
          <p:nvPr/>
        </p:nvSpPr>
        <p:spPr bwMode="auto">
          <a:xfrm>
            <a:off x="767390" y="4669849"/>
            <a:ext cx="2207551" cy="360000"/>
          </a:xfrm>
          <a:prstGeom prst="rect">
            <a:avLst/>
          </a:prstGeom>
          <a:gradFill>
            <a:gsLst>
              <a:gs pos="0">
                <a:srgbClr val="002060"/>
              </a:gs>
              <a:gs pos="53000">
                <a:srgbClr val="FFFFFF"/>
              </a:gs>
              <a:gs pos="100000">
                <a:srgbClr val="002060"/>
              </a:gs>
            </a:gsLst>
            <a:lin ang="5400000" scaled="1"/>
          </a:gradFill>
          <a:ln>
            <a:noFill/>
          </a:ln>
        </p:spPr>
        <p:txBody>
          <a:bodyPr lIns="35964" tIns="108000" rIns="35964" bIns="71922" anchor="ctr"/>
          <a:lstStyle>
            <a:lvl1pPr eaLnBrk="0" hangingPunct="0">
              <a:spcBef>
                <a:spcPct val="20000"/>
              </a:spcBef>
              <a:buChar char="•"/>
              <a:defRPr kumimoji="1" sz="3200">
                <a:solidFill>
                  <a:schemeClr val="tx1"/>
                </a:solidFill>
                <a:latin typeface="Arial" charset="0"/>
                <a:ea typeface="ＭＳ Ｐゴシック" pitchFamily="50" charset="-128"/>
              </a:defRPr>
            </a:lvl1pPr>
            <a:lvl2pPr marL="742950" indent="-285750" eaLnBrk="0" hangingPunct="0">
              <a:spcBef>
                <a:spcPct val="20000"/>
              </a:spcBef>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ctr" eaLnBrk="1" hangingPunct="1">
              <a:lnSpc>
                <a:spcPts val="1200"/>
              </a:lnSpc>
              <a:spcBef>
                <a:spcPct val="0"/>
              </a:spcBef>
              <a:buFontTx/>
              <a:buNone/>
              <a:defRPr/>
            </a:pPr>
            <a:r>
              <a:rPr lang="ja-JP" altLang="en-US" sz="1600" b="1" dirty="0">
                <a:solidFill>
                  <a:srgbClr val="000000"/>
                </a:solidFill>
                <a:latin typeface="Meiryo UI" panose="020B0604030504040204" pitchFamily="50" charset="-128"/>
                <a:ea typeface="Meiryo UI" panose="020B0604030504040204" pitchFamily="50" charset="-128"/>
              </a:rPr>
              <a:t>実証イメージ</a:t>
            </a:r>
          </a:p>
        </p:txBody>
      </p:sp>
      <p:pic>
        <p:nvPicPr>
          <p:cNvPr id="15" name="図 14">
            <a:extLst>
              <a:ext uri="{FF2B5EF4-FFF2-40B4-BE49-F238E27FC236}">
                <a16:creationId xmlns:a16="http://schemas.microsoft.com/office/drawing/2014/main" id="{5433AAFC-3C2F-3E65-DADF-9A11301963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7244" y="4901395"/>
            <a:ext cx="1914378" cy="1150778"/>
          </a:xfrm>
          <a:prstGeom prst="rect">
            <a:avLst/>
          </a:prstGeom>
        </p:spPr>
      </p:pic>
      <p:pic>
        <p:nvPicPr>
          <p:cNvPr id="18" name="図 17">
            <a:extLst>
              <a:ext uri="{FF2B5EF4-FFF2-40B4-BE49-F238E27FC236}">
                <a16:creationId xmlns:a16="http://schemas.microsoft.com/office/drawing/2014/main" id="{07FD3B85-8F6F-CD1A-B5DF-1C0AEDA191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18762" y="4836141"/>
            <a:ext cx="690957" cy="463982"/>
          </a:xfrm>
          <a:prstGeom prst="rect">
            <a:avLst/>
          </a:prstGeom>
        </p:spPr>
      </p:pic>
      <p:pic>
        <p:nvPicPr>
          <p:cNvPr id="21" name="図 20">
            <a:extLst>
              <a:ext uri="{FF2B5EF4-FFF2-40B4-BE49-F238E27FC236}">
                <a16:creationId xmlns:a16="http://schemas.microsoft.com/office/drawing/2014/main" id="{740A6ACF-E47D-D296-B09E-6F795584D66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06876" y="5516634"/>
            <a:ext cx="471167" cy="454396"/>
          </a:xfrm>
          <a:prstGeom prst="rect">
            <a:avLst/>
          </a:prstGeom>
        </p:spPr>
      </p:pic>
      <p:pic>
        <p:nvPicPr>
          <p:cNvPr id="25" name="図 24">
            <a:extLst>
              <a:ext uri="{FF2B5EF4-FFF2-40B4-BE49-F238E27FC236}">
                <a16:creationId xmlns:a16="http://schemas.microsoft.com/office/drawing/2014/main" id="{29E33C6C-CE1A-C120-A7F7-7B57693D8D4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950025" y="4622353"/>
            <a:ext cx="807915" cy="1184075"/>
          </a:xfrm>
          <a:prstGeom prst="rect">
            <a:avLst/>
          </a:prstGeom>
        </p:spPr>
      </p:pic>
      <p:pic>
        <p:nvPicPr>
          <p:cNvPr id="26" name="図 25">
            <a:extLst>
              <a:ext uri="{FF2B5EF4-FFF2-40B4-BE49-F238E27FC236}">
                <a16:creationId xmlns:a16="http://schemas.microsoft.com/office/drawing/2014/main" id="{B4F9469A-134A-860B-DB93-E2BE7E16F9D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877029" y="4619327"/>
            <a:ext cx="932721" cy="1187100"/>
          </a:xfrm>
          <a:prstGeom prst="rect">
            <a:avLst/>
          </a:prstGeom>
        </p:spPr>
      </p:pic>
      <p:sp>
        <p:nvSpPr>
          <p:cNvPr id="27" name="テキスト ボックス 26">
            <a:extLst>
              <a:ext uri="{FF2B5EF4-FFF2-40B4-BE49-F238E27FC236}">
                <a16:creationId xmlns:a16="http://schemas.microsoft.com/office/drawing/2014/main" id="{C5B2A475-324C-0F8B-687D-43F9B67E00B9}"/>
              </a:ext>
            </a:extLst>
          </p:cNvPr>
          <p:cNvSpPr txBox="1"/>
          <p:nvPr/>
        </p:nvSpPr>
        <p:spPr>
          <a:xfrm>
            <a:off x="8609022" y="5892448"/>
            <a:ext cx="2401455" cy="261610"/>
          </a:xfrm>
          <a:prstGeom prst="rect">
            <a:avLst/>
          </a:prstGeom>
          <a:noFill/>
        </p:spPr>
        <p:txBody>
          <a:bodyPr wrap="square" rtlCol="0">
            <a:spAutoFit/>
          </a:bodyPr>
          <a:lstStyle/>
          <a:p>
            <a:pPr algn="ctr"/>
            <a:r>
              <a:rPr kumimoji="1" lang="ja-JP" altLang="en-US" sz="1100" dirty="0">
                <a:solidFill>
                  <a:srgbClr val="002060"/>
                </a:solidFill>
                <a:latin typeface="Meiryo UI" panose="020B0604030504040204" pitchFamily="50" charset="-128"/>
                <a:ea typeface="Meiryo UI" panose="020B0604030504040204" pitchFamily="50" charset="-128"/>
              </a:rPr>
              <a:t>ソーラーパネルとカメラの設置</a:t>
            </a:r>
            <a:endParaRPr kumimoji="1" lang="en-US" altLang="ja-JP" sz="1100" dirty="0">
              <a:solidFill>
                <a:srgbClr val="002060"/>
              </a:solidFill>
              <a:latin typeface="Meiryo UI" panose="020B0604030504040204" pitchFamily="50" charset="-128"/>
              <a:ea typeface="Meiryo UI" panose="020B0604030504040204" pitchFamily="50" charset="-128"/>
            </a:endParaRPr>
          </a:p>
        </p:txBody>
      </p:sp>
      <p:pic>
        <p:nvPicPr>
          <p:cNvPr id="29" name="図 28">
            <a:extLst>
              <a:ext uri="{FF2B5EF4-FFF2-40B4-BE49-F238E27FC236}">
                <a16:creationId xmlns:a16="http://schemas.microsoft.com/office/drawing/2014/main" id="{79893875-BAAA-1F9C-D482-DC893C858F8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84135" y="4880399"/>
            <a:ext cx="754550" cy="1231786"/>
          </a:xfrm>
          <a:prstGeom prst="rect">
            <a:avLst/>
          </a:prstGeom>
        </p:spPr>
      </p:pic>
      <p:pic>
        <p:nvPicPr>
          <p:cNvPr id="30" name="図 29">
            <a:extLst>
              <a:ext uri="{FF2B5EF4-FFF2-40B4-BE49-F238E27FC236}">
                <a16:creationId xmlns:a16="http://schemas.microsoft.com/office/drawing/2014/main" id="{E0CD8EE6-5113-E158-8270-739940F9BEED}"/>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235810" y="4985698"/>
            <a:ext cx="1264549" cy="1120930"/>
          </a:xfrm>
          <a:prstGeom prst="rect">
            <a:avLst/>
          </a:prstGeom>
        </p:spPr>
      </p:pic>
      <p:sp>
        <p:nvSpPr>
          <p:cNvPr id="31" name="テキスト ボックス 30">
            <a:extLst>
              <a:ext uri="{FF2B5EF4-FFF2-40B4-BE49-F238E27FC236}">
                <a16:creationId xmlns:a16="http://schemas.microsoft.com/office/drawing/2014/main" id="{63851A4D-BB94-BED5-FBCC-A97573F8F33F}"/>
              </a:ext>
            </a:extLst>
          </p:cNvPr>
          <p:cNvSpPr txBox="1"/>
          <p:nvPr/>
        </p:nvSpPr>
        <p:spPr>
          <a:xfrm>
            <a:off x="2941631" y="4584226"/>
            <a:ext cx="1862468" cy="430887"/>
          </a:xfrm>
          <a:prstGeom prst="rect">
            <a:avLst/>
          </a:prstGeom>
          <a:noFill/>
        </p:spPr>
        <p:txBody>
          <a:bodyPr wrap="square" rtlCol="0">
            <a:spAutoFit/>
          </a:bodyPr>
          <a:lstStyle/>
          <a:p>
            <a:pPr algn="ctr"/>
            <a:r>
              <a:rPr kumimoji="1" lang="ja-JP" altLang="en-US" sz="1100" dirty="0">
                <a:solidFill>
                  <a:srgbClr val="002060"/>
                </a:solidFill>
                <a:latin typeface="Meiryo UI" panose="020B0604030504040204" pitchFamily="50" charset="-128"/>
                <a:ea typeface="Meiryo UI" panose="020B0604030504040204" pitchFamily="50" charset="-128"/>
              </a:rPr>
              <a:t>練習場の混雑具合を</a:t>
            </a:r>
          </a:p>
          <a:p>
            <a:pPr algn="ctr"/>
            <a:r>
              <a:rPr kumimoji="1" lang="ja-JP" altLang="en-US" sz="1100" dirty="0">
                <a:solidFill>
                  <a:srgbClr val="002060"/>
                </a:solidFill>
                <a:latin typeface="Meiryo UI" panose="020B0604030504040204" pitchFamily="50" charset="-128"/>
                <a:ea typeface="Meiryo UI" panose="020B0604030504040204" pitchFamily="50" charset="-128"/>
              </a:rPr>
              <a:t>クラブハウスで確認</a:t>
            </a:r>
            <a:endParaRPr kumimoji="1" lang="en-US" altLang="ja-JP" sz="1100" dirty="0">
              <a:solidFill>
                <a:srgbClr val="002060"/>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34741641-5E21-08EF-9B1C-CE7AD7AA6803}"/>
              </a:ext>
            </a:extLst>
          </p:cNvPr>
          <p:cNvSpPr/>
          <p:nvPr/>
        </p:nvSpPr>
        <p:spPr>
          <a:xfrm>
            <a:off x="334736" y="6160319"/>
            <a:ext cx="11520000" cy="458044"/>
          </a:xfrm>
          <a:prstGeom prst="rect">
            <a:avLst/>
          </a:prstGeom>
          <a:solidFill>
            <a:srgbClr val="002060"/>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dirty="0">
                <a:latin typeface="HGP創英角ｺﾞｼｯｸUB" panose="020B0900000000000000" pitchFamily="50" charset="-128"/>
                <a:ea typeface="HGP創英角ｺﾞｼｯｸUB" panose="020B0900000000000000" pitchFamily="50" charset="-128"/>
              </a:rPr>
              <a:t>LTE</a:t>
            </a:r>
            <a:r>
              <a:rPr lang="ja-JP" altLang="en-US" dirty="0">
                <a:latin typeface="HGP創英角ｺﾞｼｯｸUB" panose="020B0900000000000000" pitchFamily="50" charset="-128"/>
                <a:ea typeface="HGP創英角ｺﾞｼｯｸUB" panose="020B0900000000000000" pitchFamily="50" charset="-128"/>
              </a:rPr>
              <a:t>や</a:t>
            </a:r>
            <a:r>
              <a:rPr lang="en-US" altLang="ja-JP" dirty="0">
                <a:latin typeface="HGP創英角ｺﾞｼｯｸUB" panose="020B0900000000000000" pitchFamily="50" charset="-128"/>
                <a:ea typeface="HGP創英角ｺﾞｼｯｸUB" panose="020B0900000000000000" pitchFamily="50" charset="-128"/>
              </a:rPr>
              <a:t>Wi-Fi</a:t>
            </a:r>
            <a:r>
              <a:rPr lang="ja-JP" altLang="en-US" dirty="0">
                <a:latin typeface="HGP創英角ｺﾞｼｯｸUB" panose="020B0900000000000000" pitchFamily="50" charset="-128"/>
                <a:ea typeface="HGP創英角ｺﾞｼｯｸUB" panose="020B0900000000000000" pitchFamily="50" charset="-128"/>
              </a:rPr>
              <a:t>の電波が通らない場所において、快適性や作業効率の向上を実現できるのは</a:t>
            </a:r>
            <a:r>
              <a:rPr lang="en-US" altLang="ja-JP" dirty="0">
                <a:latin typeface="HGP創英角ｺﾞｼｯｸUB" panose="020B0900000000000000" pitchFamily="50" charset="-128"/>
                <a:ea typeface="HGP創英角ｺﾞｼｯｸUB" panose="020B0900000000000000" pitchFamily="50" charset="-128"/>
              </a:rPr>
              <a:t>11ah</a:t>
            </a:r>
            <a:r>
              <a:rPr lang="ja-JP" altLang="en-US" dirty="0">
                <a:latin typeface="HGP創英角ｺﾞｼｯｸUB" panose="020B0900000000000000" pitchFamily="50" charset="-128"/>
                <a:ea typeface="HGP創英角ｺﾞｼｯｸUB" panose="020B0900000000000000" pitchFamily="50" charset="-128"/>
              </a:rPr>
              <a:t>だけ</a:t>
            </a:r>
          </a:p>
        </p:txBody>
      </p:sp>
      <p:sp>
        <p:nvSpPr>
          <p:cNvPr id="13" name="正方形/長方形 12">
            <a:extLst>
              <a:ext uri="{FF2B5EF4-FFF2-40B4-BE49-F238E27FC236}">
                <a16:creationId xmlns:a16="http://schemas.microsoft.com/office/drawing/2014/main" id="{4B106B93-5DB8-5996-E911-C2B85CB42C42}"/>
              </a:ext>
            </a:extLst>
          </p:cNvPr>
          <p:cNvSpPr/>
          <p:nvPr/>
        </p:nvSpPr>
        <p:spPr>
          <a:xfrm>
            <a:off x="1030928" y="1042829"/>
            <a:ext cx="1891254"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実証概要</a:t>
            </a:r>
          </a:p>
        </p:txBody>
      </p:sp>
      <p:sp>
        <p:nvSpPr>
          <p:cNvPr id="16" name="正方形/長方形 15">
            <a:extLst>
              <a:ext uri="{FF2B5EF4-FFF2-40B4-BE49-F238E27FC236}">
                <a16:creationId xmlns:a16="http://schemas.microsoft.com/office/drawing/2014/main" id="{B36C8801-E27A-0E28-24E8-D34030463996}"/>
              </a:ext>
            </a:extLst>
          </p:cNvPr>
          <p:cNvSpPr/>
          <p:nvPr/>
        </p:nvSpPr>
        <p:spPr>
          <a:xfrm>
            <a:off x="1030928" y="2247211"/>
            <a:ext cx="1891254" cy="373782"/>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b="1" dirty="0">
                <a:solidFill>
                  <a:srgbClr val="002060"/>
                </a:solidFill>
                <a:latin typeface="Meiryo UI" panose="020B0604030504040204" pitchFamily="50" charset="-128"/>
                <a:ea typeface="Meiryo UI" panose="020B0604030504040204" pitchFamily="50" charset="-128"/>
              </a:rPr>
              <a:t>11ah</a:t>
            </a:r>
            <a:r>
              <a:rPr lang="ja-JP" altLang="en-US" sz="1400" b="1" dirty="0">
                <a:solidFill>
                  <a:srgbClr val="002060"/>
                </a:solidFill>
                <a:latin typeface="Meiryo UI" panose="020B0604030504040204" pitchFamily="50" charset="-128"/>
                <a:ea typeface="Meiryo UI" panose="020B0604030504040204" pitchFamily="50" charset="-128"/>
              </a:rPr>
              <a:t>ならではの特長</a:t>
            </a:r>
          </a:p>
        </p:txBody>
      </p:sp>
      <p:sp>
        <p:nvSpPr>
          <p:cNvPr id="17" name="正方形/長方形 16">
            <a:extLst>
              <a:ext uri="{FF2B5EF4-FFF2-40B4-BE49-F238E27FC236}">
                <a16:creationId xmlns:a16="http://schemas.microsoft.com/office/drawing/2014/main" id="{67D31B3A-79DD-3FC6-DA3D-60DFBA8689CE}"/>
              </a:ext>
            </a:extLst>
          </p:cNvPr>
          <p:cNvSpPr/>
          <p:nvPr/>
        </p:nvSpPr>
        <p:spPr>
          <a:xfrm>
            <a:off x="1030929" y="3429481"/>
            <a:ext cx="1891253"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実証評価</a:t>
            </a:r>
          </a:p>
        </p:txBody>
      </p:sp>
      <p:sp>
        <p:nvSpPr>
          <p:cNvPr id="5" name="コンテンツ プレースホルダー 2">
            <a:extLst>
              <a:ext uri="{FF2B5EF4-FFF2-40B4-BE49-F238E27FC236}">
                <a16:creationId xmlns:a16="http://schemas.microsoft.com/office/drawing/2014/main" id="{EA0F056C-E922-05BE-9F26-C4391625E006}"/>
              </a:ext>
            </a:extLst>
          </p:cNvPr>
          <p:cNvSpPr txBox="1">
            <a:spLocks/>
          </p:cNvSpPr>
          <p:nvPr/>
        </p:nvSpPr>
        <p:spPr>
          <a:xfrm>
            <a:off x="536900" y="622461"/>
            <a:ext cx="9073008" cy="4320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ü"/>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anose="05000000000000000000" pitchFamily="2" charset="2"/>
              <a:buChar char="n"/>
            </a:pP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ゴルフ・スキー場におけるネットワーク構築によるサービス強化</a:t>
            </a:r>
          </a:p>
        </p:txBody>
      </p:sp>
    </p:spTree>
    <p:extLst>
      <p:ext uri="{BB962C8B-B14F-4D97-AF65-F5344CB8AC3E}">
        <p14:creationId xmlns:p14="http://schemas.microsoft.com/office/powerpoint/2010/main" val="10921304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5D7A3-D90E-4330-6D77-5986201E71F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62A5537-FA98-7A61-1F8B-900A745BA5AC}"/>
              </a:ext>
            </a:extLst>
          </p:cNvPr>
          <p:cNvSpPr>
            <a:spLocks noGrp="1"/>
          </p:cNvSpPr>
          <p:nvPr>
            <p:ph type="title"/>
          </p:nvPr>
        </p:nvSpPr>
        <p:spPr/>
        <p:txBody>
          <a:bodyPr>
            <a:normAutofit/>
          </a:bodyPr>
          <a:lstStyle/>
          <a:p>
            <a:r>
              <a:rPr lang="ja-JP" altLang="en-US" sz="2000" dirty="0"/>
              <a:t>ユースケース③ 労働環境のスマート化</a:t>
            </a:r>
          </a:p>
        </p:txBody>
      </p:sp>
      <p:sp>
        <p:nvSpPr>
          <p:cNvPr id="4" name="正方形/長方形 3">
            <a:extLst>
              <a:ext uri="{FF2B5EF4-FFF2-40B4-BE49-F238E27FC236}">
                <a16:creationId xmlns:a16="http://schemas.microsoft.com/office/drawing/2014/main" id="{3DC0A1C1-E224-5DDC-CA85-5837BCBFED9F}"/>
              </a:ext>
            </a:extLst>
          </p:cNvPr>
          <p:cNvSpPr/>
          <p:nvPr/>
        </p:nvSpPr>
        <p:spPr>
          <a:xfrm>
            <a:off x="786008" y="1353844"/>
            <a:ext cx="6147861" cy="1108859"/>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9CCC8DAD-94D9-3106-11A6-001753AA2CA8}"/>
              </a:ext>
            </a:extLst>
          </p:cNvPr>
          <p:cNvSpPr/>
          <p:nvPr/>
        </p:nvSpPr>
        <p:spPr>
          <a:xfrm>
            <a:off x="786008" y="2850818"/>
            <a:ext cx="6147861" cy="821930"/>
          </a:xfrm>
          <a:prstGeom prst="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marL="188152" indent="-188152">
              <a:lnSpc>
                <a:spcPct val="150000"/>
              </a:lnSpc>
              <a:spcAft>
                <a:spcPts val="384"/>
              </a:spcAft>
            </a:pPr>
            <a:endParaRPr lang="ja-JP" altLang="en-US" sz="1194" b="1" dirty="0">
              <a:solidFill>
                <a:srgbClr val="C00000"/>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971C2505-3324-D75E-9000-CAAFC7BACB66}"/>
              </a:ext>
            </a:extLst>
          </p:cNvPr>
          <p:cNvSpPr txBox="1"/>
          <p:nvPr/>
        </p:nvSpPr>
        <p:spPr>
          <a:xfrm>
            <a:off x="786007" y="1553579"/>
            <a:ext cx="6135159" cy="789960"/>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■車庫に戻った車両のデジタルタコグラフから運転記録などのデータを、数百</a:t>
            </a:r>
            <a:r>
              <a:rPr lang="en-US" altLang="ja-JP" sz="1400" dirty="0">
                <a:solidFill>
                  <a:srgbClr val="002060"/>
                </a:solidFill>
                <a:latin typeface="Meiryo UI" panose="020B0604030504040204" pitchFamily="50" charset="-128"/>
                <a:ea typeface="Meiryo UI" panose="020B0604030504040204" pitchFamily="50" charset="-128"/>
              </a:rPr>
              <a:t>m</a:t>
            </a:r>
            <a:r>
              <a:rPr lang="ja-JP" altLang="en-US" sz="1400" dirty="0">
                <a:solidFill>
                  <a:srgbClr val="002060"/>
                </a:solidFill>
                <a:latin typeface="Meiryo UI" panose="020B0604030504040204" pitchFamily="50" charset="-128"/>
                <a:ea typeface="Meiryo UI" panose="020B0604030504040204" pitchFamily="50" charset="-128"/>
              </a:rPr>
              <a:t>離れた事務所から収集し、危険運転防止に活用する。</a:t>
            </a: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■保守点検実施時の情報も併せて収集することで、点検作業員の工数を削減する。</a:t>
            </a:r>
          </a:p>
        </p:txBody>
      </p:sp>
      <p:sp>
        <p:nvSpPr>
          <p:cNvPr id="11" name="テキスト ボックス 10">
            <a:extLst>
              <a:ext uri="{FF2B5EF4-FFF2-40B4-BE49-F238E27FC236}">
                <a16:creationId xmlns:a16="http://schemas.microsoft.com/office/drawing/2014/main" id="{409B9F44-6F6A-971F-7EF4-18CD333F9B93}"/>
              </a:ext>
            </a:extLst>
          </p:cNvPr>
          <p:cNvSpPr txBox="1"/>
          <p:nvPr/>
        </p:nvSpPr>
        <p:spPr>
          <a:xfrm>
            <a:off x="805292" y="3064180"/>
            <a:ext cx="6128577" cy="574516"/>
          </a:xfrm>
          <a:prstGeom prst="rect">
            <a:avLst/>
          </a:prstGeom>
          <a:noFill/>
        </p:spPr>
        <p:txBody>
          <a:bodyPr wrap="square" rtlCol="0">
            <a:spAutoFit/>
          </a:bodyPr>
          <a:lstStyle/>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a:t>
            </a:r>
            <a:r>
              <a:rPr lang="en-US" altLang="ja-JP" sz="1400" dirty="0">
                <a:solidFill>
                  <a:srgbClr val="C00000"/>
                </a:solidFill>
                <a:latin typeface="Meiryo UI" panose="020B0604030504040204" pitchFamily="50" charset="-128"/>
                <a:ea typeface="Meiryo UI" panose="020B0604030504040204" pitchFamily="50" charset="-128"/>
              </a:rPr>
              <a:t>IP</a:t>
            </a:r>
            <a:r>
              <a:rPr lang="ja-JP" altLang="en-US" sz="1400" dirty="0">
                <a:solidFill>
                  <a:srgbClr val="C00000"/>
                </a:solidFill>
                <a:latin typeface="Meiryo UI" panose="020B0604030504040204" pitchFamily="50" charset="-128"/>
                <a:ea typeface="Meiryo UI" panose="020B0604030504040204" pitchFamily="50" charset="-128"/>
              </a:rPr>
              <a:t>通信対応の特長を利用して、</a:t>
            </a:r>
            <a:r>
              <a:rPr lang="en-US" altLang="ja-JP" sz="1400" dirty="0">
                <a:solidFill>
                  <a:srgbClr val="C00000"/>
                </a:solidFill>
                <a:latin typeface="Meiryo UI" panose="020B0604030504040204" pitchFamily="50" charset="-128"/>
                <a:ea typeface="Meiryo UI" panose="020B0604030504040204" pitchFamily="50" charset="-128"/>
              </a:rPr>
              <a:t>AI</a:t>
            </a:r>
            <a:r>
              <a:rPr lang="ja-JP" altLang="en-US" sz="1400" dirty="0">
                <a:solidFill>
                  <a:srgbClr val="C00000"/>
                </a:solidFill>
                <a:latin typeface="Meiryo UI" panose="020B0604030504040204" pitchFamily="50" charset="-128"/>
                <a:ea typeface="Meiryo UI" panose="020B0604030504040204" pitchFamily="50" charset="-128"/>
              </a:rPr>
              <a:t>処理クラウドサービスに直接データを送信可能。</a:t>
            </a:r>
          </a:p>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■長距離通信により、数百</a:t>
            </a:r>
            <a:r>
              <a:rPr lang="en-US" altLang="ja-JP" sz="1400" dirty="0">
                <a:solidFill>
                  <a:srgbClr val="C00000"/>
                </a:solidFill>
                <a:latin typeface="Meiryo UI" panose="020B0604030504040204" pitchFamily="50" charset="-128"/>
                <a:ea typeface="Meiryo UI" panose="020B0604030504040204" pitchFamily="50" charset="-128"/>
              </a:rPr>
              <a:t>m</a:t>
            </a:r>
            <a:r>
              <a:rPr lang="ja-JP" altLang="en-US" sz="1400" dirty="0">
                <a:solidFill>
                  <a:srgbClr val="C00000"/>
                </a:solidFill>
                <a:latin typeface="Meiryo UI" panose="020B0604030504040204" pitchFamily="50" charset="-128"/>
                <a:ea typeface="Meiryo UI" panose="020B0604030504040204" pitchFamily="50" charset="-128"/>
              </a:rPr>
              <a:t>離れた車庫と車両間のネットワークが構築可能。</a:t>
            </a:r>
          </a:p>
        </p:txBody>
      </p:sp>
      <p:sp>
        <p:nvSpPr>
          <p:cNvPr id="12" name="正方形/長方形 11">
            <a:extLst>
              <a:ext uri="{FF2B5EF4-FFF2-40B4-BE49-F238E27FC236}">
                <a16:creationId xmlns:a16="http://schemas.microsoft.com/office/drawing/2014/main" id="{4AD8150B-E8E9-CFD6-CB88-398FA95044EA}"/>
              </a:ext>
            </a:extLst>
          </p:cNvPr>
          <p:cNvSpPr/>
          <p:nvPr/>
        </p:nvSpPr>
        <p:spPr>
          <a:xfrm>
            <a:off x="786008" y="4063167"/>
            <a:ext cx="6147861" cy="1056763"/>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9D1FD258-5FBA-9F5E-AC0C-A981751CEFD0}"/>
              </a:ext>
            </a:extLst>
          </p:cNvPr>
          <p:cNvSpPr txBox="1"/>
          <p:nvPr/>
        </p:nvSpPr>
        <p:spPr>
          <a:xfrm>
            <a:off x="773307" y="4246431"/>
            <a:ext cx="6147860" cy="789960"/>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a:t>
            </a:r>
            <a:r>
              <a:rPr lang="en-US" altLang="ja-JP" sz="1400" dirty="0">
                <a:solidFill>
                  <a:srgbClr val="002060"/>
                </a:solidFill>
                <a:latin typeface="Meiryo UI" panose="020B0604030504040204" pitchFamily="50" charset="-128"/>
                <a:ea typeface="Meiryo UI" panose="020B0604030504040204" pitchFamily="50" charset="-128"/>
              </a:rPr>
              <a:t>900m</a:t>
            </a:r>
            <a:r>
              <a:rPr lang="ja-JP" altLang="en-US" sz="1400" dirty="0">
                <a:solidFill>
                  <a:srgbClr val="002060"/>
                </a:solidFill>
                <a:latin typeface="Meiryo UI" panose="020B0604030504040204" pitchFamily="50" charset="-128"/>
                <a:ea typeface="Meiryo UI" panose="020B0604030504040204" pitchFamily="50" charset="-128"/>
              </a:rPr>
              <a:t>離れた車庫内に戻った車両情報を駅舎で収集することが出来た。</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■点検作業者・清掃作業者への作業指示と報告向けの端末利用や、点検作業中の異常部の画像データの送信も可能であることを確認した。</a:t>
            </a:r>
            <a:endParaRPr lang="en-US" altLang="ja-JP" sz="1400" dirty="0">
              <a:solidFill>
                <a:srgbClr val="002060"/>
              </a:solidFill>
              <a:latin typeface="Meiryo UI" panose="020B0604030504040204" pitchFamily="50" charset="-128"/>
              <a:ea typeface="Meiryo UI" panose="020B0604030504040204" pitchFamily="50" charset="-128"/>
            </a:endParaRPr>
          </a:p>
        </p:txBody>
      </p:sp>
      <p:sp>
        <p:nvSpPr>
          <p:cNvPr id="8" name="正方形/長方形 98">
            <a:extLst>
              <a:ext uri="{FF2B5EF4-FFF2-40B4-BE49-F238E27FC236}">
                <a16:creationId xmlns:a16="http://schemas.microsoft.com/office/drawing/2014/main" id="{58C0F894-157D-164F-1841-FBF6BCE8B931}"/>
              </a:ext>
            </a:extLst>
          </p:cNvPr>
          <p:cNvSpPr>
            <a:spLocks noChangeArrowheads="1"/>
          </p:cNvSpPr>
          <p:nvPr/>
        </p:nvSpPr>
        <p:spPr bwMode="auto">
          <a:xfrm>
            <a:off x="8528849" y="1159790"/>
            <a:ext cx="2207551" cy="360000"/>
          </a:xfrm>
          <a:prstGeom prst="rect">
            <a:avLst/>
          </a:prstGeom>
          <a:gradFill>
            <a:gsLst>
              <a:gs pos="0">
                <a:srgbClr val="002060"/>
              </a:gs>
              <a:gs pos="53000">
                <a:srgbClr val="FFFFFF"/>
              </a:gs>
              <a:gs pos="100000">
                <a:srgbClr val="002060"/>
              </a:gs>
            </a:gsLst>
            <a:lin ang="5400000" scaled="1"/>
          </a:gradFill>
          <a:ln>
            <a:noFill/>
          </a:ln>
        </p:spPr>
        <p:txBody>
          <a:bodyPr lIns="35964" tIns="108000" rIns="35964" bIns="71922" anchor="ctr"/>
          <a:lstStyle>
            <a:lvl1pPr eaLnBrk="0" hangingPunct="0">
              <a:spcBef>
                <a:spcPct val="20000"/>
              </a:spcBef>
              <a:buChar char="•"/>
              <a:defRPr kumimoji="1" sz="3200">
                <a:solidFill>
                  <a:schemeClr val="tx1"/>
                </a:solidFill>
                <a:latin typeface="Arial" charset="0"/>
                <a:ea typeface="ＭＳ Ｐゴシック" pitchFamily="50" charset="-128"/>
              </a:defRPr>
            </a:lvl1pPr>
            <a:lvl2pPr marL="742950" indent="-285750" eaLnBrk="0" hangingPunct="0">
              <a:spcBef>
                <a:spcPct val="20000"/>
              </a:spcBef>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ctr" eaLnBrk="1" hangingPunct="1">
              <a:lnSpc>
                <a:spcPts val="1200"/>
              </a:lnSpc>
              <a:spcBef>
                <a:spcPct val="0"/>
              </a:spcBef>
              <a:buFontTx/>
              <a:buNone/>
              <a:defRPr/>
            </a:pPr>
            <a:r>
              <a:rPr lang="ja-JP" altLang="en-US" sz="1600" b="1" dirty="0">
                <a:solidFill>
                  <a:srgbClr val="000000"/>
                </a:solidFill>
                <a:latin typeface="Meiryo UI" panose="020B0604030504040204" pitchFamily="50" charset="-128"/>
                <a:ea typeface="Meiryo UI" panose="020B0604030504040204" pitchFamily="50" charset="-128"/>
              </a:rPr>
              <a:t>実証イメージ</a:t>
            </a:r>
          </a:p>
        </p:txBody>
      </p:sp>
      <p:pic>
        <p:nvPicPr>
          <p:cNvPr id="9" name="図 8">
            <a:extLst>
              <a:ext uri="{FF2B5EF4-FFF2-40B4-BE49-F238E27FC236}">
                <a16:creationId xmlns:a16="http://schemas.microsoft.com/office/drawing/2014/main" id="{FA3CC81B-8770-5B77-B7C4-34EFA3BAFFA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16404" y="3891043"/>
            <a:ext cx="4032443" cy="1733794"/>
          </a:xfrm>
          <a:prstGeom prst="rect">
            <a:avLst/>
          </a:prstGeom>
        </p:spPr>
      </p:pic>
      <p:pic>
        <p:nvPicPr>
          <p:cNvPr id="15" name="図 14">
            <a:extLst>
              <a:ext uri="{FF2B5EF4-FFF2-40B4-BE49-F238E27FC236}">
                <a16:creationId xmlns:a16="http://schemas.microsoft.com/office/drawing/2014/main" id="{2AAEF2B0-7E70-7480-2B41-4726D3C3A7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57730" y="2033676"/>
            <a:ext cx="4526441" cy="1011899"/>
          </a:xfrm>
          <a:prstGeom prst="rect">
            <a:avLst/>
          </a:prstGeom>
        </p:spPr>
      </p:pic>
      <p:sp>
        <p:nvSpPr>
          <p:cNvPr id="16" name="テキスト ボックス 15">
            <a:extLst>
              <a:ext uri="{FF2B5EF4-FFF2-40B4-BE49-F238E27FC236}">
                <a16:creationId xmlns:a16="http://schemas.microsoft.com/office/drawing/2014/main" id="{59A7F972-DAC9-53DE-D87F-5FEA7662C7C7}"/>
              </a:ext>
            </a:extLst>
          </p:cNvPr>
          <p:cNvSpPr txBox="1"/>
          <p:nvPr/>
        </p:nvSpPr>
        <p:spPr>
          <a:xfrm>
            <a:off x="10772054" y="4733209"/>
            <a:ext cx="800219" cy="276999"/>
          </a:xfrm>
          <a:prstGeom prst="rect">
            <a:avLst/>
          </a:prstGeom>
          <a:solidFill>
            <a:schemeClr val="bg1"/>
          </a:solidFill>
        </p:spPr>
        <p:txBody>
          <a:bodyPr wrap="square" rtlCol="0">
            <a:spAutoFit/>
          </a:bodyPr>
          <a:lstStyle>
            <a:defPPr>
              <a:defRPr lang="ja-JP"/>
            </a:defPPr>
            <a:lvl1pPr>
              <a:defRPr sz="12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sz="1200" dirty="0"/>
              <a:t>清掃作業</a:t>
            </a:r>
          </a:p>
        </p:txBody>
      </p:sp>
      <p:sp>
        <p:nvSpPr>
          <p:cNvPr id="17" name="テキスト ボックス 16">
            <a:extLst>
              <a:ext uri="{FF2B5EF4-FFF2-40B4-BE49-F238E27FC236}">
                <a16:creationId xmlns:a16="http://schemas.microsoft.com/office/drawing/2014/main" id="{36C13486-6678-B572-F819-10D92869481C}"/>
              </a:ext>
            </a:extLst>
          </p:cNvPr>
          <p:cNvSpPr txBox="1"/>
          <p:nvPr/>
        </p:nvSpPr>
        <p:spPr>
          <a:xfrm>
            <a:off x="9313919" y="4616503"/>
            <a:ext cx="800219" cy="276999"/>
          </a:xfrm>
          <a:prstGeom prst="rect">
            <a:avLst/>
          </a:prstGeom>
          <a:solidFill>
            <a:schemeClr val="bg1"/>
          </a:solidFill>
        </p:spPr>
        <p:txBody>
          <a:bodyPr wrap="square" rtlCol="0">
            <a:spAutoFit/>
          </a:bodyPr>
          <a:lstStyle>
            <a:defPPr>
              <a:defRPr lang="ja-JP"/>
            </a:defPPr>
            <a:lvl1pPr>
              <a:defRPr sz="12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sz="1200" dirty="0"/>
              <a:t>点検作業</a:t>
            </a:r>
          </a:p>
        </p:txBody>
      </p:sp>
      <p:pic>
        <p:nvPicPr>
          <p:cNvPr id="18" name="Picture 6">
            <a:extLst>
              <a:ext uri="{FF2B5EF4-FFF2-40B4-BE49-F238E27FC236}">
                <a16:creationId xmlns:a16="http://schemas.microsoft.com/office/drawing/2014/main" id="{B758D430-E384-EA86-285A-96541989A29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196288" y="2506631"/>
            <a:ext cx="864133" cy="45151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http://itpro.nikkeibp.co.jp/pc/article/NPC/20060428/236580/WLA004.gif">
            <a:extLst>
              <a:ext uri="{FF2B5EF4-FFF2-40B4-BE49-F238E27FC236}">
                <a16:creationId xmlns:a16="http://schemas.microsoft.com/office/drawing/2014/main" id="{F76F4124-2CE2-57EF-2184-6AE84A29ECF1}"/>
              </a:ext>
            </a:extLst>
          </p:cNvPr>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648847" y="1857804"/>
            <a:ext cx="338337" cy="588412"/>
          </a:xfrm>
          <a:prstGeom prst="rect">
            <a:avLst/>
          </a:prstGeom>
          <a:noFill/>
          <a:extLst>
            <a:ext uri="{909E8E84-426E-40DD-AFC4-6F175D3DCCD1}">
              <a14:hiddenFill xmlns:a14="http://schemas.microsoft.com/office/drawing/2010/main">
                <a:solidFill>
                  <a:srgbClr val="FFFFFF"/>
                </a:solidFill>
              </a14:hiddenFill>
            </a:ext>
          </a:extLst>
        </p:spPr>
      </p:pic>
      <p:pic>
        <p:nvPicPr>
          <p:cNvPr id="21" name="図 20">
            <a:extLst>
              <a:ext uri="{FF2B5EF4-FFF2-40B4-BE49-F238E27FC236}">
                <a16:creationId xmlns:a16="http://schemas.microsoft.com/office/drawing/2014/main" id="{DCF15CF1-3A8F-93E2-8376-C90DEE8E60D4}"/>
              </a:ext>
            </a:extLst>
          </p:cNvPr>
          <p:cNvPicPr>
            <a:picLocks noChangeAspect="1"/>
          </p:cNvPicPr>
          <p:nvPr/>
        </p:nvPicPr>
        <p:blipFill>
          <a:blip r:embed="rId7"/>
          <a:stretch>
            <a:fillRect/>
          </a:stretch>
        </p:blipFill>
        <p:spPr>
          <a:xfrm>
            <a:off x="10526169" y="4242191"/>
            <a:ext cx="762642" cy="344889"/>
          </a:xfrm>
          <a:prstGeom prst="rect">
            <a:avLst/>
          </a:prstGeom>
        </p:spPr>
      </p:pic>
      <p:sp>
        <p:nvSpPr>
          <p:cNvPr id="25" name="正方形/長方形 24">
            <a:extLst>
              <a:ext uri="{FF2B5EF4-FFF2-40B4-BE49-F238E27FC236}">
                <a16:creationId xmlns:a16="http://schemas.microsoft.com/office/drawing/2014/main" id="{1BAA4030-6902-9B8C-344F-9BEBEA27C763}"/>
              </a:ext>
            </a:extLst>
          </p:cNvPr>
          <p:cNvSpPr/>
          <p:nvPr/>
        </p:nvSpPr>
        <p:spPr>
          <a:xfrm>
            <a:off x="336000" y="6124625"/>
            <a:ext cx="11520000" cy="458044"/>
          </a:xfrm>
          <a:prstGeom prst="rect">
            <a:avLst/>
          </a:prstGeom>
          <a:solidFill>
            <a:srgbClr val="002060"/>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P創英角ｺﾞｼｯｸUB" panose="020B0900000000000000" pitchFamily="50" charset="-128"/>
                <a:ea typeface="HGP創英角ｺﾞｼｯｸUB" panose="020B0900000000000000" pitchFamily="50" charset="-128"/>
              </a:rPr>
              <a:t>運転手・点検者・清掃者等による記録作業のデジタル化を</a:t>
            </a:r>
            <a:r>
              <a:rPr lang="en-US" altLang="ja-JP" dirty="0">
                <a:latin typeface="HGP創英角ｺﾞｼｯｸUB" panose="020B0900000000000000" pitchFamily="50" charset="-128"/>
                <a:ea typeface="HGP創英角ｺﾞｼｯｸUB" panose="020B0900000000000000" pitchFamily="50" charset="-128"/>
              </a:rPr>
              <a:t>11ah</a:t>
            </a:r>
            <a:r>
              <a:rPr lang="ja-JP" altLang="en-US" dirty="0">
                <a:latin typeface="HGP創英角ｺﾞｼｯｸUB" panose="020B0900000000000000" pitchFamily="50" charset="-128"/>
                <a:ea typeface="HGP創英角ｺﾞｼｯｸUB" panose="020B0900000000000000" pitchFamily="50" charset="-128"/>
              </a:rPr>
              <a:t>により低コストで実現し労働環境を改善</a:t>
            </a:r>
          </a:p>
        </p:txBody>
      </p:sp>
      <p:sp>
        <p:nvSpPr>
          <p:cNvPr id="26" name="テキスト ボックス 25">
            <a:extLst>
              <a:ext uri="{FF2B5EF4-FFF2-40B4-BE49-F238E27FC236}">
                <a16:creationId xmlns:a16="http://schemas.microsoft.com/office/drawing/2014/main" id="{420E5E73-D059-2682-1C87-B93B6B76F9A9}"/>
              </a:ext>
            </a:extLst>
          </p:cNvPr>
          <p:cNvSpPr txBox="1"/>
          <p:nvPr/>
        </p:nvSpPr>
        <p:spPr>
          <a:xfrm>
            <a:off x="7304351" y="1691938"/>
            <a:ext cx="3662385" cy="276999"/>
          </a:xfrm>
          <a:prstGeom prst="rect">
            <a:avLst/>
          </a:prstGeom>
          <a:solidFill>
            <a:schemeClr val="bg1">
              <a:alpha val="73000"/>
            </a:schemeClr>
          </a:solidFill>
        </p:spPr>
        <p:txBody>
          <a:bodyPr wrap="square" rtlCol="0">
            <a:spAutoFit/>
          </a:bodyPr>
          <a:lstStyle/>
          <a:p>
            <a:r>
              <a:rPr lang="ja-JP" altLang="en-US" sz="1200" b="1" dirty="0">
                <a:latin typeface="Meiryo UI" panose="020B0604030504040204" pitchFamily="50" charset="-128"/>
                <a:ea typeface="Meiryo UI" panose="020B0604030504040204" pitchFamily="50" charset="-128"/>
                <a:cs typeface="Meiryo UI" panose="020B0604030504040204" pitchFamily="50" charset="-128"/>
              </a:rPr>
              <a:t>運行終了後、各種センサのデータを事業所に吸い上げる。</a:t>
            </a:r>
            <a:endParaRPr lang="en-US" altLang="ja-JP"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a:extLst>
              <a:ext uri="{FF2B5EF4-FFF2-40B4-BE49-F238E27FC236}">
                <a16:creationId xmlns:a16="http://schemas.microsoft.com/office/drawing/2014/main" id="{4D9D1813-753F-4A9F-4BA0-2BECA0315D3A}"/>
              </a:ext>
            </a:extLst>
          </p:cNvPr>
          <p:cNvSpPr txBox="1"/>
          <p:nvPr/>
        </p:nvSpPr>
        <p:spPr>
          <a:xfrm>
            <a:off x="11185852" y="1662659"/>
            <a:ext cx="949299" cy="261610"/>
          </a:xfrm>
          <a:prstGeom prst="rect">
            <a:avLst/>
          </a:prstGeom>
          <a:solidFill>
            <a:schemeClr val="bg1">
              <a:alpha val="73000"/>
            </a:schemeClr>
          </a:solidFill>
        </p:spPr>
        <p:txBody>
          <a:bodyPr wrap="none" rtlCol="0">
            <a:spAutoFit/>
          </a:bodyPr>
          <a:lstStyle/>
          <a:p>
            <a:r>
              <a:rPr lang="ja-JP" altLang="en-US" sz="1100" b="1" dirty="0">
                <a:latin typeface="Meiryo UI" panose="020B0604030504040204" pitchFamily="50" charset="-128"/>
                <a:ea typeface="Meiryo UI" panose="020B0604030504040204" pitchFamily="50" charset="-128"/>
                <a:cs typeface="Meiryo UI" panose="020B0604030504040204" pitchFamily="50" charset="-128"/>
              </a:rPr>
              <a:t>事業所内</a:t>
            </a:r>
            <a:r>
              <a:rPr lang="en-US" altLang="ja-JP" sz="1100" b="1" dirty="0">
                <a:latin typeface="Meiryo UI" panose="020B0604030504040204" pitchFamily="50" charset="-128"/>
                <a:ea typeface="Meiryo UI" panose="020B0604030504040204" pitchFamily="50" charset="-128"/>
                <a:cs typeface="Meiryo UI" panose="020B0604030504040204" pitchFamily="50" charset="-128"/>
              </a:rPr>
              <a:t>AP</a:t>
            </a: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28" name="Picture 8">
            <a:extLst>
              <a:ext uri="{FF2B5EF4-FFF2-40B4-BE49-F238E27FC236}">
                <a16:creationId xmlns:a16="http://schemas.microsoft.com/office/drawing/2014/main" id="{B81C2522-9912-11B3-932A-CD5F1E7CB9AE}"/>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195696" y="2981477"/>
            <a:ext cx="864725" cy="451819"/>
          </a:xfrm>
          <a:prstGeom prst="rect">
            <a:avLst/>
          </a:prstGeom>
          <a:noFill/>
          <a:extLst>
            <a:ext uri="{909E8E84-426E-40DD-AFC4-6F175D3DCCD1}">
              <a14:hiddenFill xmlns:a14="http://schemas.microsoft.com/office/drawing/2010/main">
                <a:solidFill>
                  <a:srgbClr val="FFFFFF"/>
                </a:solidFill>
              </a14:hiddenFill>
            </a:ext>
          </a:extLst>
        </p:spPr>
      </p:pic>
      <p:sp>
        <p:nvSpPr>
          <p:cNvPr id="29" name="テキスト ボックス 28">
            <a:extLst>
              <a:ext uri="{FF2B5EF4-FFF2-40B4-BE49-F238E27FC236}">
                <a16:creationId xmlns:a16="http://schemas.microsoft.com/office/drawing/2014/main" id="{94B829FD-1985-C6F8-9C17-E0BCDFE4F0DF}"/>
              </a:ext>
            </a:extLst>
          </p:cNvPr>
          <p:cNvSpPr txBox="1"/>
          <p:nvPr/>
        </p:nvSpPr>
        <p:spPr>
          <a:xfrm>
            <a:off x="7304351" y="3553468"/>
            <a:ext cx="4887649" cy="276999"/>
          </a:xfrm>
          <a:prstGeom prst="rect">
            <a:avLst/>
          </a:prstGeom>
          <a:solidFill>
            <a:schemeClr val="bg1">
              <a:alpha val="73000"/>
            </a:schemeClr>
          </a:solidFill>
        </p:spPr>
        <p:txBody>
          <a:bodyPr wrap="square" rtlCol="0">
            <a:spAutoFit/>
          </a:bodyPr>
          <a:lstStyle/>
          <a:p>
            <a:r>
              <a:rPr lang="ja-JP" altLang="en-US" sz="1200" b="1" dirty="0">
                <a:latin typeface="Meiryo UI" panose="020B0604030504040204" pitchFamily="50" charset="-128"/>
                <a:ea typeface="Meiryo UI" panose="020B0604030504040204" pitchFamily="50" charset="-128"/>
                <a:cs typeface="Meiryo UI" panose="020B0604030504040204" pitchFamily="50" charset="-128"/>
              </a:rPr>
              <a:t>駅舎内事務所から点検作業者、清掃作業者への指示や状況確認を実施。</a:t>
            </a:r>
            <a:endParaRPr lang="en-US" altLang="ja-JP"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a:extLst>
              <a:ext uri="{FF2B5EF4-FFF2-40B4-BE49-F238E27FC236}">
                <a16:creationId xmlns:a16="http://schemas.microsoft.com/office/drawing/2014/main" id="{C5BA87D7-1762-7956-43FB-797942F5AD32}"/>
              </a:ext>
            </a:extLst>
          </p:cNvPr>
          <p:cNvSpPr/>
          <p:nvPr/>
        </p:nvSpPr>
        <p:spPr>
          <a:xfrm>
            <a:off x="1025245" y="1159790"/>
            <a:ext cx="1891254"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実証概要</a:t>
            </a:r>
          </a:p>
        </p:txBody>
      </p:sp>
      <p:sp>
        <p:nvSpPr>
          <p:cNvPr id="7" name="正方形/長方形 6">
            <a:extLst>
              <a:ext uri="{FF2B5EF4-FFF2-40B4-BE49-F238E27FC236}">
                <a16:creationId xmlns:a16="http://schemas.microsoft.com/office/drawing/2014/main" id="{CB47B0A1-97C7-D324-A7B5-5B0E123D9DC3}"/>
              </a:ext>
            </a:extLst>
          </p:cNvPr>
          <p:cNvSpPr/>
          <p:nvPr/>
        </p:nvSpPr>
        <p:spPr>
          <a:xfrm>
            <a:off x="1025245" y="2654254"/>
            <a:ext cx="1891254" cy="373782"/>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b="1" dirty="0">
                <a:solidFill>
                  <a:srgbClr val="002060"/>
                </a:solidFill>
                <a:latin typeface="Meiryo UI" panose="020B0604030504040204" pitchFamily="50" charset="-128"/>
                <a:ea typeface="Meiryo UI" panose="020B0604030504040204" pitchFamily="50" charset="-128"/>
              </a:rPr>
              <a:t>11ah</a:t>
            </a:r>
            <a:r>
              <a:rPr lang="ja-JP" altLang="en-US" sz="1400" b="1" dirty="0">
                <a:solidFill>
                  <a:srgbClr val="002060"/>
                </a:solidFill>
                <a:latin typeface="Meiryo UI" panose="020B0604030504040204" pitchFamily="50" charset="-128"/>
                <a:ea typeface="Meiryo UI" panose="020B0604030504040204" pitchFamily="50" charset="-128"/>
              </a:rPr>
              <a:t>ならではの特長</a:t>
            </a:r>
          </a:p>
        </p:txBody>
      </p:sp>
      <p:sp>
        <p:nvSpPr>
          <p:cNvPr id="13" name="正方形/長方形 12">
            <a:extLst>
              <a:ext uri="{FF2B5EF4-FFF2-40B4-BE49-F238E27FC236}">
                <a16:creationId xmlns:a16="http://schemas.microsoft.com/office/drawing/2014/main" id="{BC808754-C0C5-B6C2-E9CB-34E4AF827B4F}"/>
              </a:ext>
            </a:extLst>
          </p:cNvPr>
          <p:cNvSpPr/>
          <p:nvPr/>
        </p:nvSpPr>
        <p:spPr>
          <a:xfrm>
            <a:off x="1025245" y="3866601"/>
            <a:ext cx="1891253"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実証評価</a:t>
            </a:r>
          </a:p>
        </p:txBody>
      </p:sp>
      <p:sp>
        <p:nvSpPr>
          <p:cNvPr id="19" name="コンテンツ プレースホルダー 2">
            <a:extLst>
              <a:ext uri="{FF2B5EF4-FFF2-40B4-BE49-F238E27FC236}">
                <a16:creationId xmlns:a16="http://schemas.microsoft.com/office/drawing/2014/main" id="{CC1DE5F8-5E32-35DB-2B54-0909B6915F39}"/>
              </a:ext>
            </a:extLst>
          </p:cNvPr>
          <p:cNvSpPr txBox="1">
            <a:spLocks/>
          </p:cNvSpPr>
          <p:nvPr/>
        </p:nvSpPr>
        <p:spPr>
          <a:xfrm>
            <a:off x="536900" y="622461"/>
            <a:ext cx="7683991" cy="4320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ü"/>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anose="05000000000000000000" pitchFamily="2" charset="2"/>
              <a:buChar char="n"/>
            </a:pP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社会インフラ系の操作場や車輌庫における</a:t>
            </a:r>
            <a:r>
              <a:rPr lang="en-US" altLang="ja-JP" sz="1800" dirty="0">
                <a:solidFill>
                  <a:srgbClr val="002060"/>
                </a:solidFill>
                <a:latin typeface="HGP創英角ｺﾞｼｯｸUB" panose="020B0900000000000000" pitchFamily="50" charset="-128"/>
                <a:ea typeface="HGP創英角ｺﾞｼｯｸUB" panose="020B0900000000000000" pitchFamily="50" charset="-128"/>
              </a:rPr>
              <a:t>11ah</a:t>
            </a: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の特性を活かした業務利用</a:t>
            </a:r>
          </a:p>
          <a:p>
            <a:pPr>
              <a:buFont typeface="Wingdings" panose="05000000000000000000" pitchFamily="2" charset="2"/>
              <a:buChar char="n"/>
            </a:pPr>
            <a:endParaRPr lang="ja-JP" altLang="en-US" sz="1800" dirty="0">
              <a:solidFill>
                <a:srgbClr val="002060"/>
              </a:solidFill>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3308137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9DD9A2-2E37-001D-DC3F-F88740F6C18D}"/>
              </a:ext>
            </a:extLst>
          </p:cNvPr>
          <p:cNvSpPr>
            <a:spLocks noGrp="1"/>
          </p:cNvSpPr>
          <p:nvPr>
            <p:ph type="title"/>
          </p:nvPr>
        </p:nvSpPr>
        <p:spPr/>
        <p:txBody>
          <a:bodyPr>
            <a:normAutofit/>
          </a:bodyPr>
          <a:lstStyle/>
          <a:p>
            <a:r>
              <a:rPr lang="ja-JP" altLang="en-US" sz="2000" dirty="0"/>
              <a:t>ユースケース④　日常生活を豊かに</a:t>
            </a:r>
            <a:endParaRPr kumimoji="1" lang="ja-JP" altLang="en-US" b="1" dirty="0">
              <a:latin typeface="Meiryo UI" panose="020B0604030504040204" pitchFamily="50" charset="-128"/>
              <a:ea typeface="Meiryo UI" panose="020B0604030504040204" pitchFamily="50" charset="-128"/>
            </a:endParaRPr>
          </a:p>
        </p:txBody>
      </p:sp>
      <p:pic>
        <p:nvPicPr>
          <p:cNvPr id="3" name="Picture 6">
            <a:extLst>
              <a:ext uri="{FF2B5EF4-FFF2-40B4-BE49-F238E27FC236}">
                <a16:creationId xmlns:a16="http://schemas.microsoft.com/office/drawing/2014/main" id="{10D3FA78-28FA-63E6-4CBD-35089D4F967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20411" y="4413152"/>
            <a:ext cx="3880476" cy="1657151"/>
          </a:xfrm>
          <a:prstGeom prst="rect">
            <a:avLst/>
          </a:prstGeom>
          <a:noFill/>
          <a:extLst>
            <a:ext uri="{909E8E84-426E-40DD-AFC4-6F175D3DCCD1}">
              <a14:hiddenFill xmlns:a14="http://schemas.microsoft.com/office/drawing/2010/main">
                <a:solidFill>
                  <a:srgbClr val="FFFFFF"/>
                </a:solidFill>
              </a14:hiddenFill>
            </a:ext>
          </a:extLst>
        </p:spPr>
      </p:pic>
      <p:sp>
        <p:nvSpPr>
          <p:cNvPr id="8" name="四角形: 角を丸くする 7">
            <a:extLst>
              <a:ext uri="{FF2B5EF4-FFF2-40B4-BE49-F238E27FC236}">
                <a16:creationId xmlns:a16="http://schemas.microsoft.com/office/drawing/2014/main" id="{9D7589A6-4F4E-B699-FB41-84BDD58E5B2E}"/>
              </a:ext>
            </a:extLst>
          </p:cNvPr>
          <p:cNvSpPr/>
          <p:nvPr/>
        </p:nvSpPr>
        <p:spPr>
          <a:xfrm>
            <a:off x="1823298" y="4758003"/>
            <a:ext cx="1043928" cy="236838"/>
          </a:xfrm>
          <a:prstGeom prst="roundRect">
            <a:avLst/>
          </a:prstGeom>
          <a:ln>
            <a:solidFill>
              <a:srgbClr val="0070C0"/>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742676" rtl="0" eaLnBrk="1" fontAlgn="auto" latinLnBrk="0" hangingPunct="1">
              <a:lnSpc>
                <a:spcPct val="100000"/>
              </a:lnSpc>
              <a:spcBef>
                <a:spcPts val="0"/>
              </a:spcBef>
              <a:spcAft>
                <a:spcPts val="0"/>
              </a:spcAft>
              <a:buClrTx/>
              <a:buSzTx/>
              <a:buFontTx/>
              <a:buNone/>
              <a:tabLst/>
              <a:defRPr/>
            </a:pPr>
            <a:r>
              <a:rPr kumimoji="1" lang="en-US" altLang="ja-JP" sz="893" b="0" i="0" u="none" strike="noStrike" kern="1200" cap="none" spc="0" normalizeH="0" baseline="0" noProof="0" dirty="0">
                <a:ln>
                  <a:noFill/>
                </a:ln>
                <a:solidFill>
                  <a:srgbClr val="0070C0"/>
                </a:solidFill>
                <a:effectLst/>
                <a:uLnTx/>
                <a:uFillTx/>
                <a:latin typeface="Meiryo UI" panose="020B0604030504040204" pitchFamily="50" charset="-128"/>
                <a:ea typeface="Meiryo UI" panose="020B0604030504040204" pitchFamily="50" charset="-128"/>
              </a:rPr>
              <a:t>11ah</a:t>
            </a:r>
            <a:r>
              <a:rPr kumimoji="1" lang="ja-JP" altLang="en-US" sz="893" b="0" i="0" u="none" strike="noStrike" kern="1200" cap="none" spc="0" normalizeH="0" baseline="0" noProof="0" dirty="0">
                <a:ln>
                  <a:noFill/>
                </a:ln>
                <a:solidFill>
                  <a:srgbClr val="0070C0"/>
                </a:solidFill>
                <a:effectLst/>
                <a:uLnTx/>
                <a:uFillTx/>
                <a:latin typeface="Meiryo UI" panose="020B0604030504040204" pitchFamily="50" charset="-128"/>
                <a:ea typeface="Meiryo UI" panose="020B0604030504040204" pitchFamily="50" charset="-128"/>
              </a:rPr>
              <a:t>カメラ</a:t>
            </a:r>
          </a:p>
        </p:txBody>
      </p:sp>
      <p:pic>
        <p:nvPicPr>
          <p:cNvPr id="11" name="図 10">
            <a:extLst>
              <a:ext uri="{FF2B5EF4-FFF2-40B4-BE49-F238E27FC236}">
                <a16:creationId xmlns:a16="http://schemas.microsoft.com/office/drawing/2014/main" id="{C5F1BFD8-F369-DDBC-5553-DD479E3341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372115" y="5317031"/>
            <a:ext cx="522995" cy="539167"/>
          </a:xfrm>
          <a:prstGeom prst="rect">
            <a:avLst/>
          </a:prstGeom>
        </p:spPr>
      </p:pic>
      <p:cxnSp>
        <p:nvCxnSpPr>
          <p:cNvPr id="12" name="直線矢印コネクタ 11">
            <a:extLst>
              <a:ext uri="{FF2B5EF4-FFF2-40B4-BE49-F238E27FC236}">
                <a16:creationId xmlns:a16="http://schemas.microsoft.com/office/drawing/2014/main" id="{AF95085C-CC08-096B-CB65-1F6C4EB9B390}"/>
              </a:ext>
            </a:extLst>
          </p:cNvPr>
          <p:cNvCxnSpPr>
            <a:cxnSpLocks/>
          </p:cNvCxnSpPr>
          <p:nvPr/>
        </p:nvCxnSpPr>
        <p:spPr>
          <a:xfrm flipV="1">
            <a:off x="2867228" y="4677694"/>
            <a:ext cx="2186845" cy="327213"/>
          </a:xfrm>
          <a:prstGeom prst="straightConnector1">
            <a:avLst/>
          </a:prstGeom>
          <a:ln w="28575">
            <a:solidFill>
              <a:srgbClr val="002060"/>
            </a:solidFill>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13" name="テキスト ボックス 12">
            <a:extLst>
              <a:ext uri="{FF2B5EF4-FFF2-40B4-BE49-F238E27FC236}">
                <a16:creationId xmlns:a16="http://schemas.microsoft.com/office/drawing/2014/main" id="{42AA1A55-EC28-7717-7A00-663EE1CABE32}"/>
              </a:ext>
            </a:extLst>
          </p:cNvPr>
          <p:cNvSpPr txBox="1"/>
          <p:nvPr/>
        </p:nvSpPr>
        <p:spPr>
          <a:xfrm>
            <a:off x="2722499" y="4514990"/>
            <a:ext cx="1473483" cy="334039"/>
          </a:xfrm>
          <a:prstGeom prst="rect">
            <a:avLst/>
          </a:prstGeom>
          <a:noFill/>
        </p:spPr>
        <p:txBody>
          <a:bodyPr wrap="square" lIns="29241" tIns="29241" rIns="29241" bIns="29241" rtlCol="0" anchor="ctr" anchorCtr="0">
            <a:spAutoFit/>
          </a:bodyPr>
          <a:lstStyle/>
          <a:p>
            <a:pPr marL="0" marR="0" lvl="0" indent="0" algn="ctr" defTabSz="742676" rtl="0" eaLnBrk="1" fontAlgn="auto" latinLnBrk="0" hangingPunct="1">
              <a:lnSpc>
                <a:spcPct val="100000"/>
              </a:lnSpc>
              <a:spcBef>
                <a:spcPts val="0"/>
              </a:spcBef>
              <a:spcAft>
                <a:spcPts val="0"/>
              </a:spcAft>
              <a:buClrTx/>
              <a:buSzTx/>
              <a:buFontTx/>
              <a:buNone/>
              <a:tabLst/>
              <a:defRPr/>
            </a:pPr>
            <a:r>
              <a:rPr kumimoji="1" lang="en-US" altLang="ja-JP" sz="893" b="1" i="0" u="none" strike="noStrike" kern="120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rPr>
              <a:t>11ah</a:t>
            </a:r>
            <a:endParaRPr kumimoji="1" lang="ja-JP" altLang="en-US" sz="893" b="1" i="0" u="none" strike="noStrike" kern="120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endParaRPr>
          </a:p>
          <a:p>
            <a:pPr marL="0" marR="0" lvl="0" indent="0" algn="ctr" defTabSz="742676" rtl="0" eaLnBrk="1" fontAlgn="auto" latinLnBrk="0" hangingPunct="1">
              <a:lnSpc>
                <a:spcPct val="100000"/>
              </a:lnSpc>
              <a:spcBef>
                <a:spcPts val="0"/>
              </a:spcBef>
              <a:spcAft>
                <a:spcPts val="0"/>
              </a:spcAft>
              <a:buClrTx/>
              <a:buSzTx/>
              <a:buFontTx/>
              <a:buNone/>
              <a:tabLst/>
              <a:defRPr/>
            </a:pPr>
            <a:r>
              <a:rPr kumimoji="1" lang="ja-JP" altLang="en-US" sz="893" b="1" i="0" u="none" strike="noStrike" kern="120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rPr>
              <a:t>屋外見通し約</a:t>
            </a:r>
            <a:r>
              <a:rPr kumimoji="1" lang="en-US" altLang="ja-JP" sz="893" b="1" i="0" u="none" strike="noStrike" kern="1200" cap="none" spc="0" normalizeH="0" baseline="0" noProof="0" dirty="0">
                <a:ln>
                  <a:noFill/>
                </a:ln>
                <a:solidFill>
                  <a:srgbClr val="002060"/>
                </a:solidFill>
                <a:effectLst/>
                <a:uLnTx/>
                <a:uFillTx/>
                <a:latin typeface="Meiryo UI" panose="020B0604030504040204" pitchFamily="50" charset="-128"/>
                <a:ea typeface="Meiryo UI" panose="020B0604030504040204" pitchFamily="50" charset="-128"/>
              </a:rPr>
              <a:t>500m</a:t>
            </a:r>
          </a:p>
        </p:txBody>
      </p:sp>
      <p:cxnSp>
        <p:nvCxnSpPr>
          <p:cNvPr id="31" name="直線コネクタ 30">
            <a:extLst>
              <a:ext uri="{FF2B5EF4-FFF2-40B4-BE49-F238E27FC236}">
                <a16:creationId xmlns:a16="http://schemas.microsoft.com/office/drawing/2014/main" id="{B6310B79-DCF7-8531-F233-F4D509AB70EC}"/>
              </a:ext>
            </a:extLst>
          </p:cNvPr>
          <p:cNvCxnSpPr>
            <a:cxnSpLocks/>
          </p:cNvCxnSpPr>
          <p:nvPr/>
        </p:nvCxnSpPr>
        <p:spPr>
          <a:xfrm>
            <a:off x="6308218" y="5155753"/>
            <a:ext cx="4725542" cy="0"/>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図 15" descr="屋外, 草, 水, 鳥 が含まれている画像&#10;&#10;自動的に生成された説明">
            <a:extLst>
              <a:ext uri="{FF2B5EF4-FFF2-40B4-BE49-F238E27FC236}">
                <a16:creationId xmlns:a16="http://schemas.microsoft.com/office/drawing/2014/main" id="{2DF19827-C452-72CD-E8B3-006A8C6D2C2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93698" y="5212388"/>
            <a:ext cx="1152001" cy="648000"/>
          </a:xfrm>
          <a:prstGeom prst="rect">
            <a:avLst/>
          </a:prstGeom>
        </p:spPr>
      </p:pic>
      <p:pic>
        <p:nvPicPr>
          <p:cNvPr id="21" name="図 20">
            <a:extLst>
              <a:ext uri="{FF2B5EF4-FFF2-40B4-BE49-F238E27FC236}">
                <a16:creationId xmlns:a16="http://schemas.microsoft.com/office/drawing/2014/main" id="{62062DC0-982E-80DB-2581-B675FB4E24E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847811" y="4339005"/>
            <a:ext cx="1040256" cy="782097"/>
          </a:xfrm>
          <a:prstGeom prst="rect">
            <a:avLst/>
          </a:prstGeom>
        </p:spPr>
      </p:pic>
      <p:sp>
        <p:nvSpPr>
          <p:cNvPr id="23" name="テキスト ボックス 58">
            <a:extLst>
              <a:ext uri="{FF2B5EF4-FFF2-40B4-BE49-F238E27FC236}">
                <a16:creationId xmlns:a16="http://schemas.microsoft.com/office/drawing/2014/main" id="{990ADA7A-D566-DF4D-F06A-E4C443F0EB85}"/>
              </a:ext>
            </a:extLst>
          </p:cNvPr>
          <p:cNvSpPr txBox="1"/>
          <p:nvPr/>
        </p:nvSpPr>
        <p:spPr>
          <a:xfrm>
            <a:off x="6845975" y="4981616"/>
            <a:ext cx="1043929" cy="139486"/>
          </a:xfrm>
          <a:prstGeom prst="rect">
            <a:avLst/>
          </a:prstGeom>
          <a:solidFill>
            <a:schemeClr val="bg2">
              <a:lumMod val="90000"/>
            </a:schemeClr>
          </a:solidFill>
        </p:spPr>
        <p:txBody>
          <a:bodyPr wrap="squar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800" b="1" dirty="0">
                <a:latin typeface="Meiryo UI" panose="020B0604030504040204" pitchFamily="50" charset="-128"/>
                <a:ea typeface="Meiryo UI" panose="020B0604030504040204" pitchFamily="50" charset="-128"/>
              </a:rPr>
              <a:t>全体的にぼやけ</a:t>
            </a:r>
            <a:endParaRPr lang="en-US" altLang="ja-JP" sz="800" b="1" dirty="0">
              <a:latin typeface="Meiryo UI" panose="020B0604030504040204" pitchFamily="50" charset="-128"/>
              <a:ea typeface="Meiryo UI" panose="020B0604030504040204" pitchFamily="50" charset="-128"/>
            </a:endParaRPr>
          </a:p>
        </p:txBody>
      </p:sp>
      <p:sp>
        <p:nvSpPr>
          <p:cNvPr id="36" name="テキスト ボックス 58">
            <a:extLst>
              <a:ext uri="{FF2B5EF4-FFF2-40B4-BE49-F238E27FC236}">
                <a16:creationId xmlns:a16="http://schemas.microsoft.com/office/drawing/2014/main" id="{C973996C-98B6-BFF3-A32C-8AEF9BCE5716}"/>
              </a:ext>
            </a:extLst>
          </p:cNvPr>
          <p:cNvSpPr txBox="1"/>
          <p:nvPr/>
        </p:nvSpPr>
        <p:spPr>
          <a:xfrm>
            <a:off x="6789281" y="5867878"/>
            <a:ext cx="1152000" cy="199990"/>
          </a:xfrm>
          <a:prstGeom prst="rect">
            <a:avLst/>
          </a:prstGeom>
          <a:solidFill>
            <a:schemeClr val="accent4">
              <a:lumMod val="20000"/>
              <a:lumOff val="80000"/>
            </a:schemeClr>
          </a:solidFill>
        </p:spPr>
        <p:txBody>
          <a:bodyPr wrap="squar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800" b="1" dirty="0">
                <a:solidFill>
                  <a:srgbClr val="3333FF"/>
                </a:solidFill>
                <a:latin typeface="Meiryo UI" panose="020B0604030504040204" pitchFamily="50" charset="-128"/>
                <a:ea typeface="Meiryo UI" panose="020B0604030504040204" pitchFamily="50" charset="-128"/>
              </a:rPr>
              <a:t>推移が明瞭</a:t>
            </a:r>
            <a:endParaRPr lang="en-US" altLang="ja-JP" sz="800" b="1" dirty="0">
              <a:solidFill>
                <a:srgbClr val="3333FF"/>
              </a:solidFill>
              <a:latin typeface="Meiryo UI" panose="020B0604030504040204" pitchFamily="50" charset="-128"/>
              <a:ea typeface="Meiryo UI" panose="020B0604030504040204" pitchFamily="50" charset="-128"/>
            </a:endParaRPr>
          </a:p>
        </p:txBody>
      </p:sp>
      <p:pic>
        <p:nvPicPr>
          <p:cNvPr id="17" name="図 16" descr="屋外, 横たわる, 草, 座る が含まれている画像&#10;&#10;自動的に生成された説明">
            <a:extLst>
              <a:ext uri="{FF2B5EF4-FFF2-40B4-BE49-F238E27FC236}">
                <a16:creationId xmlns:a16="http://schemas.microsoft.com/office/drawing/2014/main" id="{6EACEA25-4C88-8E19-407F-D46A133A72D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240774" y="5212388"/>
            <a:ext cx="1120263" cy="648000"/>
          </a:xfrm>
          <a:prstGeom prst="rect">
            <a:avLst/>
          </a:prstGeom>
        </p:spPr>
      </p:pic>
      <p:pic>
        <p:nvPicPr>
          <p:cNvPr id="22" name="図 21">
            <a:extLst>
              <a:ext uri="{FF2B5EF4-FFF2-40B4-BE49-F238E27FC236}">
                <a16:creationId xmlns:a16="http://schemas.microsoft.com/office/drawing/2014/main" id="{465DD586-7935-E774-7BD6-87E096B46EFB}"/>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252841" y="4339005"/>
            <a:ext cx="1097442" cy="782097"/>
          </a:xfrm>
          <a:prstGeom prst="rect">
            <a:avLst/>
          </a:prstGeom>
        </p:spPr>
      </p:pic>
      <p:sp>
        <p:nvSpPr>
          <p:cNvPr id="35" name="テキスト ボックス 58">
            <a:extLst>
              <a:ext uri="{FF2B5EF4-FFF2-40B4-BE49-F238E27FC236}">
                <a16:creationId xmlns:a16="http://schemas.microsoft.com/office/drawing/2014/main" id="{E2D13CB9-B449-C8D5-623B-E67A72248353}"/>
              </a:ext>
            </a:extLst>
          </p:cNvPr>
          <p:cNvSpPr txBox="1"/>
          <p:nvPr/>
        </p:nvSpPr>
        <p:spPr>
          <a:xfrm>
            <a:off x="8252841" y="4998616"/>
            <a:ext cx="1097443" cy="122486"/>
          </a:xfrm>
          <a:prstGeom prst="rect">
            <a:avLst/>
          </a:prstGeom>
          <a:solidFill>
            <a:schemeClr val="bg2">
              <a:lumMod val="90000"/>
            </a:schemeClr>
          </a:solidFill>
        </p:spPr>
        <p:txBody>
          <a:bodyPr wrap="squar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800" b="1" dirty="0">
                <a:latin typeface="Meiryo UI" panose="020B0604030504040204" pitchFamily="50" charset="-128"/>
                <a:ea typeface="Meiryo UI" panose="020B0604030504040204" pitchFamily="50" charset="-128"/>
              </a:rPr>
              <a:t>路面の浸水が不明瞭</a:t>
            </a:r>
            <a:endParaRPr lang="en-US" altLang="ja-JP" sz="800" b="1" dirty="0">
              <a:latin typeface="Meiryo UI" panose="020B0604030504040204" pitchFamily="50" charset="-128"/>
              <a:ea typeface="Meiryo UI" panose="020B0604030504040204" pitchFamily="50" charset="-128"/>
            </a:endParaRPr>
          </a:p>
        </p:txBody>
      </p:sp>
      <p:sp>
        <p:nvSpPr>
          <p:cNvPr id="37" name="テキスト ボックス 58">
            <a:extLst>
              <a:ext uri="{FF2B5EF4-FFF2-40B4-BE49-F238E27FC236}">
                <a16:creationId xmlns:a16="http://schemas.microsoft.com/office/drawing/2014/main" id="{57190A4F-A97C-C4F0-9668-B7A93ABD0B80}"/>
              </a:ext>
            </a:extLst>
          </p:cNvPr>
          <p:cNvSpPr txBox="1"/>
          <p:nvPr/>
        </p:nvSpPr>
        <p:spPr>
          <a:xfrm>
            <a:off x="8223355" y="5867878"/>
            <a:ext cx="1152000" cy="199990"/>
          </a:xfrm>
          <a:prstGeom prst="rect">
            <a:avLst/>
          </a:prstGeom>
          <a:solidFill>
            <a:schemeClr val="accent4">
              <a:lumMod val="20000"/>
              <a:lumOff val="80000"/>
            </a:schemeClr>
          </a:solidFill>
        </p:spPr>
        <p:txBody>
          <a:bodyPr wrap="squar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800" b="1" dirty="0">
                <a:solidFill>
                  <a:srgbClr val="3333FF"/>
                </a:solidFill>
                <a:latin typeface="Meiryo UI" panose="020B0604030504040204" pitchFamily="50" charset="-128"/>
                <a:ea typeface="Meiryo UI" panose="020B0604030504040204" pitchFamily="50" charset="-128"/>
              </a:rPr>
              <a:t>路面の浸水も明瞭</a:t>
            </a:r>
            <a:endParaRPr lang="en-US" altLang="ja-JP" sz="800" b="1" dirty="0">
              <a:solidFill>
                <a:srgbClr val="3333FF"/>
              </a:solidFill>
              <a:latin typeface="Meiryo UI" panose="020B0604030504040204" pitchFamily="50" charset="-128"/>
              <a:ea typeface="Meiryo UI" panose="020B0604030504040204" pitchFamily="50" charset="-128"/>
            </a:endParaRPr>
          </a:p>
        </p:txBody>
      </p:sp>
      <p:pic>
        <p:nvPicPr>
          <p:cNvPr id="19" name="図 18" descr="水, 屋外, 座る, 建物 が含まれている画像&#10;&#10;自動的に生成された説明">
            <a:extLst>
              <a:ext uri="{FF2B5EF4-FFF2-40B4-BE49-F238E27FC236}">
                <a16:creationId xmlns:a16="http://schemas.microsoft.com/office/drawing/2014/main" id="{E6A37B20-0DED-EF14-8CEF-60787BE9C668}"/>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9683658" y="5212388"/>
            <a:ext cx="1152001" cy="648000"/>
          </a:xfrm>
          <a:prstGeom prst="rect">
            <a:avLst/>
          </a:prstGeom>
        </p:spPr>
      </p:pic>
      <p:pic>
        <p:nvPicPr>
          <p:cNvPr id="20" name="図 19">
            <a:extLst>
              <a:ext uri="{FF2B5EF4-FFF2-40B4-BE49-F238E27FC236}">
                <a16:creationId xmlns:a16="http://schemas.microsoft.com/office/drawing/2014/main" id="{A9354A82-6B19-B5E8-B0EF-A8D1BBCA75EE}"/>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750489" y="4339005"/>
            <a:ext cx="1039082" cy="782097"/>
          </a:xfrm>
          <a:prstGeom prst="rect">
            <a:avLst/>
          </a:prstGeom>
        </p:spPr>
      </p:pic>
      <p:sp>
        <p:nvSpPr>
          <p:cNvPr id="34" name="テキスト ボックス 58">
            <a:extLst>
              <a:ext uri="{FF2B5EF4-FFF2-40B4-BE49-F238E27FC236}">
                <a16:creationId xmlns:a16="http://schemas.microsoft.com/office/drawing/2014/main" id="{1ECE7F1C-B801-F707-B89B-48A3FD4FE7D4}"/>
              </a:ext>
            </a:extLst>
          </p:cNvPr>
          <p:cNvSpPr txBox="1"/>
          <p:nvPr/>
        </p:nvSpPr>
        <p:spPr>
          <a:xfrm>
            <a:off x="9753062" y="4980814"/>
            <a:ext cx="1033936" cy="140288"/>
          </a:xfrm>
          <a:prstGeom prst="rect">
            <a:avLst/>
          </a:prstGeom>
          <a:solidFill>
            <a:schemeClr val="bg2">
              <a:lumMod val="90000"/>
            </a:schemeClr>
          </a:solidFill>
        </p:spPr>
        <p:txBody>
          <a:bodyPr wrap="squar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800" b="1" dirty="0">
                <a:latin typeface="Meiryo UI" panose="020B0604030504040204" pitchFamily="50" charset="-128"/>
                <a:ea typeface="Meiryo UI" panose="020B0604030504040204" pitchFamily="50" charset="-128"/>
              </a:rPr>
              <a:t>水面の判定困難</a:t>
            </a:r>
            <a:endParaRPr lang="en-US" altLang="ja-JP" sz="800" b="1" dirty="0">
              <a:latin typeface="Meiryo UI" panose="020B0604030504040204" pitchFamily="50" charset="-128"/>
              <a:ea typeface="Meiryo UI" panose="020B0604030504040204" pitchFamily="50" charset="-128"/>
            </a:endParaRPr>
          </a:p>
        </p:txBody>
      </p:sp>
      <p:sp>
        <p:nvSpPr>
          <p:cNvPr id="38" name="テキスト ボックス 58">
            <a:extLst>
              <a:ext uri="{FF2B5EF4-FFF2-40B4-BE49-F238E27FC236}">
                <a16:creationId xmlns:a16="http://schemas.microsoft.com/office/drawing/2014/main" id="{21D0283E-BB96-92A4-1C87-7A95207BD0E4}"/>
              </a:ext>
            </a:extLst>
          </p:cNvPr>
          <p:cNvSpPr txBox="1"/>
          <p:nvPr/>
        </p:nvSpPr>
        <p:spPr>
          <a:xfrm>
            <a:off x="9683657" y="5867878"/>
            <a:ext cx="1152000" cy="199990"/>
          </a:xfrm>
          <a:prstGeom prst="rect">
            <a:avLst/>
          </a:prstGeom>
          <a:solidFill>
            <a:schemeClr val="accent4">
              <a:lumMod val="20000"/>
              <a:lumOff val="80000"/>
            </a:schemeClr>
          </a:solidFill>
        </p:spPr>
        <p:txBody>
          <a:bodyPr wrap="square" rtlCol="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800" b="1" dirty="0">
                <a:solidFill>
                  <a:srgbClr val="3333FF"/>
                </a:solidFill>
                <a:latin typeface="Meiryo UI" panose="020B0604030504040204" pitchFamily="50" charset="-128"/>
                <a:ea typeface="Meiryo UI" panose="020B0604030504040204" pitchFamily="50" charset="-128"/>
              </a:rPr>
              <a:t>水面・路面が明瞭</a:t>
            </a:r>
            <a:endParaRPr lang="en-US" altLang="ja-JP" sz="800" b="1" dirty="0">
              <a:solidFill>
                <a:srgbClr val="3333FF"/>
              </a:solidFill>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57EF8C25-E409-687C-11F9-D0B432DB1C9A}"/>
              </a:ext>
            </a:extLst>
          </p:cNvPr>
          <p:cNvSpPr txBox="1"/>
          <p:nvPr/>
        </p:nvSpPr>
        <p:spPr>
          <a:xfrm>
            <a:off x="6205065" y="4650880"/>
            <a:ext cx="540019" cy="246221"/>
          </a:xfrm>
          <a:prstGeom prst="rect">
            <a:avLst/>
          </a:prstGeom>
          <a:noFill/>
        </p:spPr>
        <p:txBody>
          <a:bodyPr wrap="square" rtlCol="0">
            <a:spAutoFit/>
          </a:bodyPr>
          <a:lstStyle/>
          <a:p>
            <a:r>
              <a:rPr kumimoji="1" lang="en-US" altLang="ja-JP" sz="1000" b="1" dirty="0">
                <a:latin typeface="Meiryo UI" panose="020B0604030504040204" pitchFamily="50" charset="-128"/>
                <a:ea typeface="Meiryo UI" panose="020B0604030504040204" pitchFamily="50" charset="-128"/>
              </a:rPr>
              <a:t>LoRa</a:t>
            </a:r>
            <a:endParaRPr kumimoji="1" lang="ja-JP" altLang="en-US" sz="1000" b="1"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389B52BC-3AF2-A8D9-7AD1-23CFF1E7AAFE}"/>
              </a:ext>
            </a:extLst>
          </p:cNvPr>
          <p:cNvSpPr txBox="1"/>
          <p:nvPr/>
        </p:nvSpPr>
        <p:spPr>
          <a:xfrm>
            <a:off x="6205065" y="5500316"/>
            <a:ext cx="522808" cy="246221"/>
          </a:xfrm>
          <a:prstGeom prst="rect">
            <a:avLst/>
          </a:prstGeom>
          <a:noFill/>
        </p:spPr>
        <p:txBody>
          <a:bodyPr wrap="square" rtlCol="0">
            <a:spAutoFit/>
          </a:bodyPr>
          <a:lstStyle/>
          <a:p>
            <a:r>
              <a:rPr kumimoji="1" lang="en-US" altLang="ja-JP" sz="1000" b="1" dirty="0">
                <a:latin typeface="Meiryo UI" panose="020B0604030504040204" pitchFamily="50" charset="-128"/>
                <a:ea typeface="Meiryo UI" panose="020B0604030504040204" pitchFamily="50" charset="-128"/>
              </a:rPr>
              <a:t>11ah</a:t>
            </a:r>
            <a:endParaRPr kumimoji="1" lang="ja-JP" altLang="en-US" sz="1000" b="1" dirty="0">
              <a:latin typeface="Meiryo UI" panose="020B0604030504040204" pitchFamily="50" charset="-128"/>
              <a:ea typeface="Meiryo UI" panose="020B0604030504040204" pitchFamily="50" charset="-128"/>
            </a:endParaRPr>
          </a:p>
        </p:txBody>
      </p:sp>
      <p:cxnSp>
        <p:nvCxnSpPr>
          <p:cNvPr id="25" name="直線コネクタ 24">
            <a:extLst>
              <a:ext uri="{FF2B5EF4-FFF2-40B4-BE49-F238E27FC236}">
                <a16:creationId xmlns:a16="http://schemas.microsoft.com/office/drawing/2014/main" id="{C815CD3B-850C-C26D-345F-E6F0CAED79E6}"/>
              </a:ext>
            </a:extLst>
          </p:cNvPr>
          <p:cNvCxnSpPr>
            <a:cxnSpLocks/>
          </p:cNvCxnSpPr>
          <p:nvPr/>
        </p:nvCxnSpPr>
        <p:spPr>
          <a:xfrm>
            <a:off x="8077544" y="4363409"/>
            <a:ext cx="0" cy="1739295"/>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BC0BF7D6-1F76-F09C-B8DB-67DC606D99B3}"/>
              </a:ext>
            </a:extLst>
          </p:cNvPr>
          <p:cNvCxnSpPr>
            <a:cxnSpLocks/>
          </p:cNvCxnSpPr>
          <p:nvPr/>
        </p:nvCxnSpPr>
        <p:spPr>
          <a:xfrm>
            <a:off x="9527364" y="4363409"/>
            <a:ext cx="0" cy="1739295"/>
          </a:xfrm>
          <a:prstGeom prst="line">
            <a:avLst/>
          </a:prstGeom>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1CB7A9DA-A2B4-155C-6E2A-6F64BEB197BF}"/>
              </a:ext>
            </a:extLst>
          </p:cNvPr>
          <p:cNvSpPr txBox="1"/>
          <p:nvPr/>
        </p:nvSpPr>
        <p:spPr>
          <a:xfrm>
            <a:off x="7118358" y="4130049"/>
            <a:ext cx="409573" cy="223587"/>
          </a:xfrm>
          <a:prstGeom prst="rect">
            <a:avLst/>
          </a:prstGeom>
          <a:noFill/>
        </p:spPr>
        <p:txBody>
          <a:bodyPr wrap="square" rtlCol="0">
            <a:spAutoFit/>
          </a:bodyPr>
          <a:lstStyle/>
          <a:p>
            <a:pPr algn="ctr"/>
            <a:r>
              <a:rPr kumimoji="1" lang="ja-JP" altLang="en-US" sz="853" b="1" dirty="0">
                <a:latin typeface="Meiryo UI" panose="020B0604030504040204" pitchFamily="50" charset="-128"/>
                <a:ea typeface="Meiryo UI" panose="020B0604030504040204" pitchFamily="50" charset="-128"/>
              </a:rPr>
              <a:t>平時</a:t>
            </a:r>
          </a:p>
        </p:txBody>
      </p:sp>
      <p:sp>
        <p:nvSpPr>
          <p:cNvPr id="29" name="テキスト ボックス 28">
            <a:extLst>
              <a:ext uri="{FF2B5EF4-FFF2-40B4-BE49-F238E27FC236}">
                <a16:creationId xmlns:a16="http://schemas.microsoft.com/office/drawing/2014/main" id="{2DD15B10-C38B-E694-C643-95CF5FCB2EE1}"/>
              </a:ext>
            </a:extLst>
          </p:cNvPr>
          <p:cNvSpPr txBox="1"/>
          <p:nvPr/>
        </p:nvSpPr>
        <p:spPr>
          <a:xfrm>
            <a:off x="8522316" y="4113695"/>
            <a:ext cx="558492" cy="223587"/>
          </a:xfrm>
          <a:prstGeom prst="rect">
            <a:avLst/>
          </a:prstGeom>
          <a:noFill/>
        </p:spPr>
        <p:txBody>
          <a:bodyPr wrap="square" rtlCol="0">
            <a:spAutoFit/>
          </a:bodyPr>
          <a:lstStyle/>
          <a:p>
            <a:pPr algn="ctr"/>
            <a:r>
              <a:rPr kumimoji="1" lang="ja-JP" altLang="en-US" sz="853" b="1" dirty="0">
                <a:latin typeface="Meiryo UI" panose="020B0604030504040204" pitchFamily="50" charset="-128"/>
                <a:ea typeface="Meiryo UI" panose="020B0604030504040204" pitchFamily="50" charset="-128"/>
              </a:rPr>
              <a:t>雨天</a:t>
            </a:r>
          </a:p>
        </p:txBody>
      </p:sp>
      <p:sp>
        <p:nvSpPr>
          <p:cNvPr id="30" name="テキスト ボックス 29">
            <a:extLst>
              <a:ext uri="{FF2B5EF4-FFF2-40B4-BE49-F238E27FC236}">
                <a16:creationId xmlns:a16="http://schemas.microsoft.com/office/drawing/2014/main" id="{715ABD4C-4BE8-F9E8-B547-F5C2141BEE89}"/>
              </a:ext>
            </a:extLst>
          </p:cNvPr>
          <p:cNvSpPr txBox="1"/>
          <p:nvPr/>
        </p:nvSpPr>
        <p:spPr>
          <a:xfrm>
            <a:off x="9915094" y="4138310"/>
            <a:ext cx="709872" cy="223587"/>
          </a:xfrm>
          <a:prstGeom prst="rect">
            <a:avLst/>
          </a:prstGeom>
          <a:noFill/>
        </p:spPr>
        <p:txBody>
          <a:bodyPr wrap="square" rtlCol="0">
            <a:spAutoFit/>
          </a:bodyPr>
          <a:lstStyle/>
          <a:p>
            <a:pPr algn="ctr"/>
            <a:r>
              <a:rPr kumimoji="1" lang="ja-JP" altLang="en-US" sz="853" b="1" dirty="0">
                <a:latin typeface="Meiryo UI" panose="020B0604030504040204" pitchFamily="50" charset="-128"/>
                <a:ea typeface="Meiryo UI" panose="020B0604030504040204" pitchFamily="50" charset="-128"/>
              </a:rPr>
              <a:t>夜間</a:t>
            </a:r>
          </a:p>
        </p:txBody>
      </p:sp>
      <p:sp>
        <p:nvSpPr>
          <p:cNvPr id="33" name="四角形: 角を丸くする 32">
            <a:extLst>
              <a:ext uri="{FF2B5EF4-FFF2-40B4-BE49-F238E27FC236}">
                <a16:creationId xmlns:a16="http://schemas.microsoft.com/office/drawing/2014/main" id="{48BC2F03-D26F-DEFA-127A-8847C69B97DE}"/>
              </a:ext>
            </a:extLst>
          </p:cNvPr>
          <p:cNvSpPr/>
          <p:nvPr/>
        </p:nvSpPr>
        <p:spPr>
          <a:xfrm>
            <a:off x="5054072" y="4430790"/>
            <a:ext cx="1043928" cy="236838"/>
          </a:xfrm>
          <a:prstGeom prst="roundRect">
            <a:avLst/>
          </a:prstGeom>
          <a:ln>
            <a:solidFill>
              <a:srgbClr val="0070C0"/>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742676" rtl="0" eaLnBrk="1" fontAlgn="auto" latinLnBrk="0" hangingPunct="1">
              <a:lnSpc>
                <a:spcPct val="100000"/>
              </a:lnSpc>
              <a:spcBef>
                <a:spcPts val="0"/>
              </a:spcBef>
              <a:spcAft>
                <a:spcPts val="0"/>
              </a:spcAft>
              <a:buClrTx/>
              <a:buSzTx/>
              <a:buFontTx/>
              <a:buNone/>
              <a:tabLst/>
              <a:defRPr/>
            </a:pPr>
            <a:r>
              <a:rPr kumimoji="1" lang="en-US" altLang="ja-JP" sz="893" b="0" i="0" u="none" strike="noStrike" kern="1200" cap="none" spc="0" normalizeH="0" baseline="0" noProof="0" dirty="0">
                <a:ln>
                  <a:noFill/>
                </a:ln>
                <a:solidFill>
                  <a:srgbClr val="0070C0"/>
                </a:solidFill>
                <a:effectLst/>
                <a:uLnTx/>
                <a:uFillTx/>
                <a:latin typeface="Meiryo UI" panose="020B0604030504040204" pitchFamily="50" charset="-128"/>
                <a:ea typeface="Meiryo UI" panose="020B0604030504040204" pitchFamily="50" charset="-128"/>
              </a:rPr>
              <a:t>11ah</a:t>
            </a:r>
            <a:r>
              <a:rPr kumimoji="1" lang="ja-JP" altLang="en-US" sz="893" dirty="0">
                <a:solidFill>
                  <a:srgbClr val="0070C0"/>
                </a:solidFill>
                <a:latin typeface="Meiryo UI" panose="020B0604030504040204" pitchFamily="50" charset="-128"/>
                <a:ea typeface="Meiryo UI" panose="020B0604030504040204" pitchFamily="50" charset="-128"/>
              </a:rPr>
              <a:t> </a:t>
            </a:r>
            <a:r>
              <a:rPr kumimoji="1" lang="en-US" altLang="ja-JP" sz="893" dirty="0">
                <a:solidFill>
                  <a:srgbClr val="0070C0"/>
                </a:solidFill>
                <a:latin typeface="Meiryo UI" panose="020B0604030504040204" pitchFamily="50" charset="-128"/>
                <a:ea typeface="Meiryo UI" panose="020B0604030504040204" pitchFamily="50" charset="-128"/>
              </a:rPr>
              <a:t>AP</a:t>
            </a:r>
            <a:endParaRPr kumimoji="1" lang="ja-JP" altLang="en-US" sz="893" b="0" i="0" u="none" strike="noStrike" kern="1200" cap="none" spc="0" normalizeH="0" baseline="0" noProof="0" dirty="0">
              <a:ln>
                <a:noFill/>
              </a:ln>
              <a:solidFill>
                <a:srgbClr val="0070C0"/>
              </a:solidFill>
              <a:effectLst/>
              <a:uLnTx/>
              <a:uFillTx/>
              <a:latin typeface="Meiryo UI" panose="020B0604030504040204" pitchFamily="50" charset="-128"/>
              <a:ea typeface="Meiryo UI" panose="020B0604030504040204" pitchFamily="50" charset="-128"/>
            </a:endParaRPr>
          </a:p>
        </p:txBody>
      </p:sp>
      <p:sp>
        <p:nvSpPr>
          <p:cNvPr id="43" name="四角形: 角を丸くする 42">
            <a:extLst>
              <a:ext uri="{FF2B5EF4-FFF2-40B4-BE49-F238E27FC236}">
                <a16:creationId xmlns:a16="http://schemas.microsoft.com/office/drawing/2014/main" id="{9B62B2D5-24C2-3E82-947B-BE0E6738D63A}"/>
              </a:ext>
            </a:extLst>
          </p:cNvPr>
          <p:cNvSpPr/>
          <p:nvPr/>
        </p:nvSpPr>
        <p:spPr>
          <a:xfrm>
            <a:off x="1823298" y="5004889"/>
            <a:ext cx="1043928" cy="236838"/>
          </a:xfrm>
          <a:prstGeom prst="roundRect">
            <a:avLst/>
          </a:prstGeom>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742676" rtl="0" eaLnBrk="1" fontAlgn="auto" latinLnBrk="0" hangingPunct="1">
              <a:lnSpc>
                <a:spcPct val="100000"/>
              </a:lnSpc>
              <a:spcBef>
                <a:spcPts val="0"/>
              </a:spcBef>
              <a:spcAft>
                <a:spcPts val="0"/>
              </a:spcAft>
              <a:buClrTx/>
              <a:buSzTx/>
              <a:buFontTx/>
              <a:buNone/>
              <a:tabLst/>
              <a:defRPr/>
            </a:pPr>
            <a:r>
              <a:rPr kumimoji="1" lang="en-US" altLang="ja-JP" sz="893" b="0" i="0" u="none" strike="noStrike" kern="1200" cap="none" spc="0" normalizeH="0" baseline="0" noProof="0" dirty="0">
                <a:ln>
                  <a:noFill/>
                </a:ln>
                <a:solidFill>
                  <a:schemeClr val="accent4"/>
                </a:solidFill>
                <a:effectLst/>
                <a:uLnTx/>
                <a:uFillTx/>
                <a:latin typeface="Meiryo UI" panose="020B0604030504040204" pitchFamily="50" charset="-128"/>
                <a:ea typeface="Meiryo UI" panose="020B0604030504040204" pitchFamily="50" charset="-128"/>
              </a:rPr>
              <a:t>LoRa</a:t>
            </a:r>
            <a:r>
              <a:rPr kumimoji="1" lang="ja-JP" altLang="en-US" sz="893" b="0" i="0" u="none" strike="noStrike" kern="1200" cap="none" spc="0" normalizeH="0" baseline="0" noProof="0" dirty="0">
                <a:ln>
                  <a:noFill/>
                </a:ln>
                <a:solidFill>
                  <a:schemeClr val="accent4"/>
                </a:solidFill>
                <a:effectLst/>
                <a:uLnTx/>
                <a:uFillTx/>
                <a:latin typeface="Meiryo UI" panose="020B0604030504040204" pitchFamily="50" charset="-128"/>
                <a:ea typeface="Meiryo UI" panose="020B0604030504040204" pitchFamily="50" charset="-128"/>
              </a:rPr>
              <a:t>カメラ</a:t>
            </a:r>
          </a:p>
        </p:txBody>
      </p:sp>
      <p:sp>
        <p:nvSpPr>
          <p:cNvPr id="44" name="四角形: 角を丸くする 43">
            <a:extLst>
              <a:ext uri="{FF2B5EF4-FFF2-40B4-BE49-F238E27FC236}">
                <a16:creationId xmlns:a16="http://schemas.microsoft.com/office/drawing/2014/main" id="{4E3D7B6C-2975-3E7C-1128-D36C554BC60D}"/>
              </a:ext>
            </a:extLst>
          </p:cNvPr>
          <p:cNvSpPr/>
          <p:nvPr/>
        </p:nvSpPr>
        <p:spPr>
          <a:xfrm>
            <a:off x="5054072" y="4677675"/>
            <a:ext cx="1043928" cy="236838"/>
          </a:xfrm>
          <a:prstGeom prst="roundRect">
            <a:avLst/>
          </a:prstGeom>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742676" rtl="0" eaLnBrk="1" fontAlgn="auto" latinLnBrk="0" hangingPunct="1">
              <a:lnSpc>
                <a:spcPct val="100000"/>
              </a:lnSpc>
              <a:spcBef>
                <a:spcPts val="0"/>
              </a:spcBef>
              <a:spcAft>
                <a:spcPts val="0"/>
              </a:spcAft>
              <a:buClrTx/>
              <a:buSzTx/>
              <a:buFontTx/>
              <a:buNone/>
              <a:tabLst/>
              <a:defRPr/>
            </a:pPr>
            <a:r>
              <a:rPr kumimoji="1" lang="en-US" altLang="ja-JP" sz="893" dirty="0">
                <a:solidFill>
                  <a:schemeClr val="accent4"/>
                </a:solidFill>
                <a:latin typeface="Meiryo UI" panose="020B0604030504040204" pitchFamily="50" charset="-128"/>
                <a:ea typeface="Meiryo UI" panose="020B0604030504040204" pitchFamily="50" charset="-128"/>
              </a:rPr>
              <a:t>LoRa</a:t>
            </a:r>
            <a:r>
              <a:rPr kumimoji="1" lang="ja-JP" altLang="en-US" sz="893" dirty="0">
                <a:solidFill>
                  <a:schemeClr val="accent4"/>
                </a:solidFill>
                <a:latin typeface="Meiryo UI" panose="020B0604030504040204" pitchFamily="50" charset="-128"/>
                <a:ea typeface="Meiryo UI" panose="020B0604030504040204" pitchFamily="50" charset="-128"/>
              </a:rPr>
              <a:t> </a:t>
            </a:r>
            <a:r>
              <a:rPr kumimoji="1" lang="en-US" altLang="ja-JP" sz="893" dirty="0">
                <a:solidFill>
                  <a:schemeClr val="accent4"/>
                </a:solidFill>
                <a:latin typeface="Meiryo UI" panose="020B0604030504040204" pitchFamily="50" charset="-128"/>
                <a:ea typeface="Meiryo UI" panose="020B0604030504040204" pitchFamily="50" charset="-128"/>
              </a:rPr>
              <a:t>AP</a:t>
            </a:r>
            <a:endParaRPr kumimoji="1" lang="ja-JP" altLang="en-US" sz="893" b="0" i="0" u="none" strike="noStrike" kern="1200" cap="none" spc="0" normalizeH="0" baseline="0" noProof="0" dirty="0">
              <a:ln>
                <a:noFill/>
              </a:ln>
              <a:solidFill>
                <a:schemeClr val="accent4"/>
              </a:solidFill>
              <a:effectLst/>
              <a:uLnTx/>
              <a:uFillTx/>
              <a:latin typeface="Meiryo UI" panose="020B0604030504040204" pitchFamily="50" charset="-128"/>
              <a:ea typeface="Meiryo UI" panose="020B0604030504040204" pitchFamily="50" charset="-128"/>
            </a:endParaRPr>
          </a:p>
        </p:txBody>
      </p:sp>
      <p:cxnSp>
        <p:nvCxnSpPr>
          <p:cNvPr id="10" name="直線矢印コネクタ 9">
            <a:extLst>
              <a:ext uri="{FF2B5EF4-FFF2-40B4-BE49-F238E27FC236}">
                <a16:creationId xmlns:a16="http://schemas.microsoft.com/office/drawing/2014/main" id="{1A41F689-1F20-8C6B-A71C-BC7F4BB6558D}"/>
              </a:ext>
            </a:extLst>
          </p:cNvPr>
          <p:cNvCxnSpPr>
            <a:cxnSpLocks/>
          </p:cNvCxnSpPr>
          <p:nvPr/>
        </p:nvCxnSpPr>
        <p:spPr>
          <a:xfrm flipV="1">
            <a:off x="4492937" y="4816220"/>
            <a:ext cx="546618" cy="96247"/>
          </a:xfrm>
          <a:prstGeom prst="straightConnector1">
            <a:avLst/>
          </a:prstGeom>
          <a:ln w="28575">
            <a:solidFill>
              <a:srgbClr val="C00000"/>
            </a:solidFill>
            <a:prstDash val="sysDash"/>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26" name="テキスト ボックス 25">
            <a:extLst>
              <a:ext uri="{FF2B5EF4-FFF2-40B4-BE49-F238E27FC236}">
                <a16:creationId xmlns:a16="http://schemas.microsoft.com/office/drawing/2014/main" id="{65DB4570-EE2F-C988-BC1F-81EC72989783}"/>
              </a:ext>
            </a:extLst>
          </p:cNvPr>
          <p:cNvSpPr txBox="1"/>
          <p:nvPr/>
        </p:nvSpPr>
        <p:spPr>
          <a:xfrm>
            <a:off x="4516662" y="4914969"/>
            <a:ext cx="1254735" cy="452784"/>
          </a:xfrm>
          <a:prstGeom prst="rect">
            <a:avLst/>
          </a:prstGeom>
          <a:noFill/>
        </p:spPr>
        <p:txBody>
          <a:bodyPr wrap="square" lIns="29241" tIns="29241" rIns="29241" bIns="29241" rtlCol="0" anchor="ctr" anchorCtr="0">
            <a:spAutoFit/>
          </a:bodyPr>
          <a:lstStyle>
            <a:defPPr>
              <a:defRPr lang="en-US"/>
            </a:defPPr>
            <a:lvl1pPr marR="0" lvl="0" indent="0" algn="ctr" defTabSz="914400" fontAlgn="auto">
              <a:lnSpc>
                <a:spcPct val="100000"/>
              </a:lnSpc>
              <a:spcBef>
                <a:spcPts val="0"/>
              </a:spcBef>
              <a:spcAft>
                <a:spcPts val="0"/>
              </a:spcAft>
              <a:buClrTx/>
              <a:buSzTx/>
              <a:buFontTx/>
              <a:buNone/>
              <a:tabLst/>
              <a:defRPr kumimoji="1" sz="1400" b="1" i="0" u="none" strike="noStrike" cap="none" spc="0" normalizeH="0" baseline="0">
                <a:ln>
                  <a:noFill/>
                </a:ln>
                <a:solidFill>
                  <a:prstClr val="black"/>
                </a:solidFill>
                <a:effectLst/>
                <a:uLnTx/>
                <a:uFillTx/>
                <a:latin typeface="Meiryo UI" panose="020B0604030504040204" pitchFamily="50" charset="-128"/>
                <a:ea typeface="Meiryo UI" panose="020B0604030504040204" pitchFamily="50" charset="-128"/>
              </a:defRPr>
            </a:lvl1pPr>
          </a:lstStyle>
          <a:p>
            <a:r>
              <a:rPr lang="ja-JP" altLang="en-US" sz="853" dirty="0">
                <a:solidFill>
                  <a:srgbClr val="C00000"/>
                </a:solidFill>
              </a:rPr>
              <a:t>従来</a:t>
            </a:r>
            <a:r>
              <a:rPr lang="en-US" altLang="ja-JP" sz="853" dirty="0">
                <a:solidFill>
                  <a:srgbClr val="C00000"/>
                </a:solidFill>
              </a:rPr>
              <a:t>Wi-Fi</a:t>
            </a:r>
            <a:endParaRPr lang="ja-JP" altLang="en-US" sz="853" dirty="0">
              <a:solidFill>
                <a:srgbClr val="C00000"/>
              </a:solidFill>
            </a:endParaRPr>
          </a:p>
          <a:p>
            <a:r>
              <a:rPr lang="ja-JP" altLang="en-US" sz="853" dirty="0">
                <a:solidFill>
                  <a:srgbClr val="C00000"/>
                </a:solidFill>
              </a:rPr>
              <a:t>屋外見通し約</a:t>
            </a:r>
            <a:r>
              <a:rPr lang="en-US" altLang="ja-JP" sz="853" dirty="0">
                <a:solidFill>
                  <a:srgbClr val="C00000"/>
                </a:solidFill>
              </a:rPr>
              <a:t>50m</a:t>
            </a:r>
            <a:r>
              <a:rPr lang="ja-JP" altLang="en-US" sz="853" dirty="0">
                <a:solidFill>
                  <a:srgbClr val="C00000"/>
                </a:solidFill>
              </a:rPr>
              <a:t>（</a:t>
            </a:r>
            <a:r>
              <a:rPr lang="en-US" altLang="ja-JP" sz="853" dirty="0">
                <a:solidFill>
                  <a:srgbClr val="C00000"/>
                </a:solidFill>
              </a:rPr>
              <a:t>11ah</a:t>
            </a:r>
            <a:r>
              <a:rPr lang="ja-JP" altLang="en-US" sz="853" dirty="0">
                <a:solidFill>
                  <a:srgbClr val="C00000"/>
                </a:solidFill>
              </a:rPr>
              <a:t>の</a:t>
            </a:r>
            <a:r>
              <a:rPr lang="en-US" altLang="ja-JP" sz="853" dirty="0">
                <a:solidFill>
                  <a:srgbClr val="C00000"/>
                </a:solidFill>
              </a:rPr>
              <a:t>1/10</a:t>
            </a:r>
            <a:r>
              <a:rPr lang="ja-JP" altLang="en-US" sz="853" dirty="0">
                <a:solidFill>
                  <a:srgbClr val="C00000"/>
                </a:solidFill>
              </a:rPr>
              <a:t>以下）</a:t>
            </a:r>
            <a:endParaRPr lang="en-US" altLang="ja-JP" sz="853" dirty="0">
              <a:solidFill>
                <a:srgbClr val="C00000"/>
              </a:solidFill>
            </a:endParaRPr>
          </a:p>
        </p:txBody>
      </p:sp>
      <p:grpSp>
        <p:nvGrpSpPr>
          <p:cNvPr id="9" name="グループ化 8">
            <a:extLst>
              <a:ext uri="{FF2B5EF4-FFF2-40B4-BE49-F238E27FC236}">
                <a16:creationId xmlns:a16="http://schemas.microsoft.com/office/drawing/2014/main" id="{E3896F04-7A68-24D8-A223-34F4382905D4}"/>
              </a:ext>
            </a:extLst>
          </p:cNvPr>
          <p:cNvGrpSpPr/>
          <p:nvPr/>
        </p:nvGrpSpPr>
        <p:grpSpPr>
          <a:xfrm flipH="1">
            <a:off x="4517881" y="4930041"/>
            <a:ext cx="643294" cy="667398"/>
            <a:chOff x="4396113" y="1013397"/>
            <a:chExt cx="792000" cy="792083"/>
          </a:xfrm>
        </p:grpSpPr>
        <p:sp>
          <p:nvSpPr>
            <p:cNvPr id="14" name="円弧 13">
              <a:extLst>
                <a:ext uri="{FF2B5EF4-FFF2-40B4-BE49-F238E27FC236}">
                  <a16:creationId xmlns:a16="http://schemas.microsoft.com/office/drawing/2014/main" id="{50BB0EDB-15AE-7981-B2A8-09A024586E54}"/>
                </a:ext>
              </a:extLst>
            </p:cNvPr>
            <p:cNvSpPr/>
            <p:nvPr/>
          </p:nvSpPr>
          <p:spPr>
            <a:xfrm>
              <a:off x="4396113" y="1013397"/>
              <a:ext cx="792000" cy="792083"/>
            </a:xfrm>
            <a:prstGeom prst="arc">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462"/>
            </a:p>
          </p:txBody>
        </p:sp>
        <p:sp>
          <p:nvSpPr>
            <p:cNvPr id="15" name="円弧 14">
              <a:extLst>
                <a:ext uri="{FF2B5EF4-FFF2-40B4-BE49-F238E27FC236}">
                  <a16:creationId xmlns:a16="http://schemas.microsoft.com/office/drawing/2014/main" id="{15719364-3C07-80F1-C2B8-E869C24C4818}"/>
                </a:ext>
              </a:extLst>
            </p:cNvPr>
            <p:cNvSpPr/>
            <p:nvPr/>
          </p:nvSpPr>
          <p:spPr>
            <a:xfrm flipV="1">
              <a:off x="4396113" y="1013397"/>
              <a:ext cx="792000" cy="792083"/>
            </a:xfrm>
            <a:prstGeom prst="arc">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462"/>
            </a:p>
          </p:txBody>
        </p:sp>
      </p:grpSp>
      <p:sp>
        <p:nvSpPr>
          <p:cNvPr id="40" name="正方形/長方形 39">
            <a:extLst>
              <a:ext uri="{FF2B5EF4-FFF2-40B4-BE49-F238E27FC236}">
                <a16:creationId xmlns:a16="http://schemas.microsoft.com/office/drawing/2014/main" id="{05B71AC0-BAFD-6679-8E33-A9E7BCF45297}"/>
              </a:ext>
            </a:extLst>
          </p:cNvPr>
          <p:cNvSpPr/>
          <p:nvPr/>
        </p:nvSpPr>
        <p:spPr>
          <a:xfrm>
            <a:off x="776781" y="1201749"/>
            <a:ext cx="8501375" cy="720000"/>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5643EBC9-0DD0-373F-19C1-46BD5D8CF4B0}"/>
              </a:ext>
            </a:extLst>
          </p:cNvPr>
          <p:cNvSpPr/>
          <p:nvPr/>
        </p:nvSpPr>
        <p:spPr>
          <a:xfrm>
            <a:off x="776781" y="2268942"/>
            <a:ext cx="8501375" cy="750151"/>
          </a:xfrm>
          <a:prstGeom prst="rect">
            <a:avLst/>
          </a:prstGeom>
          <a:ln>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marL="188152" indent="-188152">
              <a:lnSpc>
                <a:spcPct val="150000"/>
              </a:lnSpc>
              <a:spcAft>
                <a:spcPts val="384"/>
              </a:spcAft>
            </a:pPr>
            <a:endParaRPr lang="ja-JP" altLang="en-US" sz="1194" b="1" dirty="0">
              <a:solidFill>
                <a:srgbClr val="C00000"/>
              </a:solidFill>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AB7EDDF2-9BC0-C1CA-BDE7-D8CAC23DD092}"/>
              </a:ext>
            </a:extLst>
          </p:cNvPr>
          <p:cNvSpPr txBox="1"/>
          <p:nvPr/>
        </p:nvSpPr>
        <p:spPr>
          <a:xfrm>
            <a:off x="760417" y="1362919"/>
            <a:ext cx="8501376"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■河川氾濫箇所の様子を約</a:t>
            </a:r>
            <a:r>
              <a:rPr lang="en-US" altLang="ja-JP" sz="1400" dirty="0">
                <a:solidFill>
                  <a:srgbClr val="002060"/>
                </a:solidFill>
                <a:latin typeface="Meiryo UI" panose="020B0604030504040204" pitchFamily="50" charset="-128"/>
                <a:ea typeface="Meiryo UI" panose="020B0604030504040204" pitchFamily="50" charset="-128"/>
              </a:rPr>
              <a:t>500m</a:t>
            </a:r>
            <a:r>
              <a:rPr lang="ja-JP" altLang="en-US" sz="1400" dirty="0">
                <a:solidFill>
                  <a:srgbClr val="002060"/>
                </a:solidFill>
                <a:latin typeface="Meiryo UI" panose="020B0604030504040204" pitchFamily="50" charset="-128"/>
                <a:ea typeface="Meiryo UI" panose="020B0604030504040204" pitchFamily="50" charset="-128"/>
              </a:rPr>
              <a:t>離れた事務所から遠隔監視し、職員による巡回稼働を軽減する。</a:t>
            </a:r>
            <a:endParaRPr lang="en-US" altLang="ja-JP" sz="1400" dirty="0">
              <a:solidFill>
                <a:srgbClr val="002060"/>
              </a:solidFill>
              <a:latin typeface="Meiryo UI" panose="020B0604030504040204" pitchFamily="50" charset="-128"/>
              <a:ea typeface="Meiryo UI" panose="020B0604030504040204" pitchFamily="50" charset="-128"/>
            </a:endParaRP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■昼夜問わず高精細な映像を取得し、水位の監視精度を向上させる。</a:t>
            </a:r>
          </a:p>
        </p:txBody>
      </p:sp>
      <p:sp>
        <p:nvSpPr>
          <p:cNvPr id="48" name="テキスト ボックス 47">
            <a:extLst>
              <a:ext uri="{FF2B5EF4-FFF2-40B4-BE49-F238E27FC236}">
                <a16:creationId xmlns:a16="http://schemas.microsoft.com/office/drawing/2014/main" id="{050B9C4D-008F-8F08-2FB6-BEB39149C45E}"/>
              </a:ext>
            </a:extLst>
          </p:cNvPr>
          <p:cNvSpPr txBox="1"/>
          <p:nvPr/>
        </p:nvSpPr>
        <p:spPr>
          <a:xfrm>
            <a:off x="796065" y="2455883"/>
            <a:ext cx="8465728" cy="574516"/>
          </a:xfrm>
          <a:prstGeom prst="rect">
            <a:avLst/>
          </a:prstGeom>
          <a:noFill/>
        </p:spPr>
        <p:txBody>
          <a:bodyPr wrap="square" rtlCol="0">
            <a:spAutoFit/>
          </a:bodyPr>
          <a:lstStyle/>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■他</a:t>
            </a:r>
            <a:r>
              <a:rPr lang="en-US" altLang="ja-JP" sz="1400" dirty="0">
                <a:solidFill>
                  <a:srgbClr val="C00000"/>
                </a:solidFill>
                <a:latin typeface="Meiryo UI" panose="020B0604030504040204" pitchFamily="50" charset="-128"/>
                <a:ea typeface="Meiryo UI" panose="020B0604030504040204" pitchFamily="50" charset="-128"/>
              </a:rPr>
              <a:t>LPWA</a:t>
            </a:r>
            <a:r>
              <a:rPr lang="ja-JP" altLang="en-US" sz="1400" dirty="0">
                <a:solidFill>
                  <a:srgbClr val="C00000"/>
                </a:solidFill>
                <a:latin typeface="Meiryo UI" panose="020B0604030504040204" pitchFamily="50" charset="-128"/>
                <a:ea typeface="Meiryo UI" panose="020B0604030504040204" pitchFamily="50" charset="-128"/>
              </a:rPr>
              <a:t>通信に対する帯域の大きさと転送速度の速さを活かし、画質の向上と送信間隔の短縮を実現。</a:t>
            </a:r>
          </a:p>
          <a:p>
            <a:pPr marL="188152" indent="-188152">
              <a:spcAft>
                <a:spcPts val="384"/>
              </a:spcAft>
            </a:pPr>
            <a:r>
              <a:rPr lang="ja-JP" altLang="en-US" sz="1400" dirty="0">
                <a:solidFill>
                  <a:srgbClr val="C00000"/>
                </a:solidFill>
                <a:latin typeface="Meiryo UI" panose="020B0604030504040204" pitchFamily="50" charset="-128"/>
                <a:ea typeface="Meiryo UI" panose="020B0604030504040204" pitchFamily="50" charset="-128"/>
              </a:rPr>
              <a:t>■</a:t>
            </a:r>
            <a:r>
              <a:rPr lang="en-US" altLang="ja-JP" sz="1400" dirty="0">
                <a:solidFill>
                  <a:srgbClr val="C00000"/>
                </a:solidFill>
                <a:latin typeface="Meiryo UI" panose="020B0604030504040204" pitchFamily="50" charset="-128"/>
                <a:ea typeface="Meiryo UI" panose="020B0604030504040204" pitchFamily="50" charset="-128"/>
              </a:rPr>
              <a:t>2.4GWi-Fi</a:t>
            </a:r>
            <a:r>
              <a:rPr lang="ja-JP" altLang="en-US" sz="1400" dirty="0">
                <a:solidFill>
                  <a:srgbClr val="C00000"/>
                </a:solidFill>
                <a:latin typeface="Meiryo UI" panose="020B0604030504040204" pitchFamily="50" charset="-128"/>
                <a:ea typeface="Meiryo UI" panose="020B0604030504040204" pitchFamily="50" charset="-128"/>
              </a:rPr>
              <a:t>より長距離で通信可能な特性を活かして、</a:t>
            </a:r>
            <a:r>
              <a:rPr lang="en-US" altLang="ja-JP" sz="1400" dirty="0">
                <a:solidFill>
                  <a:srgbClr val="C00000"/>
                </a:solidFill>
                <a:latin typeface="Meiryo UI" panose="020B0604030504040204" pitchFamily="50" charset="-128"/>
                <a:ea typeface="Meiryo UI" panose="020B0604030504040204" pitchFamily="50" charset="-128"/>
              </a:rPr>
              <a:t>500m</a:t>
            </a:r>
            <a:r>
              <a:rPr lang="ja-JP" altLang="en-US" sz="1400" dirty="0">
                <a:solidFill>
                  <a:srgbClr val="C00000"/>
                </a:solidFill>
                <a:latin typeface="Meiryo UI" panose="020B0604030504040204" pitchFamily="50" charset="-128"/>
                <a:ea typeface="Meiryo UI" panose="020B0604030504040204" pitchFamily="50" charset="-128"/>
              </a:rPr>
              <a:t>離れた場所からデータ収集が可能。</a:t>
            </a:r>
          </a:p>
        </p:txBody>
      </p:sp>
      <p:sp>
        <p:nvSpPr>
          <p:cNvPr id="49" name="正方形/長方形 48">
            <a:extLst>
              <a:ext uri="{FF2B5EF4-FFF2-40B4-BE49-F238E27FC236}">
                <a16:creationId xmlns:a16="http://schemas.microsoft.com/office/drawing/2014/main" id="{FB8F9D4F-525F-7245-D13C-90E9B524D8A4}"/>
              </a:ext>
            </a:extLst>
          </p:cNvPr>
          <p:cNvSpPr/>
          <p:nvPr/>
        </p:nvSpPr>
        <p:spPr>
          <a:xfrm>
            <a:off x="806375" y="3349639"/>
            <a:ext cx="8501375" cy="778671"/>
          </a:xfrm>
          <a:prstGeom prst="rect">
            <a:avLst/>
          </a:prstGeom>
          <a:solidFill>
            <a:srgbClr val="81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8152" indent="-188152">
              <a:lnSpc>
                <a:spcPct val="150000"/>
              </a:lnSpc>
              <a:spcAft>
                <a:spcPts val="384"/>
              </a:spcAft>
            </a:pPr>
            <a:endParaRPr lang="en-US" altLang="ja-JP" sz="1194" dirty="0">
              <a:solidFill>
                <a:srgbClr val="002060"/>
              </a:solidFill>
              <a:latin typeface="Meiryo UI" panose="020B0604030504040204" pitchFamily="50" charset="-128"/>
              <a:ea typeface="Meiryo UI" panose="020B0604030504040204" pitchFamily="50" charset="-128"/>
            </a:endParaRPr>
          </a:p>
        </p:txBody>
      </p:sp>
      <p:sp>
        <p:nvSpPr>
          <p:cNvPr id="51" name="テキスト ボックス 50">
            <a:extLst>
              <a:ext uri="{FF2B5EF4-FFF2-40B4-BE49-F238E27FC236}">
                <a16:creationId xmlns:a16="http://schemas.microsoft.com/office/drawing/2014/main" id="{783CE929-CB51-533A-06F3-70707365FA0D}"/>
              </a:ext>
            </a:extLst>
          </p:cNvPr>
          <p:cNvSpPr txBox="1"/>
          <p:nvPr/>
        </p:nvSpPr>
        <p:spPr>
          <a:xfrm>
            <a:off x="806377" y="3525692"/>
            <a:ext cx="8501373" cy="574516"/>
          </a:xfrm>
          <a:prstGeom prst="rect">
            <a:avLst/>
          </a:prstGeom>
          <a:noFill/>
        </p:spPr>
        <p:txBody>
          <a:bodyPr wrap="square" rtlCol="0">
            <a:spAutoFit/>
          </a:bodyPr>
          <a:lstStyle/>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a:t>
            </a:r>
            <a:r>
              <a:rPr lang="en-US" altLang="ja-JP" sz="1400" dirty="0">
                <a:solidFill>
                  <a:srgbClr val="002060"/>
                </a:solidFill>
                <a:latin typeface="Meiryo UI" panose="020B0604030504040204" pitchFamily="50" charset="-128"/>
                <a:ea typeface="Meiryo UI" panose="020B0604030504040204" pitchFamily="50" charset="-128"/>
              </a:rPr>
              <a:t>LoRa</a:t>
            </a:r>
            <a:r>
              <a:rPr lang="ja-JP" altLang="en-US" sz="1400" dirty="0">
                <a:solidFill>
                  <a:srgbClr val="002060"/>
                </a:solidFill>
                <a:latin typeface="Meiryo UI" panose="020B0604030504040204" pitchFamily="50" charset="-128"/>
                <a:ea typeface="Meiryo UI" panose="020B0604030504040204" pitchFamily="50" charset="-128"/>
              </a:rPr>
              <a:t>で収集した</a:t>
            </a:r>
            <a:r>
              <a:rPr lang="en-US" altLang="ja-JP" sz="1400" dirty="0">
                <a:solidFill>
                  <a:srgbClr val="002060"/>
                </a:solidFill>
                <a:latin typeface="Meiryo UI" panose="020B0604030504040204" pitchFamily="50" charset="-128"/>
                <a:ea typeface="Meiryo UI" panose="020B0604030504040204" pitchFamily="50" charset="-128"/>
              </a:rPr>
              <a:t>QVGA</a:t>
            </a:r>
            <a:r>
              <a:rPr lang="ja-JP" altLang="en-US" sz="1400" dirty="0">
                <a:solidFill>
                  <a:srgbClr val="002060"/>
                </a:solidFill>
                <a:latin typeface="Meiryo UI" panose="020B0604030504040204" pitchFamily="50" charset="-128"/>
                <a:ea typeface="Meiryo UI" panose="020B0604030504040204" pitchFamily="50" charset="-128"/>
              </a:rPr>
              <a:t>の映像に対し、約</a:t>
            </a:r>
            <a:r>
              <a:rPr lang="en-US" altLang="ja-JP" sz="1400" dirty="0">
                <a:solidFill>
                  <a:srgbClr val="002060"/>
                </a:solidFill>
                <a:latin typeface="Meiryo UI" panose="020B0604030504040204" pitchFamily="50" charset="-128"/>
                <a:ea typeface="Meiryo UI" panose="020B0604030504040204" pitchFamily="50" charset="-128"/>
              </a:rPr>
              <a:t>12</a:t>
            </a:r>
            <a:r>
              <a:rPr lang="ja-JP" altLang="en-US" sz="1400" dirty="0">
                <a:solidFill>
                  <a:srgbClr val="002060"/>
                </a:solidFill>
                <a:latin typeface="Meiryo UI" panose="020B0604030504040204" pitchFamily="50" charset="-128"/>
                <a:ea typeface="Meiryo UI" panose="020B0604030504040204" pitchFamily="50" charset="-128"/>
              </a:rPr>
              <a:t>倍の画素数である</a:t>
            </a:r>
            <a:r>
              <a:rPr lang="en-US" altLang="ja-JP" sz="1400" dirty="0">
                <a:solidFill>
                  <a:srgbClr val="002060"/>
                </a:solidFill>
                <a:latin typeface="Meiryo UI" panose="020B0604030504040204" pitchFamily="50" charset="-128"/>
                <a:ea typeface="Meiryo UI" panose="020B0604030504040204" pitchFamily="50" charset="-128"/>
              </a:rPr>
              <a:t>HD</a:t>
            </a:r>
            <a:r>
              <a:rPr lang="ja-JP" altLang="en-US" sz="1400" dirty="0">
                <a:solidFill>
                  <a:srgbClr val="002060"/>
                </a:solidFill>
                <a:latin typeface="Meiryo UI" panose="020B0604030504040204" pitchFamily="50" charset="-128"/>
                <a:ea typeface="Meiryo UI" panose="020B0604030504040204" pitchFamily="50" charset="-128"/>
              </a:rPr>
              <a:t>サイズの映像を送信可能であることを確認した。</a:t>
            </a:r>
          </a:p>
          <a:p>
            <a:pPr marL="188152" indent="-188152">
              <a:spcAft>
                <a:spcPts val="384"/>
              </a:spcAft>
            </a:pPr>
            <a:r>
              <a:rPr lang="ja-JP" altLang="en-US" sz="1400" dirty="0">
                <a:solidFill>
                  <a:srgbClr val="002060"/>
                </a:solidFill>
                <a:latin typeface="Meiryo UI" panose="020B0604030504040204" pitchFamily="50" charset="-128"/>
                <a:ea typeface="Meiryo UI" panose="020B0604030504040204" pitchFamily="50" charset="-128"/>
              </a:rPr>
              <a:t>■</a:t>
            </a:r>
            <a:r>
              <a:rPr lang="en-US" altLang="ja-JP" sz="1400" dirty="0">
                <a:solidFill>
                  <a:srgbClr val="002060"/>
                </a:solidFill>
                <a:latin typeface="Meiryo UI" panose="020B0604030504040204" pitchFamily="50" charset="-128"/>
                <a:ea typeface="Meiryo UI" panose="020B0604030504040204" pitchFamily="50" charset="-128"/>
              </a:rPr>
              <a:t>LoRa</a:t>
            </a:r>
            <a:r>
              <a:rPr lang="ja-JP" altLang="en-US" sz="1400" dirty="0">
                <a:solidFill>
                  <a:srgbClr val="002060"/>
                </a:solidFill>
                <a:latin typeface="Meiryo UI" panose="020B0604030504040204" pitchFamily="50" charset="-128"/>
                <a:ea typeface="Meiryo UI" panose="020B0604030504040204" pitchFamily="50" charset="-128"/>
              </a:rPr>
              <a:t>の</a:t>
            </a:r>
            <a:r>
              <a:rPr lang="en-US" altLang="ja-JP" sz="1400" dirty="0">
                <a:solidFill>
                  <a:srgbClr val="002060"/>
                </a:solidFill>
                <a:latin typeface="Meiryo UI" panose="020B0604030504040204" pitchFamily="50" charset="-128"/>
                <a:ea typeface="Meiryo UI" panose="020B0604030504040204" pitchFamily="50" charset="-128"/>
              </a:rPr>
              <a:t>20</a:t>
            </a:r>
            <a:r>
              <a:rPr lang="ja-JP" altLang="en-US" sz="1400" dirty="0">
                <a:solidFill>
                  <a:srgbClr val="002060"/>
                </a:solidFill>
                <a:latin typeface="Meiryo UI" panose="020B0604030504040204" pitchFamily="50" charset="-128"/>
                <a:ea typeface="Meiryo UI" panose="020B0604030504040204" pitchFamily="50" charset="-128"/>
              </a:rPr>
              <a:t>倍の送信間隔で画像を送ることが可能であることを確認した。</a:t>
            </a:r>
            <a:endParaRPr lang="en-US" altLang="ja-JP" sz="1400" dirty="0">
              <a:solidFill>
                <a:srgbClr val="002060"/>
              </a:solidFill>
              <a:latin typeface="Meiryo UI" panose="020B0604030504040204" pitchFamily="50" charset="-128"/>
              <a:ea typeface="Meiryo UI" panose="020B0604030504040204" pitchFamily="50" charset="-128"/>
            </a:endParaRPr>
          </a:p>
        </p:txBody>
      </p:sp>
      <p:sp>
        <p:nvSpPr>
          <p:cNvPr id="70" name="正方形/長方形 98">
            <a:extLst>
              <a:ext uri="{FF2B5EF4-FFF2-40B4-BE49-F238E27FC236}">
                <a16:creationId xmlns:a16="http://schemas.microsoft.com/office/drawing/2014/main" id="{01F5C691-C88C-33D0-4B4C-98B40F8D156B}"/>
              </a:ext>
            </a:extLst>
          </p:cNvPr>
          <p:cNvSpPr>
            <a:spLocks noChangeArrowheads="1"/>
          </p:cNvSpPr>
          <p:nvPr/>
        </p:nvSpPr>
        <p:spPr bwMode="auto">
          <a:xfrm>
            <a:off x="807496" y="4239336"/>
            <a:ext cx="2207551" cy="360000"/>
          </a:xfrm>
          <a:prstGeom prst="rect">
            <a:avLst/>
          </a:prstGeom>
          <a:gradFill>
            <a:gsLst>
              <a:gs pos="0">
                <a:srgbClr val="002060"/>
              </a:gs>
              <a:gs pos="53000">
                <a:srgbClr val="FFFFFF"/>
              </a:gs>
              <a:gs pos="100000">
                <a:srgbClr val="002060"/>
              </a:gs>
            </a:gsLst>
            <a:lin ang="5400000" scaled="1"/>
          </a:gradFill>
          <a:ln>
            <a:noFill/>
          </a:ln>
        </p:spPr>
        <p:txBody>
          <a:bodyPr lIns="35964" tIns="108000" rIns="35964" bIns="71922" anchor="ctr"/>
          <a:lstStyle>
            <a:lvl1pPr eaLnBrk="0" hangingPunct="0">
              <a:spcBef>
                <a:spcPct val="20000"/>
              </a:spcBef>
              <a:buChar char="•"/>
              <a:defRPr kumimoji="1" sz="3200">
                <a:solidFill>
                  <a:schemeClr val="tx1"/>
                </a:solidFill>
                <a:latin typeface="Arial" charset="0"/>
                <a:ea typeface="ＭＳ Ｐゴシック" pitchFamily="50" charset="-128"/>
              </a:defRPr>
            </a:lvl1pPr>
            <a:lvl2pPr marL="742950" indent="-285750" eaLnBrk="0" hangingPunct="0">
              <a:spcBef>
                <a:spcPct val="20000"/>
              </a:spcBef>
              <a:buChar char="–"/>
              <a:defRPr kumimoji="1" sz="2800">
                <a:solidFill>
                  <a:schemeClr val="tx1"/>
                </a:solidFill>
                <a:latin typeface="Arial" charset="0"/>
                <a:ea typeface="ＭＳ Ｐゴシック" pitchFamily="50" charset="-128"/>
              </a:defRPr>
            </a:lvl2pPr>
            <a:lvl3pPr marL="1143000" indent="-228600" eaLnBrk="0" hangingPunct="0">
              <a:spcBef>
                <a:spcPct val="20000"/>
              </a:spcBef>
              <a:buChar char="•"/>
              <a:defRPr kumimoji="1" sz="2400">
                <a:solidFill>
                  <a:schemeClr val="tx1"/>
                </a:solidFill>
                <a:latin typeface="Arial" charset="0"/>
                <a:ea typeface="ＭＳ Ｐゴシック" pitchFamily="50" charset="-128"/>
              </a:defRPr>
            </a:lvl3pPr>
            <a:lvl4pPr marL="1600200" indent="-228600" eaLnBrk="0" hangingPunct="0">
              <a:spcBef>
                <a:spcPct val="20000"/>
              </a:spcBef>
              <a:buChar char="–"/>
              <a:defRPr kumimoji="1" sz="2000">
                <a:solidFill>
                  <a:schemeClr val="tx1"/>
                </a:solidFill>
                <a:latin typeface="Arial" charset="0"/>
                <a:ea typeface="ＭＳ Ｐゴシック"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ctr" eaLnBrk="1" hangingPunct="1">
              <a:lnSpc>
                <a:spcPts val="1200"/>
              </a:lnSpc>
              <a:spcBef>
                <a:spcPct val="0"/>
              </a:spcBef>
              <a:buFontTx/>
              <a:buNone/>
              <a:defRPr/>
            </a:pPr>
            <a:r>
              <a:rPr lang="ja-JP" altLang="en-US" sz="1600" b="1" dirty="0">
                <a:solidFill>
                  <a:srgbClr val="000000"/>
                </a:solidFill>
                <a:latin typeface="Meiryo UI" panose="020B0604030504040204" pitchFamily="50" charset="-128"/>
                <a:ea typeface="Meiryo UI" panose="020B0604030504040204" pitchFamily="50" charset="-128"/>
              </a:rPr>
              <a:t>実証イメージ</a:t>
            </a:r>
          </a:p>
        </p:txBody>
      </p:sp>
      <p:sp>
        <p:nvSpPr>
          <p:cNvPr id="4" name="正方形/長方形 3">
            <a:extLst>
              <a:ext uri="{FF2B5EF4-FFF2-40B4-BE49-F238E27FC236}">
                <a16:creationId xmlns:a16="http://schemas.microsoft.com/office/drawing/2014/main" id="{85188BB2-A69F-8766-8188-500FECB280CC}"/>
              </a:ext>
            </a:extLst>
          </p:cNvPr>
          <p:cNvSpPr/>
          <p:nvPr/>
        </p:nvSpPr>
        <p:spPr>
          <a:xfrm>
            <a:off x="351064" y="6144650"/>
            <a:ext cx="11520000" cy="458044"/>
          </a:xfrm>
          <a:prstGeom prst="rect">
            <a:avLst/>
          </a:prstGeom>
          <a:solidFill>
            <a:srgbClr val="002060"/>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P創英角ｺﾞｼｯｸUB" panose="020B0900000000000000" pitchFamily="50" charset="-128"/>
                <a:ea typeface="HGP創英角ｺﾞｼｯｸUB" panose="020B0900000000000000" pitchFamily="50" charset="-128"/>
              </a:rPr>
              <a:t>従来の</a:t>
            </a:r>
            <a:r>
              <a:rPr lang="en-US" altLang="ja-JP" dirty="0">
                <a:latin typeface="HGP創英角ｺﾞｼｯｸUB" panose="020B0900000000000000" pitchFamily="50" charset="-128"/>
                <a:ea typeface="HGP創英角ｺﾞｼｯｸUB" panose="020B0900000000000000" pitchFamily="50" charset="-128"/>
              </a:rPr>
              <a:t>LPWA</a:t>
            </a:r>
            <a:r>
              <a:rPr lang="ja-JP" altLang="en-US" dirty="0">
                <a:latin typeface="HGP創英角ｺﾞｼｯｸUB" panose="020B0900000000000000" pitchFamily="50" charset="-128"/>
                <a:ea typeface="HGP創英角ｺﾞｼｯｸUB" panose="020B0900000000000000" pitchFamily="50" charset="-128"/>
              </a:rPr>
              <a:t>に顕在化する課題やユーザーニーズを</a:t>
            </a:r>
            <a:r>
              <a:rPr lang="en-US" altLang="ja-JP" dirty="0">
                <a:latin typeface="HGP創英角ｺﾞｼｯｸUB" panose="020B0900000000000000" pitchFamily="50" charset="-128"/>
                <a:ea typeface="HGP創英角ｺﾞｼｯｸUB" panose="020B0900000000000000" pitchFamily="50" charset="-128"/>
              </a:rPr>
              <a:t>11ah</a:t>
            </a:r>
            <a:r>
              <a:rPr lang="ja-JP" altLang="en-US" dirty="0">
                <a:latin typeface="HGP創英角ｺﾞｼｯｸUB" panose="020B0900000000000000" pitchFamily="50" charset="-128"/>
                <a:ea typeface="HGP創英角ｺﾞｼｯｸUB" panose="020B0900000000000000" pitchFamily="50" charset="-128"/>
              </a:rPr>
              <a:t>で全面的に解決</a:t>
            </a:r>
          </a:p>
        </p:txBody>
      </p:sp>
      <p:sp>
        <p:nvSpPr>
          <p:cNvPr id="5" name="正方形/長方形 4">
            <a:extLst>
              <a:ext uri="{FF2B5EF4-FFF2-40B4-BE49-F238E27FC236}">
                <a16:creationId xmlns:a16="http://schemas.microsoft.com/office/drawing/2014/main" id="{CAFF274C-B862-49D0-A4EC-4375BD6EEBE8}"/>
              </a:ext>
            </a:extLst>
          </p:cNvPr>
          <p:cNvSpPr/>
          <p:nvPr/>
        </p:nvSpPr>
        <p:spPr>
          <a:xfrm>
            <a:off x="935649" y="999297"/>
            <a:ext cx="1891254"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実証概要</a:t>
            </a:r>
          </a:p>
        </p:txBody>
      </p:sp>
      <p:sp>
        <p:nvSpPr>
          <p:cNvPr id="6" name="正方形/長方形 5">
            <a:extLst>
              <a:ext uri="{FF2B5EF4-FFF2-40B4-BE49-F238E27FC236}">
                <a16:creationId xmlns:a16="http://schemas.microsoft.com/office/drawing/2014/main" id="{2BE18B53-7D4D-C47C-5A44-BED10293EE96}"/>
              </a:ext>
            </a:extLst>
          </p:cNvPr>
          <p:cNvSpPr/>
          <p:nvPr/>
        </p:nvSpPr>
        <p:spPr>
          <a:xfrm>
            <a:off x="935649" y="2092003"/>
            <a:ext cx="1891254" cy="373782"/>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b="1" dirty="0">
                <a:solidFill>
                  <a:srgbClr val="002060"/>
                </a:solidFill>
                <a:latin typeface="Meiryo UI" panose="020B0604030504040204" pitchFamily="50" charset="-128"/>
                <a:ea typeface="Meiryo UI" panose="020B0604030504040204" pitchFamily="50" charset="-128"/>
              </a:rPr>
              <a:t>11ah</a:t>
            </a:r>
            <a:r>
              <a:rPr lang="ja-JP" altLang="en-US" sz="1400" b="1" dirty="0">
                <a:solidFill>
                  <a:srgbClr val="002060"/>
                </a:solidFill>
                <a:latin typeface="Meiryo UI" panose="020B0604030504040204" pitchFamily="50" charset="-128"/>
                <a:ea typeface="Meiryo UI" panose="020B0604030504040204" pitchFamily="50" charset="-128"/>
              </a:rPr>
              <a:t>ならではの特長</a:t>
            </a:r>
          </a:p>
        </p:txBody>
      </p:sp>
      <p:sp>
        <p:nvSpPr>
          <p:cNvPr id="7" name="正方形/長方形 6">
            <a:extLst>
              <a:ext uri="{FF2B5EF4-FFF2-40B4-BE49-F238E27FC236}">
                <a16:creationId xmlns:a16="http://schemas.microsoft.com/office/drawing/2014/main" id="{FA4B2D7C-B7AD-2548-1135-5B415608C6FA}"/>
              </a:ext>
            </a:extLst>
          </p:cNvPr>
          <p:cNvSpPr/>
          <p:nvPr/>
        </p:nvSpPr>
        <p:spPr>
          <a:xfrm>
            <a:off x="935650" y="3164906"/>
            <a:ext cx="1891253" cy="373782"/>
          </a:xfrm>
          <a:prstGeom prst="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rgbClr val="002060"/>
                </a:solidFill>
                <a:latin typeface="Meiryo UI" panose="020B0604030504040204" pitchFamily="50" charset="-128"/>
                <a:ea typeface="Meiryo UI" panose="020B0604030504040204" pitchFamily="50" charset="-128"/>
              </a:rPr>
              <a:t>実証評価</a:t>
            </a:r>
          </a:p>
        </p:txBody>
      </p:sp>
      <p:sp>
        <p:nvSpPr>
          <p:cNvPr id="32" name="コンテンツ プレースホルダー 2">
            <a:extLst>
              <a:ext uri="{FF2B5EF4-FFF2-40B4-BE49-F238E27FC236}">
                <a16:creationId xmlns:a16="http://schemas.microsoft.com/office/drawing/2014/main" id="{38F1F249-F816-203D-79A0-B99D5B2B672B}"/>
              </a:ext>
            </a:extLst>
          </p:cNvPr>
          <p:cNvSpPr txBox="1">
            <a:spLocks/>
          </p:cNvSpPr>
          <p:nvPr/>
        </p:nvSpPr>
        <p:spPr>
          <a:xfrm>
            <a:off x="536900" y="622461"/>
            <a:ext cx="7683991" cy="4320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ü"/>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anose="05000000000000000000" pitchFamily="2" charset="2"/>
              <a:buChar char="n"/>
            </a:pPr>
            <a:r>
              <a:rPr lang="ja-JP" altLang="en-US" sz="1800" dirty="0">
                <a:solidFill>
                  <a:srgbClr val="002060"/>
                </a:solidFill>
                <a:latin typeface="HGP創英角ｺﾞｼｯｸUB" panose="020B0900000000000000" pitchFamily="50" charset="-128"/>
                <a:ea typeface="HGP創英角ｺﾞｼｯｸUB" panose="020B0900000000000000" pitchFamily="50" charset="-128"/>
              </a:rPr>
              <a:t>地方自治体による映像データを活用したリアルな地域の防災対策</a:t>
            </a:r>
          </a:p>
        </p:txBody>
      </p:sp>
    </p:spTree>
    <p:extLst>
      <p:ext uri="{BB962C8B-B14F-4D97-AF65-F5344CB8AC3E}">
        <p14:creationId xmlns:p14="http://schemas.microsoft.com/office/powerpoint/2010/main" val="303578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EB95C-5A5A-D1D1-229D-B78076C6EA1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DAD0188-24C4-127C-CC0C-7D5C8F3E9795}"/>
              </a:ext>
            </a:extLst>
          </p:cNvPr>
          <p:cNvSpPr>
            <a:spLocks noGrp="1"/>
          </p:cNvSpPr>
          <p:nvPr>
            <p:ph type="ctrTitle"/>
          </p:nvPr>
        </p:nvSpPr>
        <p:spPr>
          <a:xfrm>
            <a:off x="715734" y="947058"/>
            <a:ext cx="11138809" cy="2571070"/>
          </a:xfrm>
        </p:spPr>
        <p:txBody>
          <a:bodyPr>
            <a:normAutofit/>
          </a:bodyPr>
          <a:lstStyle/>
          <a:p>
            <a:r>
              <a:rPr lang="ja-JP" altLang="en-US" sz="3600" dirty="0">
                <a:latin typeface="HGPSoeiKakugothicUB" panose="020B0900000000000000" pitchFamily="34" charset="-128"/>
                <a:ea typeface="HGPSoeiKakugothicUB" panose="020B0900000000000000" pitchFamily="34" charset="-128"/>
              </a:rPr>
              <a:t>参考</a:t>
            </a:r>
            <a:br>
              <a:rPr lang="ja-JP" altLang="en-US" sz="3600" dirty="0">
                <a:latin typeface="HGPSoeiKakugothicUB" panose="020B0900000000000000" pitchFamily="34" charset="-128"/>
                <a:ea typeface="HGPSoeiKakugothicUB" panose="020B0900000000000000" pitchFamily="34" charset="-128"/>
              </a:rPr>
            </a:br>
            <a:br>
              <a:rPr lang="ja-JP" altLang="en-US" sz="3600" dirty="0">
                <a:latin typeface="HGPSoeiKakugothicUB" panose="020B0900000000000000" pitchFamily="34" charset="-128"/>
                <a:ea typeface="HGPSoeiKakugothicUB" panose="020B0900000000000000" pitchFamily="34" charset="-128"/>
              </a:rPr>
            </a:br>
            <a:r>
              <a:rPr lang="ja-JP" altLang="en-US" sz="3600" dirty="0">
                <a:latin typeface="HGPSoeiKakugothicUB" panose="020B0900000000000000" pitchFamily="34" charset="-128"/>
                <a:ea typeface="HGPSoeiKakugothicUB" panose="020B0900000000000000" pitchFamily="34" charset="-128"/>
              </a:rPr>
              <a:t>市場における</a:t>
            </a:r>
            <a:r>
              <a:rPr lang="en-US" altLang="ja-JP" sz="3600" dirty="0">
                <a:latin typeface="HGPSoeiKakugothicUB" panose="020B0900000000000000" pitchFamily="34" charset="-128"/>
                <a:ea typeface="HGPSoeiKakugothicUB" panose="020B0900000000000000" pitchFamily="34" charset="-128"/>
              </a:rPr>
              <a:t>11ah</a:t>
            </a:r>
            <a:r>
              <a:rPr lang="ja-JP" altLang="en-US" sz="3600" dirty="0">
                <a:latin typeface="HGPSoeiKakugothicUB" panose="020B0900000000000000" pitchFamily="34" charset="-128"/>
                <a:ea typeface="HGPSoeiKakugothicUB" panose="020B0900000000000000" pitchFamily="34" charset="-128"/>
              </a:rPr>
              <a:t>の実証</a:t>
            </a:r>
            <a:br>
              <a:rPr lang="ja-JP" altLang="en-US" sz="3600" dirty="0">
                <a:latin typeface="HGPSoeiKakugothicUB" panose="020B0900000000000000" pitchFamily="34" charset="-128"/>
                <a:ea typeface="HGPSoeiKakugothicUB" panose="020B0900000000000000" pitchFamily="34" charset="-128"/>
              </a:rPr>
            </a:br>
            <a:br>
              <a:rPr lang="ja-JP" altLang="en-US" sz="3600" dirty="0">
                <a:latin typeface="HGPSoeiKakugothicUB" panose="020B0900000000000000" pitchFamily="34" charset="-128"/>
                <a:ea typeface="HGPSoeiKakugothicUB" panose="020B0900000000000000" pitchFamily="34" charset="-128"/>
              </a:rPr>
            </a:br>
            <a:r>
              <a:rPr lang="ja-JP" altLang="en-US" sz="2400" dirty="0">
                <a:latin typeface="HGPSoeiKakugothicUB" panose="020B0900000000000000" pitchFamily="34" charset="-128"/>
                <a:ea typeface="HGPSoeiKakugothicUB" panose="020B0900000000000000" pitchFamily="34" charset="-128"/>
              </a:rPr>
              <a:t> ～直近のプレスリリース情報～</a:t>
            </a:r>
            <a:endParaRPr lang="zh-TW" altLang="en-US" sz="3600" dirty="0"/>
          </a:p>
        </p:txBody>
      </p:sp>
    </p:spTree>
    <p:extLst>
      <p:ext uri="{BB962C8B-B14F-4D97-AF65-F5344CB8AC3E}">
        <p14:creationId xmlns:p14="http://schemas.microsoft.com/office/powerpoint/2010/main" val="27974763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86EA54-E4EB-D5A3-2144-B10E361C7307}"/>
              </a:ext>
            </a:extLst>
          </p:cNvPr>
          <p:cNvSpPr>
            <a:spLocks noGrp="1"/>
          </p:cNvSpPr>
          <p:nvPr>
            <p:ph type="title"/>
          </p:nvPr>
        </p:nvSpPr>
        <p:spPr/>
        <p:txBody>
          <a:bodyPr/>
          <a:lstStyle/>
          <a:p>
            <a:r>
              <a:rPr kumimoji="1" lang="ja-JP" altLang="en-US" dirty="0"/>
              <a:t>総務省「地域デジタル基盤活用推進事業」</a:t>
            </a:r>
          </a:p>
        </p:txBody>
      </p:sp>
      <p:sp>
        <p:nvSpPr>
          <p:cNvPr id="3" name="コンテンツ プレースホルダー 2">
            <a:extLst>
              <a:ext uri="{FF2B5EF4-FFF2-40B4-BE49-F238E27FC236}">
                <a16:creationId xmlns:a16="http://schemas.microsoft.com/office/drawing/2014/main" id="{53ED479D-9B87-EC13-8041-B37AC32B7B9E}"/>
              </a:ext>
            </a:extLst>
          </p:cNvPr>
          <p:cNvSpPr>
            <a:spLocks noGrp="1"/>
          </p:cNvSpPr>
          <p:nvPr>
            <p:ph sz="quarter" idx="10"/>
          </p:nvPr>
        </p:nvSpPr>
        <p:spPr>
          <a:xfrm>
            <a:off x="733236" y="620687"/>
            <a:ext cx="10638437" cy="362431"/>
          </a:xfrm>
        </p:spPr>
        <p:txBody>
          <a:bodyPr>
            <a:noAutofit/>
          </a:bodyPr>
          <a:lstStyle/>
          <a:p>
            <a:r>
              <a:rPr lang="ja-JP" altLang="en-US" sz="1800" dirty="0">
                <a:latin typeface="HGP創英角ｺﾞｼｯｸUB" panose="020B0900000000000000" pitchFamily="50" charset="-128"/>
                <a:ea typeface="HGP創英角ｺﾞｼｯｸUB" panose="020B0900000000000000" pitchFamily="50" charset="-128"/>
              </a:rPr>
              <a:t>「実証事業」採択結果（</a:t>
            </a:r>
            <a:r>
              <a:rPr lang="en-US" altLang="ja-JP" sz="1800" dirty="0">
                <a:latin typeface="HGP創英角ｺﾞｼｯｸUB" panose="020B0900000000000000" pitchFamily="50" charset="-128"/>
                <a:ea typeface="HGP創英角ｺﾞｼｯｸUB" panose="020B0900000000000000" pitchFamily="50" charset="-128"/>
              </a:rPr>
              <a:t>1</a:t>
            </a:r>
            <a:r>
              <a:rPr lang="ja-JP" altLang="en-US" sz="1800" dirty="0">
                <a:latin typeface="HGP創英角ｺﾞｼｯｸUB" panose="020B0900000000000000" pitchFamily="50" charset="-128"/>
                <a:ea typeface="HGP創英角ｺﾞｼｯｸUB" panose="020B0900000000000000" pitchFamily="50" charset="-128"/>
              </a:rPr>
              <a:t>次公募：</a:t>
            </a:r>
            <a:r>
              <a:rPr lang="en-US" altLang="ja-JP" sz="1800" dirty="0">
                <a:latin typeface="HGP創英角ｺﾞｼｯｸUB" panose="020B0900000000000000" pitchFamily="50" charset="-128"/>
                <a:ea typeface="HGP創英角ｺﾞｼｯｸUB" panose="020B0900000000000000" pitchFamily="50" charset="-128"/>
              </a:rPr>
              <a:t>7/15</a:t>
            </a:r>
            <a:r>
              <a:rPr lang="ja-JP" altLang="en-US" sz="1800" dirty="0">
                <a:latin typeface="HGP創英角ｺﾞｼｯｸUB" panose="020B0900000000000000" pitchFamily="50" charset="-128"/>
                <a:ea typeface="HGP創英角ｺﾞｼｯｸUB" panose="020B0900000000000000" pitchFamily="50" charset="-128"/>
              </a:rPr>
              <a:t>）</a:t>
            </a:r>
          </a:p>
          <a:p>
            <a:endParaRPr lang="ja-JP" altLang="en-US" sz="1800" dirty="0">
              <a:latin typeface="HGP創英角ｺﾞｼｯｸUB" panose="020B0900000000000000" pitchFamily="50" charset="-128"/>
              <a:ea typeface="HGP創英角ｺﾞｼｯｸUB" panose="020B0900000000000000" pitchFamily="50" charset="-128"/>
            </a:endParaRPr>
          </a:p>
          <a:p>
            <a:endParaRPr lang="ja-JP" altLang="en-US" sz="1800" dirty="0">
              <a:latin typeface="HGP創英角ｺﾞｼｯｸUB" panose="020B0900000000000000" pitchFamily="50" charset="-128"/>
              <a:ea typeface="HGP創英角ｺﾞｼｯｸUB" panose="020B0900000000000000" pitchFamily="50" charset="-128"/>
            </a:endParaRPr>
          </a:p>
          <a:p>
            <a:endParaRPr lang="ja-JP" altLang="en-US" dirty="0"/>
          </a:p>
          <a:p>
            <a:endParaRPr kumimoji="1" lang="ja-JP" altLang="en-US" dirty="0"/>
          </a:p>
          <a:p>
            <a:endParaRPr lang="ja-JP" altLang="en-US" dirty="0"/>
          </a:p>
          <a:p>
            <a:endParaRPr kumimoji="1" lang="ja-JP" altLang="en-US" dirty="0"/>
          </a:p>
          <a:p>
            <a:endParaRPr lang="ja-JP" altLang="en-US" dirty="0"/>
          </a:p>
          <a:p>
            <a:endParaRPr kumimoji="1" lang="ja-JP" altLang="en-US" dirty="0"/>
          </a:p>
          <a:p>
            <a:endParaRPr lang="ja-JP" altLang="en-US" dirty="0"/>
          </a:p>
          <a:p>
            <a:endParaRPr kumimoji="1" lang="ja-JP" altLang="en-US" dirty="0"/>
          </a:p>
          <a:p>
            <a:endParaRPr kumimoji="1" lang="ja-JP" altLang="en-US" dirty="0"/>
          </a:p>
          <a:p>
            <a:endParaRPr kumimoji="1" lang="ja-JP" altLang="en-US" dirty="0"/>
          </a:p>
          <a:p>
            <a:endParaRPr kumimoji="1" lang="ja-JP" altLang="en-US" dirty="0"/>
          </a:p>
          <a:p>
            <a:pPr marL="0" indent="0">
              <a:buNone/>
            </a:pPr>
            <a:endParaRPr kumimoji="1" lang="ja-JP" altLang="en-US" sz="1600" dirty="0">
              <a:solidFill>
                <a:srgbClr val="C00000"/>
              </a:solidFill>
            </a:endParaRPr>
          </a:p>
        </p:txBody>
      </p:sp>
      <p:sp>
        <p:nvSpPr>
          <p:cNvPr id="4" name="テキスト ボックス 3">
            <a:extLst>
              <a:ext uri="{FF2B5EF4-FFF2-40B4-BE49-F238E27FC236}">
                <a16:creationId xmlns:a16="http://schemas.microsoft.com/office/drawing/2014/main" id="{384C78DC-2F79-789C-88D2-0629D6DCD66D}"/>
              </a:ext>
            </a:extLst>
          </p:cNvPr>
          <p:cNvSpPr txBox="1"/>
          <p:nvPr/>
        </p:nvSpPr>
        <p:spPr>
          <a:xfrm>
            <a:off x="874752" y="6167585"/>
            <a:ext cx="5845628" cy="523220"/>
          </a:xfrm>
          <a:prstGeom prst="rect">
            <a:avLst/>
          </a:prstGeom>
          <a:noFill/>
        </p:spPr>
        <p:txBody>
          <a:bodyPr wrap="square" rtlCol="0">
            <a:spAutoFit/>
          </a:bodyPr>
          <a:lstStyle/>
          <a:p>
            <a:pPr marL="0" indent="0">
              <a:buNone/>
            </a:pPr>
            <a:r>
              <a:rPr kumimoji="1" lang="ja-JP" altLang="en-US" sz="1400" dirty="0">
                <a:solidFill>
                  <a:srgbClr val="002060"/>
                </a:solidFill>
                <a:latin typeface="Meiryo UI" panose="020B0604030504040204" pitchFamily="50" charset="-128"/>
                <a:ea typeface="Meiryo UI" panose="020B0604030504040204" pitchFamily="50" charset="-128"/>
              </a:rPr>
              <a:t>総務省公開ページ：</a:t>
            </a:r>
          </a:p>
          <a:p>
            <a:pPr marL="0" indent="0">
              <a:buNone/>
            </a:pPr>
            <a:r>
              <a:rPr kumimoji="1" lang="en-US" altLang="ja-JP" sz="1400" dirty="0">
                <a:solidFill>
                  <a:schemeClr val="accent5">
                    <a:lumMod val="75000"/>
                  </a:schemeClr>
                </a:solidFill>
                <a:latin typeface="Meiryo UI" panose="020B0604030504040204" pitchFamily="50" charset="-128"/>
                <a:ea typeface="Meiryo UI" panose="020B0604030504040204" pitchFamily="50" charset="-128"/>
                <a:hlinkClick r:id="rId2">
                  <a:extLst>
                    <a:ext uri="{A12FA001-AC4F-418D-AE19-62706E023703}">
                      <ahyp:hlinkClr xmlns:ahyp="http://schemas.microsoft.com/office/drawing/2018/hyperlinkcolor" val="tx"/>
                    </a:ext>
                  </a:extLst>
                </a:hlinkClick>
              </a:rPr>
              <a:t>https://www.soumu.go.jp/main_content/000964162.pdf</a:t>
            </a:r>
            <a:endParaRPr kumimoji="1" lang="en-US" altLang="ja-JP" sz="1400" dirty="0">
              <a:solidFill>
                <a:schemeClr val="accent5">
                  <a:lumMod val="75000"/>
                </a:schemeClr>
              </a:solidFill>
              <a:latin typeface="Meiryo UI" panose="020B0604030504040204" pitchFamily="50" charset="-128"/>
              <a:ea typeface="Meiryo UI" panose="020B0604030504040204" pitchFamily="50" charset="-128"/>
            </a:endParaRPr>
          </a:p>
        </p:txBody>
      </p:sp>
      <p:pic>
        <p:nvPicPr>
          <p:cNvPr id="16" name="図 15">
            <a:extLst>
              <a:ext uri="{FF2B5EF4-FFF2-40B4-BE49-F238E27FC236}">
                <a16:creationId xmlns:a16="http://schemas.microsoft.com/office/drawing/2014/main" id="{D48DA85B-A615-D298-6F6D-F28C0F3EDF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0167" y="983118"/>
            <a:ext cx="3749216" cy="2582030"/>
          </a:xfrm>
          <a:prstGeom prst="rect">
            <a:avLst/>
          </a:prstGeom>
          <a:ln>
            <a:solidFill>
              <a:srgbClr val="002060"/>
            </a:solidFill>
          </a:ln>
        </p:spPr>
      </p:pic>
      <p:pic>
        <p:nvPicPr>
          <p:cNvPr id="19" name="図 18">
            <a:extLst>
              <a:ext uri="{FF2B5EF4-FFF2-40B4-BE49-F238E27FC236}">
                <a16:creationId xmlns:a16="http://schemas.microsoft.com/office/drawing/2014/main" id="{711FC4F9-511F-D394-8C02-525F5B17FA8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90166" y="3609620"/>
            <a:ext cx="3749217" cy="2580185"/>
          </a:xfrm>
          <a:prstGeom prst="rect">
            <a:avLst/>
          </a:prstGeom>
          <a:ln>
            <a:solidFill>
              <a:srgbClr val="002060"/>
            </a:solidFill>
          </a:ln>
        </p:spPr>
      </p:pic>
      <p:pic>
        <p:nvPicPr>
          <p:cNvPr id="21" name="図 20">
            <a:extLst>
              <a:ext uri="{FF2B5EF4-FFF2-40B4-BE49-F238E27FC236}">
                <a16:creationId xmlns:a16="http://schemas.microsoft.com/office/drawing/2014/main" id="{E6A9A783-43D0-0379-C9AF-7562234EEFD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64105" y="990185"/>
            <a:ext cx="3737727" cy="2582030"/>
          </a:xfrm>
          <a:prstGeom prst="rect">
            <a:avLst/>
          </a:prstGeom>
          <a:ln>
            <a:solidFill>
              <a:srgbClr val="002060"/>
            </a:solidFill>
          </a:ln>
        </p:spPr>
      </p:pic>
      <p:pic>
        <p:nvPicPr>
          <p:cNvPr id="23" name="図 22">
            <a:extLst>
              <a:ext uri="{FF2B5EF4-FFF2-40B4-BE49-F238E27FC236}">
                <a16:creationId xmlns:a16="http://schemas.microsoft.com/office/drawing/2014/main" id="{1AE6168E-7ED9-80BE-1842-49908B46CF3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364105" y="3607775"/>
            <a:ext cx="3751898" cy="2582030"/>
          </a:xfrm>
          <a:prstGeom prst="rect">
            <a:avLst/>
          </a:prstGeom>
          <a:ln>
            <a:solidFill>
              <a:srgbClr val="002060"/>
            </a:solidFill>
          </a:ln>
        </p:spPr>
      </p:pic>
      <p:sp>
        <p:nvSpPr>
          <p:cNvPr id="5" name="正方形/長方形 4">
            <a:extLst>
              <a:ext uri="{FF2B5EF4-FFF2-40B4-BE49-F238E27FC236}">
                <a16:creationId xmlns:a16="http://schemas.microsoft.com/office/drawing/2014/main" id="{62BB4E88-BEC5-15C8-94B0-3E051B19CA61}"/>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C2FDE687-67F4-D1DE-8B25-CE0856DE5F0A}"/>
              </a:ext>
            </a:extLst>
          </p:cNvPr>
          <p:cNvSpPr txBox="1"/>
          <p:nvPr/>
        </p:nvSpPr>
        <p:spPr>
          <a:xfrm>
            <a:off x="10226700" y="5958973"/>
            <a:ext cx="1948654" cy="230832"/>
          </a:xfrm>
          <a:prstGeom prst="rect">
            <a:avLst/>
          </a:prstGeom>
          <a:noFill/>
        </p:spPr>
        <p:txBody>
          <a:bodyPr wrap="square" rtlCol="0">
            <a:spAutoFit/>
          </a:bodyPr>
          <a:lstStyle/>
          <a:p>
            <a:r>
              <a:rPr kumimoji="1" lang="ja-JP" altLang="en-US" sz="900" dirty="0">
                <a:solidFill>
                  <a:srgbClr val="002060"/>
                </a:solidFill>
                <a:latin typeface="Meiryo UI" panose="020B0604030504040204" pitchFamily="50" charset="-128"/>
                <a:ea typeface="Meiryo UI" panose="020B0604030504040204" pitchFamily="50" charset="-128"/>
              </a:rPr>
              <a:t>出展元：総務省</a:t>
            </a:r>
            <a:r>
              <a:rPr kumimoji="1" lang="en-US" altLang="ja-JP" sz="900" dirty="0">
                <a:solidFill>
                  <a:srgbClr val="002060"/>
                </a:solidFill>
                <a:latin typeface="Meiryo UI" panose="020B0604030504040204" pitchFamily="50" charset="-128"/>
                <a:ea typeface="Meiryo UI" panose="020B0604030504040204" pitchFamily="50" charset="-128"/>
              </a:rPr>
              <a:t>HP</a:t>
            </a:r>
            <a:r>
              <a:rPr kumimoji="1" lang="ja-JP" altLang="en-US" sz="900" dirty="0">
                <a:solidFill>
                  <a:srgbClr val="002060"/>
                </a:solidFill>
                <a:latin typeface="Meiryo UI" panose="020B0604030504040204" pitchFamily="50" charset="-128"/>
                <a:ea typeface="Meiryo UI" panose="020B0604030504040204" pitchFamily="50" charset="-128"/>
              </a:rPr>
              <a:t>より</a:t>
            </a:r>
          </a:p>
        </p:txBody>
      </p:sp>
    </p:spTree>
    <p:extLst>
      <p:ext uri="{BB962C8B-B14F-4D97-AF65-F5344CB8AC3E}">
        <p14:creationId xmlns:p14="http://schemas.microsoft.com/office/powerpoint/2010/main" val="40472447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86EA54-E4EB-D5A3-2144-B10E361C7307}"/>
              </a:ext>
            </a:extLst>
          </p:cNvPr>
          <p:cNvSpPr>
            <a:spLocks noGrp="1"/>
          </p:cNvSpPr>
          <p:nvPr>
            <p:ph type="title"/>
          </p:nvPr>
        </p:nvSpPr>
        <p:spPr/>
        <p:txBody>
          <a:bodyPr/>
          <a:lstStyle/>
          <a:p>
            <a:r>
              <a:rPr kumimoji="1" lang="ja-JP" altLang="en-US" dirty="0"/>
              <a:t>総務省「地域デジタル基盤活用推進事業」</a:t>
            </a:r>
          </a:p>
        </p:txBody>
      </p:sp>
      <p:sp>
        <p:nvSpPr>
          <p:cNvPr id="3" name="コンテンツ プレースホルダー 2">
            <a:extLst>
              <a:ext uri="{FF2B5EF4-FFF2-40B4-BE49-F238E27FC236}">
                <a16:creationId xmlns:a16="http://schemas.microsoft.com/office/drawing/2014/main" id="{53ED479D-9B87-EC13-8041-B37AC32B7B9E}"/>
              </a:ext>
            </a:extLst>
          </p:cNvPr>
          <p:cNvSpPr>
            <a:spLocks noGrp="1"/>
          </p:cNvSpPr>
          <p:nvPr>
            <p:ph sz="quarter" idx="10"/>
          </p:nvPr>
        </p:nvSpPr>
        <p:spPr>
          <a:xfrm>
            <a:off x="733236" y="620687"/>
            <a:ext cx="10638437" cy="362431"/>
          </a:xfrm>
        </p:spPr>
        <p:txBody>
          <a:bodyPr>
            <a:noAutofit/>
          </a:bodyPr>
          <a:lstStyle/>
          <a:p>
            <a:r>
              <a:rPr lang="ja-JP" altLang="en-US" sz="1800" dirty="0">
                <a:latin typeface="HGP創英角ｺﾞｼｯｸUB" panose="020B0900000000000000" pitchFamily="50" charset="-128"/>
                <a:ea typeface="HGP創英角ｺﾞｼｯｸUB" panose="020B0900000000000000" pitchFamily="50" charset="-128"/>
              </a:rPr>
              <a:t>「実証事業」採択結果（</a:t>
            </a:r>
            <a:r>
              <a:rPr lang="en-US" altLang="ja-JP" sz="1800" dirty="0">
                <a:latin typeface="HGP創英角ｺﾞｼｯｸUB" panose="020B0900000000000000" pitchFamily="50" charset="-128"/>
                <a:ea typeface="HGP創英角ｺﾞｼｯｸUB" panose="020B0900000000000000" pitchFamily="50" charset="-128"/>
              </a:rPr>
              <a:t>1</a:t>
            </a:r>
            <a:r>
              <a:rPr lang="ja-JP" altLang="en-US" sz="1800" dirty="0">
                <a:latin typeface="HGP創英角ｺﾞｼｯｸUB" panose="020B0900000000000000" pitchFamily="50" charset="-128"/>
                <a:ea typeface="HGP創英角ｺﾞｼｯｸUB" panose="020B0900000000000000" pitchFamily="50" charset="-128"/>
              </a:rPr>
              <a:t>次公募：</a:t>
            </a:r>
            <a:r>
              <a:rPr lang="en-US" altLang="ja-JP" sz="1800" dirty="0">
                <a:latin typeface="HGP創英角ｺﾞｼｯｸUB" panose="020B0900000000000000" pitchFamily="50" charset="-128"/>
                <a:ea typeface="HGP創英角ｺﾞｼｯｸUB" panose="020B0900000000000000" pitchFamily="50" charset="-128"/>
              </a:rPr>
              <a:t>7/15</a:t>
            </a:r>
            <a:r>
              <a:rPr lang="ja-JP" altLang="en-US" sz="1800" dirty="0">
                <a:latin typeface="HGP創英角ｺﾞｼｯｸUB" panose="020B0900000000000000" pitchFamily="50" charset="-128"/>
                <a:ea typeface="HGP創英角ｺﾞｼｯｸUB" panose="020B0900000000000000" pitchFamily="50" charset="-128"/>
              </a:rPr>
              <a:t>）</a:t>
            </a:r>
          </a:p>
          <a:p>
            <a:endParaRPr lang="ja-JP" altLang="en-US" sz="1800" dirty="0">
              <a:latin typeface="HGP創英角ｺﾞｼｯｸUB" panose="020B0900000000000000" pitchFamily="50" charset="-128"/>
              <a:ea typeface="HGP創英角ｺﾞｼｯｸUB" panose="020B0900000000000000" pitchFamily="50" charset="-128"/>
            </a:endParaRPr>
          </a:p>
          <a:p>
            <a:endParaRPr kumimoji="1" lang="ja-JP" altLang="en-US" dirty="0"/>
          </a:p>
          <a:p>
            <a:endParaRPr lang="ja-JP" altLang="en-US" dirty="0"/>
          </a:p>
          <a:p>
            <a:endParaRPr kumimoji="1" lang="ja-JP" altLang="en-US" dirty="0"/>
          </a:p>
          <a:p>
            <a:endParaRPr lang="ja-JP" altLang="en-US" dirty="0"/>
          </a:p>
          <a:p>
            <a:endParaRPr kumimoji="1" lang="ja-JP" altLang="en-US" dirty="0"/>
          </a:p>
          <a:p>
            <a:endParaRPr lang="ja-JP" altLang="en-US" dirty="0"/>
          </a:p>
          <a:p>
            <a:endParaRPr kumimoji="1" lang="ja-JP" altLang="en-US" dirty="0"/>
          </a:p>
          <a:p>
            <a:endParaRPr lang="ja-JP" altLang="en-US" dirty="0"/>
          </a:p>
          <a:p>
            <a:endParaRPr kumimoji="1" lang="ja-JP" altLang="en-US" dirty="0"/>
          </a:p>
          <a:p>
            <a:endParaRPr kumimoji="1" lang="ja-JP" altLang="en-US" dirty="0"/>
          </a:p>
          <a:p>
            <a:endParaRPr kumimoji="1" lang="ja-JP" altLang="en-US" dirty="0"/>
          </a:p>
          <a:p>
            <a:endParaRPr kumimoji="1" lang="ja-JP" altLang="en-US" dirty="0"/>
          </a:p>
          <a:p>
            <a:pPr marL="0" indent="0">
              <a:buNone/>
            </a:pPr>
            <a:endParaRPr kumimoji="1" lang="ja-JP" altLang="en-US" sz="1600" dirty="0">
              <a:solidFill>
                <a:srgbClr val="C00000"/>
              </a:solidFill>
            </a:endParaRPr>
          </a:p>
        </p:txBody>
      </p:sp>
      <p:sp>
        <p:nvSpPr>
          <p:cNvPr id="4" name="テキスト ボックス 3">
            <a:extLst>
              <a:ext uri="{FF2B5EF4-FFF2-40B4-BE49-F238E27FC236}">
                <a16:creationId xmlns:a16="http://schemas.microsoft.com/office/drawing/2014/main" id="{384C78DC-2F79-789C-88D2-0629D6DCD66D}"/>
              </a:ext>
            </a:extLst>
          </p:cNvPr>
          <p:cNvSpPr txBox="1"/>
          <p:nvPr/>
        </p:nvSpPr>
        <p:spPr>
          <a:xfrm>
            <a:off x="874752" y="6167585"/>
            <a:ext cx="5845628" cy="523220"/>
          </a:xfrm>
          <a:prstGeom prst="rect">
            <a:avLst/>
          </a:prstGeom>
          <a:noFill/>
        </p:spPr>
        <p:txBody>
          <a:bodyPr wrap="square" rtlCol="0">
            <a:spAutoFit/>
          </a:bodyPr>
          <a:lstStyle/>
          <a:p>
            <a:pPr marL="0" indent="0">
              <a:buNone/>
            </a:pPr>
            <a:r>
              <a:rPr kumimoji="1" lang="ja-JP" altLang="en-US" sz="1400" dirty="0">
                <a:solidFill>
                  <a:srgbClr val="002060"/>
                </a:solidFill>
                <a:latin typeface="Meiryo UI" panose="020B0604030504040204" pitchFamily="50" charset="-128"/>
                <a:ea typeface="Meiryo UI" panose="020B0604030504040204" pitchFamily="50" charset="-128"/>
              </a:rPr>
              <a:t>総務省公開ページ：</a:t>
            </a:r>
          </a:p>
          <a:p>
            <a:pPr marL="0" indent="0">
              <a:buNone/>
            </a:pPr>
            <a:r>
              <a:rPr kumimoji="1" lang="en-US" altLang="ja-JP" sz="1400" dirty="0">
                <a:solidFill>
                  <a:schemeClr val="accent5">
                    <a:lumMod val="75000"/>
                  </a:schemeClr>
                </a:solidFill>
                <a:latin typeface="Meiryo UI" panose="020B0604030504040204" pitchFamily="50" charset="-128"/>
                <a:ea typeface="Meiryo UI" panose="020B0604030504040204" pitchFamily="50" charset="-128"/>
                <a:hlinkClick r:id="rId2">
                  <a:extLst>
                    <a:ext uri="{A12FA001-AC4F-418D-AE19-62706E023703}">
                      <ahyp:hlinkClr xmlns:ahyp="http://schemas.microsoft.com/office/drawing/2018/hyperlinkcolor" val="tx"/>
                    </a:ext>
                  </a:extLst>
                </a:hlinkClick>
              </a:rPr>
              <a:t>https://www.soumu.go.jp/main_content/000964162.pdf</a:t>
            </a:r>
            <a:endParaRPr kumimoji="1" lang="en-US" altLang="ja-JP" sz="1400" dirty="0">
              <a:solidFill>
                <a:schemeClr val="accent5">
                  <a:lumMod val="75000"/>
                </a:schemeClr>
              </a:solidFill>
              <a:latin typeface="Meiryo UI" panose="020B0604030504040204" pitchFamily="50" charset="-128"/>
              <a:ea typeface="Meiryo UI" panose="020B0604030504040204" pitchFamily="50" charset="-128"/>
            </a:endParaRPr>
          </a:p>
        </p:txBody>
      </p:sp>
      <p:pic>
        <p:nvPicPr>
          <p:cNvPr id="8" name="図 7">
            <a:extLst>
              <a:ext uri="{FF2B5EF4-FFF2-40B4-BE49-F238E27FC236}">
                <a16:creationId xmlns:a16="http://schemas.microsoft.com/office/drawing/2014/main" id="{49D8D6B2-F253-1227-C86F-1C193C51274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2149" y="1003524"/>
            <a:ext cx="3749685" cy="2582031"/>
          </a:xfrm>
          <a:prstGeom prst="rect">
            <a:avLst/>
          </a:prstGeom>
          <a:ln>
            <a:solidFill>
              <a:srgbClr val="002060"/>
            </a:solidFill>
          </a:ln>
        </p:spPr>
      </p:pic>
      <p:pic>
        <p:nvPicPr>
          <p:cNvPr id="10" name="図 9">
            <a:extLst>
              <a:ext uri="{FF2B5EF4-FFF2-40B4-BE49-F238E27FC236}">
                <a16:creationId xmlns:a16="http://schemas.microsoft.com/office/drawing/2014/main" id="{4DB524E3-D71C-B989-41DD-7740475588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21156" y="3775358"/>
            <a:ext cx="3749685" cy="2582353"/>
          </a:xfrm>
          <a:prstGeom prst="rect">
            <a:avLst/>
          </a:prstGeom>
          <a:ln>
            <a:solidFill>
              <a:srgbClr val="002060"/>
            </a:solidFill>
          </a:ln>
        </p:spPr>
      </p:pic>
      <p:pic>
        <p:nvPicPr>
          <p:cNvPr id="11" name="図 10">
            <a:extLst>
              <a:ext uri="{FF2B5EF4-FFF2-40B4-BE49-F238E27FC236}">
                <a16:creationId xmlns:a16="http://schemas.microsoft.com/office/drawing/2014/main" id="{1281DFD9-3332-8968-1C28-0AA3719094D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090166" y="983117"/>
            <a:ext cx="3737727" cy="2582031"/>
          </a:xfrm>
          <a:prstGeom prst="rect">
            <a:avLst/>
          </a:prstGeom>
          <a:ln>
            <a:solidFill>
              <a:srgbClr val="002060"/>
            </a:solidFill>
          </a:ln>
        </p:spPr>
      </p:pic>
      <p:sp>
        <p:nvSpPr>
          <p:cNvPr id="5" name="正方形/長方形 4">
            <a:extLst>
              <a:ext uri="{FF2B5EF4-FFF2-40B4-BE49-F238E27FC236}">
                <a16:creationId xmlns:a16="http://schemas.microsoft.com/office/drawing/2014/main" id="{E85B5735-7BBD-1C2B-B42B-10E83DAB6F1B}"/>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8403D57B-AB16-0A76-6F42-E752CD6F25D7}"/>
              </a:ext>
            </a:extLst>
          </p:cNvPr>
          <p:cNvSpPr txBox="1"/>
          <p:nvPr/>
        </p:nvSpPr>
        <p:spPr>
          <a:xfrm>
            <a:off x="8763000" y="6120033"/>
            <a:ext cx="1338834" cy="230832"/>
          </a:xfrm>
          <a:prstGeom prst="rect">
            <a:avLst/>
          </a:prstGeom>
          <a:noFill/>
        </p:spPr>
        <p:txBody>
          <a:bodyPr wrap="square" rtlCol="0">
            <a:spAutoFit/>
          </a:bodyPr>
          <a:lstStyle/>
          <a:p>
            <a:pPr algn="r"/>
            <a:r>
              <a:rPr kumimoji="1" lang="ja-JP" altLang="en-US" sz="900" dirty="0">
                <a:solidFill>
                  <a:srgbClr val="002060"/>
                </a:solidFill>
                <a:latin typeface="Meiryo UI" panose="020B0604030504040204" pitchFamily="50" charset="-128"/>
                <a:ea typeface="Meiryo UI" panose="020B0604030504040204" pitchFamily="50" charset="-128"/>
              </a:rPr>
              <a:t>出展元：総務省</a:t>
            </a:r>
            <a:r>
              <a:rPr kumimoji="1" lang="en-US" altLang="ja-JP" sz="900" dirty="0">
                <a:solidFill>
                  <a:srgbClr val="002060"/>
                </a:solidFill>
                <a:latin typeface="Meiryo UI" panose="020B0604030504040204" pitchFamily="50" charset="-128"/>
                <a:ea typeface="Meiryo UI" panose="020B0604030504040204" pitchFamily="50" charset="-128"/>
              </a:rPr>
              <a:t>HP</a:t>
            </a:r>
            <a:r>
              <a:rPr kumimoji="1" lang="ja-JP" altLang="en-US" sz="900" dirty="0">
                <a:solidFill>
                  <a:srgbClr val="002060"/>
                </a:solidFill>
                <a:latin typeface="Meiryo UI" panose="020B0604030504040204" pitchFamily="50" charset="-128"/>
                <a:ea typeface="Meiryo UI" panose="020B0604030504040204" pitchFamily="50" charset="-128"/>
              </a:rPr>
              <a:t>より</a:t>
            </a:r>
          </a:p>
        </p:txBody>
      </p:sp>
    </p:spTree>
    <p:extLst>
      <p:ext uri="{BB962C8B-B14F-4D97-AF65-F5344CB8AC3E}">
        <p14:creationId xmlns:p14="http://schemas.microsoft.com/office/powerpoint/2010/main" val="720016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7B86B3-8455-5162-B867-37B2CA4510D9}"/>
              </a:ext>
            </a:extLst>
          </p:cNvPr>
          <p:cNvSpPr>
            <a:spLocks noGrp="1"/>
          </p:cNvSpPr>
          <p:nvPr>
            <p:ph type="ctrTitle"/>
          </p:nvPr>
        </p:nvSpPr>
        <p:spPr>
          <a:xfrm>
            <a:off x="1523645" y="1041400"/>
            <a:ext cx="9144000" cy="2387600"/>
          </a:xfrm>
        </p:spPr>
        <p:txBody>
          <a:bodyPr>
            <a:normAutofit/>
          </a:bodyPr>
          <a:lstStyle/>
          <a:p>
            <a:r>
              <a:rPr lang="ja-JP" altLang="en-US" sz="4400" dirty="0">
                <a:latin typeface="HGPSoeiKakugothicUB" panose="020B0900000000000000" pitchFamily="34" charset="-128"/>
                <a:ea typeface="HGPSoeiKakugothicUB" panose="020B0900000000000000" pitchFamily="34" charset="-128"/>
              </a:rPr>
              <a:t>団体紹介</a:t>
            </a:r>
            <a:br>
              <a:rPr lang="ja-JP" altLang="en-US" sz="4400" dirty="0">
                <a:latin typeface="HGPSoeiKakugothicUB" panose="020B0900000000000000" pitchFamily="34" charset="-128"/>
                <a:ea typeface="HGPSoeiKakugothicUB" panose="020B0900000000000000" pitchFamily="34" charset="-128"/>
              </a:rPr>
            </a:br>
            <a:br>
              <a:rPr lang="ja-JP" altLang="en-US" sz="4400" dirty="0">
                <a:latin typeface="HGPSoeiKakugothicUB" panose="020B0900000000000000" pitchFamily="34" charset="-128"/>
                <a:ea typeface="HGPSoeiKakugothicUB" panose="020B0900000000000000" pitchFamily="34" charset="-128"/>
              </a:rPr>
            </a:br>
            <a:r>
              <a:rPr lang="en-US" altLang="ja-JP" sz="4400" dirty="0">
                <a:latin typeface="HGPSoeiKakugothicUB" panose="020B0900000000000000" pitchFamily="34" charset="-128"/>
                <a:ea typeface="HGPSoeiKakugothicUB" panose="020B0900000000000000" pitchFamily="34" charset="-128"/>
              </a:rPr>
              <a:t>802.11ah</a:t>
            </a:r>
            <a:r>
              <a:rPr lang="ja-JP" altLang="en-US" sz="4400" dirty="0">
                <a:latin typeface="HGPSoeiKakugothicUB" panose="020B0900000000000000" pitchFamily="34" charset="-128"/>
                <a:ea typeface="HGPSoeiKakugothicUB" panose="020B0900000000000000" pitchFamily="34" charset="-128"/>
              </a:rPr>
              <a:t>推進協議会について</a:t>
            </a:r>
            <a:endParaRPr lang="ja-JP" altLang="en-US" sz="4400"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12003553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86EA54-E4EB-D5A3-2144-B10E361C7307}"/>
              </a:ext>
            </a:extLst>
          </p:cNvPr>
          <p:cNvSpPr>
            <a:spLocks noGrp="1"/>
          </p:cNvSpPr>
          <p:nvPr>
            <p:ph type="title"/>
          </p:nvPr>
        </p:nvSpPr>
        <p:spPr/>
        <p:txBody>
          <a:bodyPr/>
          <a:lstStyle/>
          <a:p>
            <a:r>
              <a:rPr kumimoji="1" lang="ja-JP" altLang="en-US" dirty="0"/>
              <a:t>総務省「地域デジタル基盤活用推進事業」</a:t>
            </a:r>
          </a:p>
        </p:txBody>
      </p:sp>
      <p:sp>
        <p:nvSpPr>
          <p:cNvPr id="3" name="コンテンツ プレースホルダー 2">
            <a:extLst>
              <a:ext uri="{FF2B5EF4-FFF2-40B4-BE49-F238E27FC236}">
                <a16:creationId xmlns:a16="http://schemas.microsoft.com/office/drawing/2014/main" id="{53ED479D-9B87-EC13-8041-B37AC32B7B9E}"/>
              </a:ext>
            </a:extLst>
          </p:cNvPr>
          <p:cNvSpPr>
            <a:spLocks noGrp="1"/>
          </p:cNvSpPr>
          <p:nvPr>
            <p:ph sz="quarter" idx="10"/>
          </p:nvPr>
        </p:nvSpPr>
        <p:spPr>
          <a:xfrm>
            <a:off x="733236" y="620688"/>
            <a:ext cx="11162670" cy="1062230"/>
          </a:xfrm>
        </p:spPr>
        <p:txBody>
          <a:bodyPr>
            <a:noAutofit/>
          </a:bodyPr>
          <a:lstStyle/>
          <a:p>
            <a:r>
              <a:rPr lang="ja-JP" altLang="en-US" sz="1800" dirty="0">
                <a:latin typeface="HGP創英角ｺﾞｼｯｸUB" panose="020B0900000000000000" pitchFamily="50" charset="-128"/>
                <a:ea typeface="HGP創英角ｺﾞｼｯｸUB" panose="020B0900000000000000" pitchFamily="50" charset="-128"/>
              </a:rPr>
              <a:t>「実証事業」採択結果（</a:t>
            </a:r>
            <a:r>
              <a:rPr lang="en-US" altLang="ja-JP" sz="1800" dirty="0">
                <a:latin typeface="HGP創英角ｺﾞｼｯｸUB" panose="020B0900000000000000" pitchFamily="50" charset="-128"/>
                <a:ea typeface="HGP創英角ｺﾞｼｯｸUB" panose="020B0900000000000000" pitchFamily="50" charset="-128"/>
              </a:rPr>
              <a:t>2</a:t>
            </a:r>
            <a:r>
              <a:rPr lang="ja-JP" altLang="en-US" sz="1800" dirty="0">
                <a:latin typeface="HGP創英角ｺﾞｼｯｸUB" panose="020B0900000000000000" pitchFamily="50" charset="-128"/>
                <a:ea typeface="HGP創英角ｺﾞｼｯｸUB" panose="020B0900000000000000" pitchFamily="50" charset="-128"/>
              </a:rPr>
              <a:t>次公募：</a:t>
            </a:r>
            <a:r>
              <a:rPr lang="en-US" altLang="ja-JP" sz="1800" dirty="0">
                <a:latin typeface="HGP創英角ｺﾞｼｯｸUB" panose="020B0900000000000000" pitchFamily="50" charset="-128"/>
                <a:ea typeface="HGP創英角ｺﾞｼｯｸUB" panose="020B0900000000000000" pitchFamily="50" charset="-128"/>
              </a:rPr>
              <a:t>2/10</a:t>
            </a:r>
            <a:r>
              <a:rPr lang="ja-JP" altLang="en-US" sz="1800" dirty="0">
                <a:latin typeface="HGP創英角ｺﾞｼｯｸUB" panose="020B0900000000000000" pitchFamily="50" charset="-128"/>
                <a:ea typeface="HGP創英角ｺﾞｼｯｸUB" panose="020B0900000000000000" pitchFamily="50" charset="-128"/>
              </a:rPr>
              <a:t>）</a:t>
            </a:r>
            <a:r>
              <a:rPr lang="en-US" altLang="ja-JP" sz="1600" dirty="0">
                <a:latin typeface="HGP創英角ｺﾞｼｯｸUB" panose="020B0900000000000000" pitchFamily="50" charset="-128"/>
                <a:ea typeface="HGP創英角ｺﾞｼｯｸUB" panose="020B0900000000000000" pitchFamily="50" charset="-128"/>
              </a:rPr>
              <a:t>※</a:t>
            </a:r>
            <a:r>
              <a:rPr lang="ja-JP" altLang="en-US" sz="1600" dirty="0">
                <a:latin typeface="HGP創英角ｺﾞｼｯｸUB" panose="020B0900000000000000" pitchFamily="50" charset="-128"/>
                <a:ea typeface="HGP創英角ｺﾞｼｯｸUB" panose="020B0900000000000000" pitchFamily="50" charset="-128"/>
              </a:rPr>
              <a:t>事業詳細がないので、現時点</a:t>
            </a:r>
            <a:r>
              <a:rPr lang="en-US" altLang="ja-JP" sz="1600" dirty="0">
                <a:latin typeface="HGP創英角ｺﾞｼｯｸUB" panose="020B0900000000000000" pitchFamily="50" charset="-128"/>
                <a:ea typeface="HGP創英角ｺﾞｼｯｸUB" panose="020B0900000000000000" pitchFamily="50" charset="-128"/>
              </a:rPr>
              <a:t>11ah</a:t>
            </a:r>
            <a:r>
              <a:rPr lang="ja-JP" altLang="en-US" sz="1600" dirty="0">
                <a:latin typeface="HGP創英角ｺﾞｼｯｸUB" panose="020B0900000000000000" pitchFamily="50" charset="-128"/>
                <a:ea typeface="HGP創英角ｺﾞｼｯｸUB" panose="020B0900000000000000" pitchFamily="50" charset="-128"/>
              </a:rPr>
              <a:t>が該当する事業は</a:t>
            </a:r>
            <a:r>
              <a:rPr lang="en-US" altLang="ja-JP" sz="1600" dirty="0">
                <a:latin typeface="HGP創英角ｺﾞｼｯｸUB" panose="020B0900000000000000" pitchFamily="50" charset="-128"/>
                <a:ea typeface="HGP創英角ｺﾞｼｯｸUB" panose="020B0900000000000000" pitchFamily="50" charset="-128"/>
              </a:rPr>
              <a:t>2</a:t>
            </a:r>
            <a:r>
              <a:rPr lang="ja-JP" altLang="en-US" sz="1600" dirty="0">
                <a:latin typeface="HGP創英角ｺﾞｼｯｸUB" panose="020B0900000000000000" pitchFamily="50" charset="-128"/>
                <a:ea typeface="HGP創英角ｺﾞｼｯｸUB" panose="020B0900000000000000" pitchFamily="50" charset="-128"/>
              </a:rPr>
              <a:t>事業になります。</a:t>
            </a:r>
            <a:endParaRPr lang="en-US" altLang="ja-JP" sz="1600" dirty="0">
              <a:latin typeface="HGP創英角ｺﾞｼｯｸUB" panose="020B0900000000000000" pitchFamily="50" charset="-128"/>
              <a:ea typeface="HGP創英角ｺﾞｼｯｸUB" panose="020B0900000000000000" pitchFamily="50" charset="-128"/>
            </a:endParaRPr>
          </a:p>
          <a:p>
            <a:endParaRPr lang="en-US" altLang="ja-JP" sz="1800" dirty="0">
              <a:latin typeface="HGP創英角ｺﾞｼｯｸUB" panose="020B0900000000000000" pitchFamily="50" charset="-128"/>
              <a:ea typeface="HGP創英角ｺﾞｼｯｸUB" panose="020B0900000000000000" pitchFamily="50" charset="-128"/>
            </a:endParaRPr>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pPr marL="0" indent="0">
              <a:buNone/>
            </a:pPr>
            <a:r>
              <a:rPr kumimoji="1" lang="ja-JP" altLang="en-US" sz="1600" dirty="0"/>
              <a:t>総務省公開ページ：</a:t>
            </a:r>
            <a:endParaRPr kumimoji="1" lang="en-US" altLang="ja-JP" sz="1600" dirty="0"/>
          </a:p>
          <a:p>
            <a:pPr marL="0" indent="0">
              <a:buNone/>
            </a:pPr>
            <a:r>
              <a:rPr kumimoji="1" lang="en-US" altLang="ja-JP" sz="1600" dirty="0">
                <a:solidFill>
                  <a:schemeClr val="accent5">
                    <a:lumMod val="75000"/>
                  </a:schemeClr>
                </a:solidFill>
                <a:hlinkClick r:id="rId2">
                  <a:extLst>
                    <a:ext uri="{A12FA001-AC4F-418D-AE19-62706E023703}">
                      <ahyp:hlinkClr xmlns:ahyp="http://schemas.microsoft.com/office/drawing/2018/hyperlinkcolor" val="tx"/>
                    </a:ext>
                  </a:extLst>
                </a:hlinkClick>
              </a:rPr>
              <a:t>https://www.soumu.go.jp/menu_news/s-news/01ryutsu06_02000403.html</a:t>
            </a:r>
            <a:endParaRPr kumimoji="1" lang="en-US" altLang="ja-JP" sz="1600" dirty="0">
              <a:solidFill>
                <a:schemeClr val="accent5">
                  <a:lumMod val="75000"/>
                </a:schemeClr>
              </a:solidFill>
            </a:endParaRPr>
          </a:p>
          <a:p>
            <a:endParaRPr kumimoji="1" lang="en-US" altLang="ja-JP" sz="1600" dirty="0">
              <a:solidFill>
                <a:srgbClr val="C00000"/>
              </a:solidFill>
            </a:endParaRPr>
          </a:p>
        </p:txBody>
      </p:sp>
      <p:grpSp>
        <p:nvGrpSpPr>
          <p:cNvPr id="7" name="グループ化 6">
            <a:extLst>
              <a:ext uri="{FF2B5EF4-FFF2-40B4-BE49-F238E27FC236}">
                <a16:creationId xmlns:a16="http://schemas.microsoft.com/office/drawing/2014/main" id="{A85AA20F-2118-1FD7-2298-6FFBE3380BF1}"/>
              </a:ext>
            </a:extLst>
          </p:cNvPr>
          <p:cNvGrpSpPr/>
          <p:nvPr/>
        </p:nvGrpSpPr>
        <p:grpSpPr>
          <a:xfrm>
            <a:off x="2691945" y="1072831"/>
            <a:ext cx="6807134" cy="4649729"/>
            <a:chOff x="2679543" y="1075736"/>
            <a:chExt cx="6807134" cy="4649729"/>
          </a:xfrm>
        </p:grpSpPr>
        <p:pic>
          <p:nvPicPr>
            <p:cNvPr id="6" name="図 5">
              <a:extLst>
                <a:ext uri="{FF2B5EF4-FFF2-40B4-BE49-F238E27FC236}">
                  <a16:creationId xmlns:a16="http://schemas.microsoft.com/office/drawing/2014/main" id="{06345431-DA04-B74D-3D84-6872B0A18E4B}"/>
                </a:ext>
              </a:extLst>
            </p:cNvPr>
            <p:cNvPicPr>
              <a:picLocks noChangeAspect="1"/>
            </p:cNvPicPr>
            <p:nvPr/>
          </p:nvPicPr>
          <p:blipFill>
            <a:blip r:embed="rId3"/>
            <a:stretch>
              <a:fillRect/>
            </a:stretch>
          </p:blipFill>
          <p:spPr>
            <a:xfrm>
              <a:off x="2679543" y="1075736"/>
              <a:ext cx="3269987" cy="4649729"/>
            </a:xfrm>
            <a:prstGeom prst="rect">
              <a:avLst/>
            </a:prstGeom>
            <a:ln>
              <a:solidFill>
                <a:srgbClr val="002060"/>
              </a:solidFill>
            </a:ln>
          </p:spPr>
        </p:pic>
        <p:pic>
          <p:nvPicPr>
            <p:cNvPr id="10" name="図 9">
              <a:extLst>
                <a:ext uri="{FF2B5EF4-FFF2-40B4-BE49-F238E27FC236}">
                  <a16:creationId xmlns:a16="http://schemas.microsoft.com/office/drawing/2014/main" id="{06578895-3CD9-3920-DB75-2A817272C8CD}"/>
                </a:ext>
              </a:extLst>
            </p:cNvPr>
            <p:cNvPicPr>
              <a:picLocks noChangeAspect="1"/>
            </p:cNvPicPr>
            <p:nvPr/>
          </p:nvPicPr>
          <p:blipFill>
            <a:blip r:embed="rId4"/>
            <a:stretch>
              <a:fillRect/>
            </a:stretch>
          </p:blipFill>
          <p:spPr>
            <a:xfrm>
              <a:off x="6216690" y="1075737"/>
              <a:ext cx="3269987" cy="4646824"/>
            </a:xfrm>
            <a:prstGeom prst="rect">
              <a:avLst/>
            </a:prstGeom>
            <a:ln>
              <a:solidFill>
                <a:srgbClr val="002060"/>
              </a:solidFill>
            </a:ln>
          </p:spPr>
        </p:pic>
      </p:grpSp>
      <p:sp>
        <p:nvSpPr>
          <p:cNvPr id="16" name="テキスト ボックス 15">
            <a:extLst>
              <a:ext uri="{FF2B5EF4-FFF2-40B4-BE49-F238E27FC236}">
                <a16:creationId xmlns:a16="http://schemas.microsoft.com/office/drawing/2014/main" id="{E22AB8D9-A5FF-33D7-1F64-514CA8B1C7A0}"/>
              </a:ext>
            </a:extLst>
          </p:cNvPr>
          <p:cNvSpPr txBox="1"/>
          <p:nvPr/>
        </p:nvSpPr>
        <p:spPr>
          <a:xfrm>
            <a:off x="2760306" y="4724104"/>
            <a:ext cx="432048" cy="369332"/>
          </a:xfrm>
          <a:prstGeom prst="rect">
            <a:avLst/>
          </a:prstGeom>
          <a:noFill/>
        </p:spPr>
        <p:txBody>
          <a:bodyPr wrap="square" rtlCol="0">
            <a:spAutoFit/>
          </a:bodyPr>
          <a:lstStyle/>
          <a:p>
            <a:pPr algn="ctr"/>
            <a:r>
              <a:rPr kumimoji="1" lang="ja-JP" altLang="en-US" b="1" dirty="0">
                <a:solidFill>
                  <a:srgbClr val="C00000"/>
                </a:solidFill>
              </a:rPr>
              <a:t>①</a:t>
            </a:r>
          </a:p>
        </p:txBody>
      </p:sp>
      <p:sp>
        <p:nvSpPr>
          <p:cNvPr id="20" name="テキスト ボックス 19">
            <a:extLst>
              <a:ext uri="{FF2B5EF4-FFF2-40B4-BE49-F238E27FC236}">
                <a16:creationId xmlns:a16="http://schemas.microsoft.com/office/drawing/2014/main" id="{8EF3856B-516F-E1D4-AA9C-7603EED7C455}"/>
              </a:ext>
            </a:extLst>
          </p:cNvPr>
          <p:cNvSpPr txBox="1"/>
          <p:nvPr/>
        </p:nvSpPr>
        <p:spPr>
          <a:xfrm>
            <a:off x="6288698" y="1965734"/>
            <a:ext cx="432048" cy="369332"/>
          </a:xfrm>
          <a:prstGeom prst="rect">
            <a:avLst/>
          </a:prstGeom>
          <a:noFill/>
        </p:spPr>
        <p:txBody>
          <a:bodyPr wrap="square" rtlCol="0">
            <a:spAutoFit/>
          </a:bodyPr>
          <a:lstStyle/>
          <a:p>
            <a:pPr algn="ctr"/>
            <a:r>
              <a:rPr kumimoji="1" lang="ja-JP" altLang="en-US" b="1" dirty="0">
                <a:solidFill>
                  <a:srgbClr val="C00000"/>
                </a:solidFill>
              </a:rPr>
              <a:t>②</a:t>
            </a:r>
          </a:p>
        </p:txBody>
      </p:sp>
      <p:sp>
        <p:nvSpPr>
          <p:cNvPr id="4" name="正方形/長方形 3">
            <a:extLst>
              <a:ext uri="{FF2B5EF4-FFF2-40B4-BE49-F238E27FC236}">
                <a16:creationId xmlns:a16="http://schemas.microsoft.com/office/drawing/2014/main" id="{F47E9344-D546-94C3-DEFE-AA1769154845}"/>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0E4F2F91-2D85-AD2B-0C28-5420D5EDCF37}"/>
              </a:ext>
            </a:extLst>
          </p:cNvPr>
          <p:cNvSpPr txBox="1"/>
          <p:nvPr/>
        </p:nvSpPr>
        <p:spPr>
          <a:xfrm>
            <a:off x="9682843" y="5485311"/>
            <a:ext cx="1445078" cy="230832"/>
          </a:xfrm>
          <a:prstGeom prst="rect">
            <a:avLst/>
          </a:prstGeom>
          <a:noFill/>
        </p:spPr>
        <p:txBody>
          <a:bodyPr wrap="square" rtlCol="0">
            <a:spAutoFit/>
          </a:bodyPr>
          <a:lstStyle/>
          <a:p>
            <a:r>
              <a:rPr kumimoji="1" lang="ja-JP" altLang="en-US" sz="900" dirty="0">
                <a:solidFill>
                  <a:srgbClr val="002060"/>
                </a:solidFill>
                <a:latin typeface="Meiryo UI" panose="020B0604030504040204" pitchFamily="50" charset="-128"/>
                <a:ea typeface="Meiryo UI" panose="020B0604030504040204" pitchFamily="50" charset="-128"/>
              </a:rPr>
              <a:t>出展元：総務省</a:t>
            </a:r>
            <a:r>
              <a:rPr kumimoji="1" lang="en-US" altLang="ja-JP" sz="900" dirty="0">
                <a:solidFill>
                  <a:srgbClr val="002060"/>
                </a:solidFill>
                <a:latin typeface="Meiryo UI" panose="020B0604030504040204" pitchFamily="50" charset="-128"/>
                <a:ea typeface="Meiryo UI" panose="020B0604030504040204" pitchFamily="50" charset="-128"/>
              </a:rPr>
              <a:t>HP</a:t>
            </a:r>
            <a:r>
              <a:rPr kumimoji="1" lang="ja-JP" altLang="en-US" sz="900" dirty="0">
                <a:solidFill>
                  <a:srgbClr val="002060"/>
                </a:solidFill>
                <a:latin typeface="Meiryo UI" panose="020B0604030504040204" pitchFamily="50" charset="-128"/>
                <a:ea typeface="Meiryo UI" panose="020B0604030504040204" pitchFamily="50" charset="-128"/>
              </a:rPr>
              <a:t>より</a:t>
            </a:r>
          </a:p>
        </p:txBody>
      </p:sp>
    </p:spTree>
    <p:extLst>
      <p:ext uri="{BB962C8B-B14F-4D97-AF65-F5344CB8AC3E}">
        <p14:creationId xmlns:p14="http://schemas.microsoft.com/office/powerpoint/2010/main" val="14290569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1EC8C4-8BE0-81A0-C3D7-BBF6B902CCE7}"/>
              </a:ext>
            </a:extLst>
          </p:cNvPr>
          <p:cNvSpPr>
            <a:spLocks noGrp="1"/>
          </p:cNvSpPr>
          <p:nvPr>
            <p:ph type="title"/>
          </p:nvPr>
        </p:nvSpPr>
        <p:spPr/>
        <p:txBody>
          <a:bodyPr/>
          <a:lstStyle/>
          <a:p>
            <a:endParaRPr kumimoji="1" lang="ja-JP" altLang="en-US"/>
          </a:p>
        </p:txBody>
      </p:sp>
      <p:sp>
        <p:nvSpPr>
          <p:cNvPr id="3" name="コンテンツ プレースホルダー 2">
            <a:extLst>
              <a:ext uri="{FF2B5EF4-FFF2-40B4-BE49-F238E27FC236}">
                <a16:creationId xmlns:a16="http://schemas.microsoft.com/office/drawing/2014/main" id="{756220BA-7566-4A41-F432-A192DFD97060}"/>
              </a:ext>
            </a:extLst>
          </p:cNvPr>
          <p:cNvSpPr>
            <a:spLocks noGrp="1"/>
          </p:cNvSpPr>
          <p:nvPr>
            <p:ph sz="quarter" idx="10"/>
          </p:nvPr>
        </p:nvSpPr>
        <p:spPr>
          <a:xfrm>
            <a:off x="733236" y="620687"/>
            <a:ext cx="11415219" cy="1363233"/>
          </a:xfrm>
        </p:spPr>
        <p:txBody>
          <a:bodyPr>
            <a:noAutofit/>
          </a:bodyPr>
          <a:lstStyle/>
          <a:p>
            <a:r>
              <a:rPr lang="ja-JP" altLang="en-US" sz="1800" dirty="0">
                <a:latin typeface="HGP創英角ｺﾞｼｯｸUB" panose="020B0900000000000000" pitchFamily="50" charset="-128"/>
                <a:ea typeface="HGP創英角ｺﾞｼｯｸUB" panose="020B0900000000000000" pitchFamily="50" charset="-128"/>
              </a:rPr>
              <a:t>「実装補助事業」採択結果（</a:t>
            </a:r>
            <a:r>
              <a:rPr lang="en-US" altLang="ja-JP" sz="1800" dirty="0">
                <a:latin typeface="HGP創英角ｺﾞｼｯｸUB" panose="020B0900000000000000" pitchFamily="50" charset="-128"/>
                <a:ea typeface="HGP創英角ｺﾞｼｯｸUB" panose="020B0900000000000000" pitchFamily="50" charset="-128"/>
              </a:rPr>
              <a:t>2</a:t>
            </a:r>
            <a:r>
              <a:rPr lang="ja-JP" altLang="en-US" sz="1800" dirty="0">
                <a:latin typeface="HGP創英角ｺﾞｼｯｸUB" panose="020B0900000000000000" pitchFamily="50" charset="-128"/>
                <a:ea typeface="HGP創英角ｺﾞｼｯｸUB" panose="020B0900000000000000" pitchFamily="50" charset="-128"/>
              </a:rPr>
              <a:t>次公募：</a:t>
            </a:r>
            <a:r>
              <a:rPr lang="en-US" altLang="ja-JP" sz="1800" dirty="0">
                <a:latin typeface="HGP創英角ｺﾞｼｯｸUB" panose="020B0900000000000000" pitchFamily="50" charset="-128"/>
                <a:ea typeface="HGP創英角ｺﾞｼｯｸUB" panose="020B0900000000000000" pitchFamily="50" charset="-128"/>
              </a:rPr>
              <a:t>1/5</a:t>
            </a:r>
            <a:r>
              <a:rPr lang="ja-JP" altLang="en-US" sz="1800" dirty="0">
                <a:latin typeface="HGP創英角ｺﾞｼｯｸUB" panose="020B0900000000000000" pitchFamily="50" charset="-128"/>
                <a:ea typeface="HGP創英角ｺﾞｼｯｸUB" panose="020B0900000000000000" pitchFamily="50" charset="-128"/>
              </a:rPr>
              <a:t>）</a:t>
            </a:r>
            <a:r>
              <a:rPr lang="en-US" altLang="ja-JP" sz="1600" dirty="0">
                <a:latin typeface="HGP創英角ｺﾞｼｯｸUB" panose="020B0900000000000000" pitchFamily="50" charset="-128"/>
                <a:ea typeface="HGP創英角ｺﾞｼｯｸUB" panose="020B0900000000000000" pitchFamily="50" charset="-128"/>
              </a:rPr>
              <a:t>※</a:t>
            </a:r>
            <a:r>
              <a:rPr lang="ja-JP" altLang="en-US" sz="1600" dirty="0">
                <a:latin typeface="HGP創英角ｺﾞｼｯｸUB" panose="020B0900000000000000" pitchFamily="50" charset="-128"/>
                <a:ea typeface="HGP創英角ｺﾞｼｯｸUB" panose="020B0900000000000000" pitchFamily="50" charset="-128"/>
              </a:rPr>
              <a:t>事業詳細がないので、現時点</a:t>
            </a:r>
            <a:r>
              <a:rPr lang="en-US" altLang="ja-JP" sz="1600" dirty="0">
                <a:latin typeface="HGP創英角ｺﾞｼｯｸUB" panose="020B0900000000000000" pitchFamily="50" charset="-128"/>
                <a:ea typeface="HGP創英角ｺﾞｼｯｸUB" panose="020B0900000000000000" pitchFamily="50" charset="-128"/>
              </a:rPr>
              <a:t>11ah</a:t>
            </a:r>
            <a:r>
              <a:rPr lang="ja-JP" altLang="en-US" sz="1600" dirty="0">
                <a:latin typeface="HGP創英角ｺﾞｼｯｸUB" panose="020B0900000000000000" pitchFamily="50" charset="-128"/>
                <a:ea typeface="HGP創英角ｺﾞｼｯｸUB" panose="020B0900000000000000" pitchFamily="50" charset="-128"/>
              </a:rPr>
              <a:t>が該当する事業は</a:t>
            </a:r>
            <a:r>
              <a:rPr lang="en-US" altLang="ja-JP" sz="1600" dirty="0">
                <a:latin typeface="HGP創英角ｺﾞｼｯｸUB" panose="020B0900000000000000" pitchFamily="50" charset="-128"/>
                <a:ea typeface="HGP創英角ｺﾞｼｯｸUB" panose="020B0900000000000000" pitchFamily="50" charset="-128"/>
              </a:rPr>
              <a:t>1</a:t>
            </a:r>
            <a:r>
              <a:rPr lang="ja-JP" altLang="en-US" sz="1600" dirty="0">
                <a:latin typeface="HGP創英角ｺﾞｼｯｸUB" panose="020B0900000000000000" pitchFamily="50" charset="-128"/>
                <a:ea typeface="HGP創英角ｺﾞｼｯｸUB" panose="020B0900000000000000" pitchFamily="50" charset="-128"/>
              </a:rPr>
              <a:t>事業になります。</a:t>
            </a:r>
            <a:endParaRPr lang="en-US" altLang="ja-JP" sz="1600" dirty="0">
              <a:latin typeface="HGP創英角ｺﾞｼｯｸUB" panose="020B0900000000000000" pitchFamily="50" charset="-128"/>
              <a:ea typeface="HGP創英角ｺﾞｼｯｸUB" panose="020B0900000000000000" pitchFamily="50" charset="-128"/>
            </a:endParaRPr>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endParaRPr kumimoji="1" lang="en-US" altLang="ja-JP" sz="1600" dirty="0"/>
          </a:p>
          <a:p>
            <a:endParaRPr lang="en-US" altLang="ja-JP" sz="1600" dirty="0"/>
          </a:p>
          <a:p>
            <a:pPr marL="0" indent="0">
              <a:buNone/>
            </a:pPr>
            <a:r>
              <a:rPr kumimoji="1" lang="ja-JP" altLang="en-US" sz="1600" dirty="0"/>
              <a:t>総務省公開ページ：</a:t>
            </a:r>
            <a:endParaRPr kumimoji="1" lang="en-US" altLang="ja-JP" sz="1600" dirty="0"/>
          </a:p>
          <a:p>
            <a:pPr marL="0" indent="0">
              <a:buNone/>
            </a:pPr>
            <a:r>
              <a:rPr kumimoji="1" lang="en-US" altLang="ja-JP" sz="1600" dirty="0">
                <a:solidFill>
                  <a:schemeClr val="accent5">
                    <a:lumMod val="75000"/>
                  </a:schemeClr>
                </a:solidFill>
                <a:hlinkClick r:id="rId2">
                  <a:extLst>
                    <a:ext uri="{A12FA001-AC4F-418D-AE19-62706E023703}">
                      <ahyp:hlinkClr xmlns:ahyp="http://schemas.microsoft.com/office/drawing/2018/hyperlinkcolor" val="tx"/>
                    </a:ext>
                  </a:extLst>
                </a:hlinkClick>
              </a:rPr>
              <a:t>https://www.soumu.go.jp/menu_news/s-news/01ryutsu06_02000402.html</a:t>
            </a:r>
            <a:endParaRPr kumimoji="1" lang="en-US" altLang="ja-JP" sz="1600" dirty="0">
              <a:solidFill>
                <a:schemeClr val="accent5">
                  <a:lumMod val="75000"/>
                </a:schemeClr>
              </a:solidFill>
            </a:endParaRPr>
          </a:p>
          <a:p>
            <a:pPr marL="0" indent="0">
              <a:buNone/>
            </a:pPr>
            <a:endParaRPr kumimoji="1" lang="ja-JP" altLang="en-US" sz="1600" dirty="0">
              <a:solidFill>
                <a:srgbClr val="C00000"/>
              </a:solidFill>
            </a:endParaRPr>
          </a:p>
        </p:txBody>
      </p:sp>
      <p:pic>
        <p:nvPicPr>
          <p:cNvPr id="5" name="図 4">
            <a:extLst>
              <a:ext uri="{FF2B5EF4-FFF2-40B4-BE49-F238E27FC236}">
                <a16:creationId xmlns:a16="http://schemas.microsoft.com/office/drawing/2014/main" id="{0C5B830B-285D-7658-8A3F-28418E2D5D88}"/>
              </a:ext>
            </a:extLst>
          </p:cNvPr>
          <p:cNvPicPr>
            <a:picLocks noChangeAspect="1"/>
          </p:cNvPicPr>
          <p:nvPr/>
        </p:nvPicPr>
        <p:blipFill>
          <a:blip r:embed="rId3"/>
          <a:stretch>
            <a:fillRect/>
          </a:stretch>
        </p:blipFill>
        <p:spPr>
          <a:xfrm>
            <a:off x="2639312" y="1016591"/>
            <a:ext cx="3312000" cy="4699552"/>
          </a:xfrm>
          <a:prstGeom prst="rect">
            <a:avLst/>
          </a:prstGeom>
          <a:ln>
            <a:solidFill>
              <a:srgbClr val="002060"/>
            </a:solidFill>
          </a:ln>
        </p:spPr>
      </p:pic>
      <p:sp>
        <p:nvSpPr>
          <p:cNvPr id="6" name="テキスト ボックス 5">
            <a:extLst>
              <a:ext uri="{FF2B5EF4-FFF2-40B4-BE49-F238E27FC236}">
                <a16:creationId xmlns:a16="http://schemas.microsoft.com/office/drawing/2014/main" id="{6C208F8E-D1C5-9A20-8FF6-F687AD74E49D}"/>
              </a:ext>
            </a:extLst>
          </p:cNvPr>
          <p:cNvSpPr txBox="1"/>
          <p:nvPr/>
        </p:nvSpPr>
        <p:spPr>
          <a:xfrm>
            <a:off x="2711320" y="4040927"/>
            <a:ext cx="432048" cy="369332"/>
          </a:xfrm>
          <a:prstGeom prst="rect">
            <a:avLst/>
          </a:prstGeom>
          <a:noFill/>
        </p:spPr>
        <p:txBody>
          <a:bodyPr wrap="square" rtlCol="0">
            <a:spAutoFit/>
          </a:bodyPr>
          <a:lstStyle/>
          <a:p>
            <a:pPr algn="ctr"/>
            <a:r>
              <a:rPr kumimoji="1" lang="ja-JP" altLang="en-US" b="1" dirty="0">
                <a:solidFill>
                  <a:srgbClr val="C00000"/>
                </a:solidFill>
              </a:rPr>
              <a:t>①</a:t>
            </a:r>
          </a:p>
        </p:txBody>
      </p:sp>
      <p:pic>
        <p:nvPicPr>
          <p:cNvPr id="8" name="図 7">
            <a:extLst>
              <a:ext uri="{FF2B5EF4-FFF2-40B4-BE49-F238E27FC236}">
                <a16:creationId xmlns:a16="http://schemas.microsoft.com/office/drawing/2014/main" id="{E85BD909-DFFE-1B37-C53F-43F6CC29E485}"/>
              </a:ext>
            </a:extLst>
          </p:cNvPr>
          <p:cNvPicPr>
            <a:picLocks noChangeAspect="1"/>
          </p:cNvPicPr>
          <p:nvPr/>
        </p:nvPicPr>
        <p:blipFill>
          <a:blip r:embed="rId4"/>
          <a:stretch>
            <a:fillRect/>
          </a:stretch>
        </p:blipFill>
        <p:spPr>
          <a:xfrm>
            <a:off x="6239712" y="1020079"/>
            <a:ext cx="3312000" cy="4702481"/>
          </a:xfrm>
          <a:prstGeom prst="rect">
            <a:avLst/>
          </a:prstGeom>
          <a:ln>
            <a:solidFill>
              <a:srgbClr val="002060"/>
            </a:solidFill>
          </a:ln>
        </p:spPr>
      </p:pic>
      <p:sp>
        <p:nvSpPr>
          <p:cNvPr id="4" name="正方形/長方形 3">
            <a:extLst>
              <a:ext uri="{FF2B5EF4-FFF2-40B4-BE49-F238E27FC236}">
                <a16:creationId xmlns:a16="http://schemas.microsoft.com/office/drawing/2014/main" id="{9D346ECC-418C-4CEE-E901-3A087E72E129}"/>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5A91E2DC-DF77-87BF-10FD-076C6CD583EA}"/>
              </a:ext>
            </a:extLst>
          </p:cNvPr>
          <p:cNvSpPr txBox="1"/>
          <p:nvPr/>
        </p:nvSpPr>
        <p:spPr>
          <a:xfrm>
            <a:off x="9682843" y="5485311"/>
            <a:ext cx="1445078" cy="230832"/>
          </a:xfrm>
          <a:prstGeom prst="rect">
            <a:avLst/>
          </a:prstGeom>
          <a:noFill/>
        </p:spPr>
        <p:txBody>
          <a:bodyPr wrap="square" rtlCol="0">
            <a:spAutoFit/>
          </a:bodyPr>
          <a:lstStyle/>
          <a:p>
            <a:r>
              <a:rPr kumimoji="1" lang="ja-JP" altLang="en-US" sz="900" dirty="0">
                <a:solidFill>
                  <a:srgbClr val="002060"/>
                </a:solidFill>
                <a:latin typeface="Meiryo UI" panose="020B0604030504040204" pitchFamily="50" charset="-128"/>
                <a:ea typeface="Meiryo UI" panose="020B0604030504040204" pitchFamily="50" charset="-128"/>
              </a:rPr>
              <a:t>出展元：総務省</a:t>
            </a:r>
            <a:r>
              <a:rPr kumimoji="1" lang="en-US" altLang="ja-JP" sz="900" dirty="0">
                <a:solidFill>
                  <a:srgbClr val="002060"/>
                </a:solidFill>
                <a:latin typeface="Meiryo UI" panose="020B0604030504040204" pitchFamily="50" charset="-128"/>
                <a:ea typeface="Meiryo UI" panose="020B0604030504040204" pitchFamily="50" charset="-128"/>
              </a:rPr>
              <a:t>HP</a:t>
            </a:r>
            <a:r>
              <a:rPr kumimoji="1" lang="ja-JP" altLang="en-US" sz="900" dirty="0">
                <a:solidFill>
                  <a:srgbClr val="002060"/>
                </a:solidFill>
                <a:latin typeface="Meiryo UI" panose="020B0604030504040204" pitchFamily="50" charset="-128"/>
                <a:ea typeface="Meiryo UI" panose="020B0604030504040204" pitchFamily="50" charset="-128"/>
              </a:rPr>
              <a:t>より</a:t>
            </a:r>
          </a:p>
        </p:txBody>
      </p:sp>
    </p:spTree>
    <p:extLst>
      <p:ext uri="{BB962C8B-B14F-4D97-AF65-F5344CB8AC3E}">
        <p14:creationId xmlns:p14="http://schemas.microsoft.com/office/powerpoint/2010/main" val="6248932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4AFBC5-C854-09D8-AF63-CC7A1950A59E}"/>
              </a:ext>
            </a:extLst>
          </p:cNvPr>
          <p:cNvSpPr>
            <a:spLocks noGrp="1"/>
          </p:cNvSpPr>
          <p:nvPr>
            <p:ph type="title"/>
          </p:nvPr>
        </p:nvSpPr>
        <p:spPr/>
        <p:txBody>
          <a:bodyPr/>
          <a:lstStyle/>
          <a:p>
            <a:r>
              <a:rPr lang="ja-JP" altLang="en-US" dirty="0"/>
              <a:t>プレスリリース情報</a:t>
            </a:r>
            <a:endParaRPr kumimoji="1" lang="ja-JP" altLang="en-US" dirty="0"/>
          </a:p>
        </p:txBody>
      </p:sp>
      <p:sp>
        <p:nvSpPr>
          <p:cNvPr id="3" name="コンテンツ プレースホルダー 2">
            <a:extLst>
              <a:ext uri="{FF2B5EF4-FFF2-40B4-BE49-F238E27FC236}">
                <a16:creationId xmlns:a16="http://schemas.microsoft.com/office/drawing/2014/main" id="{EE933512-D6D0-067E-E0CD-5C1F48B3A858}"/>
              </a:ext>
            </a:extLst>
          </p:cNvPr>
          <p:cNvSpPr>
            <a:spLocks noGrp="1"/>
          </p:cNvSpPr>
          <p:nvPr>
            <p:ph sz="quarter" idx="10"/>
          </p:nvPr>
        </p:nvSpPr>
        <p:spPr>
          <a:xfrm>
            <a:off x="733235" y="620687"/>
            <a:ext cx="4404820" cy="824391"/>
          </a:xfrm>
        </p:spPr>
        <p:txBody>
          <a:bodyPr>
            <a:normAutofit/>
          </a:bodyPr>
          <a:lstStyle/>
          <a:p>
            <a:r>
              <a:rPr lang="ja-JP" altLang="en-US" sz="1800" dirty="0">
                <a:latin typeface="HGP創英角ｺﾞｼｯｸUB" panose="020B0900000000000000" pitchFamily="50" charset="-128"/>
                <a:ea typeface="HGP創英角ｺﾞｼｯｸUB" panose="020B0900000000000000" pitchFamily="50" charset="-128"/>
              </a:rPr>
              <a:t>埼玉県武蔵コーポレーション様</a:t>
            </a:r>
          </a:p>
          <a:p>
            <a:pPr lvl="1"/>
            <a:r>
              <a:rPr kumimoji="1" lang="ja-JP" altLang="en-US" dirty="0"/>
              <a:t> </a:t>
            </a:r>
            <a:r>
              <a:rPr lang="ja-JP" altLang="en-US" sz="1800" dirty="0">
                <a:latin typeface="HGP創英角ｺﾞｼｯｸUB" panose="020B0900000000000000" pitchFamily="50" charset="-128"/>
                <a:ea typeface="HGP創英角ｺﾞｼｯｸUB" panose="020B0900000000000000" pitchFamily="50" charset="-128"/>
              </a:rPr>
              <a:t>集合住宅向け管理業務の効率化検証</a:t>
            </a:r>
          </a:p>
        </p:txBody>
      </p:sp>
      <p:pic>
        <p:nvPicPr>
          <p:cNvPr id="5" name="図 4">
            <a:extLst>
              <a:ext uri="{FF2B5EF4-FFF2-40B4-BE49-F238E27FC236}">
                <a16:creationId xmlns:a16="http://schemas.microsoft.com/office/drawing/2014/main" id="{CD4F4155-4A28-F4B2-90E2-DF4B1A455D1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6583"/>
          <a:stretch/>
        </p:blipFill>
        <p:spPr>
          <a:xfrm>
            <a:off x="1055440" y="1306948"/>
            <a:ext cx="3231941" cy="4272328"/>
          </a:xfrm>
          <a:prstGeom prst="rect">
            <a:avLst/>
          </a:prstGeom>
          <a:ln>
            <a:solidFill>
              <a:srgbClr val="002060"/>
            </a:solidFill>
          </a:ln>
        </p:spPr>
      </p:pic>
      <p:sp>
        <p:nvSpPr>
          <p:cNvPr id="6" name="テキスト ボックス 5">
            <a:extLst>
              <a:ext uri="{FF2B5EF4-FFF2-40B4-BE49-F238E27FC236}">
                <a16:creationId xmlns:a16="http://schemas.microsoft.com/office/drawing/2014/main" id="{2FED818E-FCEF-D893-1DDF-D5614EA022FE}"/>
              </a:ext>
            </a:extLst>
          </p:cNvPr>
          <p:cNvSpPr txBox="1"/>
          <p:nvPr/>
        </p:nvSpPr>
        <p:spPr>
          <a:xfrm>
            <a:off x="407369" y="5929608"/>
            <a:ext cx="5688632" cy="646331"/>
          </a:xfrm>
          <a:prstGeom prst="rect">
            <a:avLst/>
          </a:prstGeom>
          <a:noFill/>
        </p:spPr>
        <p:txBody>
          <a:bodyPr wrap="square" rtlCol="0">
            <a:spAutoFit/>
          </a:bodyPr>
          <a:lstStyle/>
          <a:p>
            <a:r>
              <a:rPr kumimoji="1" lang="ja-JP" altLang="en-US" sz="1200" dirty="0">
                <a:solidFill>
                  <a:srgbClr val="002060"/>
                </a:solidFill>
                <a:latin typeface="Meiryo UI" panose="020B0604030504040204" pitchFamily="50" charset="-128"/>
                <a:ea typeface="Meiryo UI" panose="020B0604030504040204" pitchFamily="50" charset="-128"/>
              </a:rPr>
              <a:t>公開先</a:t>
            </a:r>
            <a:r>
              <a:rPr kumimoji="1" lang="en-US" altLang="ja-JP" sz="1200" dirty="0">
                <a:solidFill>
                  <a:srgbClr val="002060"/>
                </a:solidFill>
                <a:latin typeface="Meiryo UI" panose="020B0604030504040204" pitchFamily="50" charset="-128"/>
                <a:ea typeface="Meiryo UI" panose="020B0604030504040204" pitchFamily="50" charset="-128"/>
              </a:rPr>
              <a:t>URL:</a:t>
            </a:r>
          </a:p>
          <a:p>
            <a:r>
              <a:rPr lang="en-US" altLang="ja-JP" sz="1200" dirty="0">
                <a:solidFill>
                  <a:srgbClr val="C00000"/>
                </a:solidFill>
                <a:latin typeface="Meiryo UI" panose="020B0604030504040204" pitchFamily="50" charset="-128"/>
                <a:ea typeface="Meiryo UI" panose="020B0604030504040204" pitchFamily="50" charset="-128"/>
                <a:hlinkClick r:id="rId3"/>
              </a:rPr>
              <a:t>https://www.ntt-east.co.jp/saitama/news/detail/pdf/hp20241105.pdf</a:t>
            </a:r>
            <a:endParaRPr lang="ja-JP" altLang="en-US" sz="1200" dirty="0">
              <a:solidFill>
                <a:srgbClr val="C00000"/>
              </a:solidFill>
              <a:latin typeface="Meiryo UI" panose="020B0604030504040204" pitchFamily="50" charset="-128"/>
              <a:ea typeface="Meiryo UI" panose="020B0604030504040204" pitchFamily="50" charset="-128"/>
            </a:endParaRPr>
          </a:p>
          <a:p>
            <a:r>
              <a:rPr kumimoji="1" lang="en-US" altLang="ja-JP" sz="1200" dirty="0">
                <a:solidFill>
                  <a:srgbClr val="C00000"/>
                </a:solidFill>
                <a:latin typeface="Meiryo UI" panose="020B0604030504040204" pitchFamily="50" charset="-128"/>
                <a:ea typeface="Meiryo UI" panose="020B0604030504040204" pitchFamily="50" charset="-128"/>
                <a:hlinkClick r:id="rId4"/>
              </a:rPr>
              <a:t>https://www.musashi-corporation.com/news/detail.php?id=19259</a:t>
            </a:r>
            <a:endParaRPr kumimoji="1" lang="ja-JP" altLang="en-US" sz="1200" dirty="0">
              <a:solidFill>
                <a:srgbClr val="C00000"/>
              </a:solidFill>
              <a:latin typeface="Meiryo UI" panose="020B0604030504040204" pitchFamily="50" charset="-128"/>
              <a:ea typeface="Meiryo UI" panose="020B0604030504040204" pitchFamily="50" charset="-128"/>
            </a:endParaRPr>
          </a:p>
        </p:txBody>
      </p:sp>
      <p:pic>
        <p:nvPicPr>
          <p:cNvPr id="8" name="図 7">
            <a:extLst>
              <a:ext uri="{FF2B5EF4-FFF2-40B4-BE49-F238E27FC236}">
                <a16:creationId xmlns:a16="http://schemas.microsoft.com/office/drawing/2014/main" id="{E33BDC0B-F6CB-4575-91A8-B89AD2B4C7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06836" y="1306946"/>
            <a:ext cx="2868677" cy="3760703"/>
          </a:xfrm>
          <a:prstGeom prst="rect">
            <a:avLst/>
          </a:prstGeom>
          <a:ln>
            <a:solidFill>
              <a:srgbClr val="002060"/>
            </a:solidFill>
          </a:ln>
        </p:spPr>
      </p:pic>
      <p:pic>
        <p:nvPicPr>
          <p:cNvPr id="10" name="図 9">
            <a:extLst>
              <a:ext uri="{FF2B5EF4-FFF2-40B4-BE49-F238E27FC236}">
                <a16:creationId xmlns:a16="http://schemas.microsoft.com/office/drawing/2014/main" id="{8CFECE33-E84D-1F53-8E6C-44572B5CD4D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2898" b="1232"/>
          <a:stretch/>
        </p:blipFill>
        <p:spPr>
          <a:xfrm>
            <a:off x="8845265" y="1306946"/>
            <a:ext cx="2769496" cy="4506025"/>
          </a:xfrm>
          <a:prstGeom prst="rect">
            <a:avLst/>
          </a:prstGeom>
          <a:ln>
            <a:solidFill>
              <a:srgbClr val="002060"/>
            </a:solidFill>
          </a:ln>
        </p:spPr>
      </p:pic>
      <p:sp>
        <p:nvSpPr>
          <p:cNvPr id="11" name="テキスト ボックス 10">
            <a:extLst>
              <a:ext uri="{FF2B5EF4-FFF2-40B4-BE49-F238E27FC236}">
                <a16:creationId xmlns:a16="http://schemas.microsoft.com/office/drawing/2014/main" id="{CDD66D94-6B26-5FCE-5145-8A8C3D2C4C00}"/>
              </a:ext>
            </a:extLst>
          </p:cNvPr>
          <p:cNvSpPr txBox="1"/>
          <p:nvPr/>
        </p:nvSpPr>
        <p:spPr>
          <a:xfrm>
            <a:off x="6096000" y="6114274"/>
            <a:ext cx="5688632" cy="461665"/>
          </a:xfrm>
          <a:prstGeom prst="rect">
            <a:avLst/>
          </a:prstGeom>
          <a:noFill/>
        </p:spPr>
        <p:txBody>
          <a:bodyPr wrap="square" rtlCol="0">
            <a:spAutoFit/>
          </a:bodyPr>
          <a:lstStyle/>
          <a:p>
            <a:r>
              <a:rPr kumimoji="1" lang="ja-JP" altLang="en-US" sz="1200" dirty="0">
                <a:solidFill>
                  <a:srgbClr val="002060"/>
                </a:solidFill>
                <a:latin typeface="Meiryo UI" panose="020B0604030504040204" pitchFamily="50" charset="-128"/>
                <a:ea typeface="Meiryo UI" panose="020B0604030504040204" pitchFamily="50" charset="-128"/>
              </a:rPr>
              <a:t>公開先</a:t>
            </a:r>
            <a:r>
              <a:rPr kumimoji="1" lang="en-US" altLang="ja-JP" sz="1200" dirty="0">
                <a:solidFill>
                  <a:srgbClr val="002060"/>
                </a:solidFill>
                <a:latin typeface="Meiryo UI" panose="020B0604030504040204" pitchFamily="50" charset="-128"/>
                <a:ea typeface="Meiryo UI" panose="020B0604030504040204" pitchFamily="50" charset="-128"/>
              </a:rPr>
              <a:t>URL</a:t>
            </a:r>
            <a:endParaRPr kumimoji="1" lang="ja-JP" altLang="en-US" sz="1200" dirty="0">
              <a:solidFill>
                <a:srgbClr val="002060"/>
              </a:solidFill>
              <a:latin typeface="Meiryo UI" panose="020B0604030504040204" pitchFamily="50" charset="-128"/>
              <a:ea typeface="Meiryo UI" panose="020B0604030504040204" pitchFamily="50" charset="-128"/>
            </a:endParaRPr>
          </a:p>
          <a:p>
            <a:r>
              <a:rPr kumimoji="1" lang="en-US" altLang="ja-JP" sz="1200" dirty="0">
                <a:solidFill>
                  <a:srgbClr val="C00000"/>
                </a:solidFill>
                <a:latin typeface="Meiryo UI" panose="020B0604030504040204" pitchFamily="50" charset="-128"/>
                <a:ea typeface="Meiryo UI" panose="020B0604030504040204" pitchFamily="50" charset="-128"/>
                <a:hlinkClick r:id="rId7"/>
              </a:rPr>
              <a:t>URL:https://www.furunosystems.co.jp/experience/2024/10/001734/</a:t>
            </a:r>
            <a:endParaRPr kumimoji="1" lang="ja-JP" altLang="en-US" sz="1200" dirty="0">
              <a:solidFill>
                <a:srgbClr val="C00000"/>
              </a:solidFill>
              <a:latin typeface="Meiryo UI" panose="020B0604030504040204" pitchFamily="50" charset="-128"/>
              <a:ea typeface="Meiryo UI" panose="020B0604030504040204" pitchFamily="50" charset="-128"/>
            </a:endParaRPr>
          </a:p>
        </p:txBody>
      </p:sp>
      <p:sp>
        <p:nvSpPr>
          <p:cNvPr id="4" name="コンテンツ プレースホルダー 2">
            <a:extLst>
              <a:ext uri="{FF2B5EF4-FFF2-40B4-BE49-F238E27FC236}">
                <a16:creationId xmlns:a16="http://schemas.microsoft.com/office/drawing/2014/main" id="{B8EE06DF-36E7-9B84-BA36-A75D0FD40F36}"/>
              </a:ext>
            </a:extLst>
          </p:cNvPr>
          <p:cNvSpPr txBox="1">
            <a:spLocks/>
          </p:cNvSpPr>
          <p:nvPr/>
        </p:nvSpPr>
        <p:spPr>
          <a:xfrm>
            <a:off x="5350783" y="620688"/>
            <a:ext cx="4528003" cy="824390"/>
          </a:xfrm>
          <a:prstGeom prst="rect">
            <a:avLst/>
          </a:prstGeom>
        </p:spPr>
        <p:txBody>
          <a:bodyPr vert="horz" lIns="91440" tIns="45720" rIns="91440" bIns="45720" rtlCol="0">
            <a:normAutofit/>
          </a:bodyPr>
          <a:lstStyle>
            <a:lvl1pPr marL="211089" indent="-211089" algn="l" defTabSz="914400" rtl="0" eaLnBrk="1" latinLnBrk="0" hangingPunct="1">
              <a:lnSpc>
                <a:spcPct val="90000"/>
              </a:lnSpc>
              <a:spcBef>
                <a:spcPts val="1000"/>
              </a:spcBef>
              <a:buFont typeface="Wingdings" panose="05000000000000000000" pitchFamily="2" charset="2"/>
              <a:buChar char="n"/>
              <a:defRPr kumimoji="1" sz="1847" kern="1200">
                <a:solidFill>
                  <a:srgbClr val="002060"/>
                </a:solidFill>
                <a:latin typeface="Meiryo UI" panose="020B0604030504040204" pitchFamily="50" charset="-128"/>
                <a:ea typeface="Meiryo UI" panose="020B0604030504040204" pitchFamily="50" charset="-128"/>
                <a:cs typeface="+mn-cs"/>
              </a:defRPr>
            </a:lvl1pPr>
            <a:lvl2pPr marL="496940" indent="-211089" algn="l" defTabSz="914400" rtl="0" eaLnBrk="1" latinLnBrk="0" hangingPunct="1">
              <a:lnSpc>
                <a:spcPct val="90000"/>
              </a:lnSpc>
              <a:spcBef>
                <a:spcPts val="500"/>
              </a:spcBef>
              <a:buFont typeface="Wingdings" panose="05000000000000000000" pitchFamily="2" charset="2"/>
              <a:buChar char="p"/>
              <a:defRPr kumimoji="1" sz="1662" kern="1200">
                <a:solidFill>
                  <a:srgbClr val="002060"/>
                </a:solidFill>
                <a:latin typeface="Meiryo UI" panose="020B0604030504040204" pitchFamily="50" charset="-128"/>
                <a:ea typeface="Meiryo UI" panose="020B0604030504040204" pitchFamily="50" charset="-128"/>
                <a:cs typeface="+mn-cs"/>
              </a:defRPr>
            </a:lvl2pPr>
            <a:lvl3pPr marL="741744" indent="-211089" algn="l" defTabSz="914400" rtl="0" eaLnBrk="1" latinLnBrk="0" hangingPunct="1">
              <a:lnSpc>
                <a:spcPct val="90000"/>
              </a:lnSpc>
              <a:spcBef>
                <a:spcPts val="500"/>
              </a:spcBef>
              <a:buFont typeface="Wingdings" panose="05000000000000000000" pitchFamily="2" charset="2"/>
              <a:buChar char="l"/>
              <a:defRPr kumimoji="1" sz="1477" kern="1200">
                <a:solidFill>
                  <a:srgbClr val="002060"/>
                </a:solidFill>
                <a:latin typeface="Meiryo UI" panose="020B0604030504040204" pitchFamily="50" charset="-128"/>
                <a:ea typeface="Meiryo UI" panose="020B0604030504040204" pitchFamily="50" charset="-128"/>
                <a:cs typeface="+mn-cs"/>
              </a:defRPr>
            </a:lvl3pPr>
            <a:lvl4pPr marL="993879" indent="-211089" algn="l" defTabSz="914400" rtl="0" eaLnBrk="1" latinLnBrk="0" hangingPunct="1">
              <a:lnSpc>
                <a:spcPct val="90000"/>
              </a:lnSpc>
              <a:spcBef>
                <a:spcPts val="500"/>
              </a:spcBef>
              <a:buFont typeface="Arial" panose="020B0604020202020204" pitchFamily="34" charset="0"/>
              <a:buChar char="•"/>
              <a:defRPr kumimoji="1" sz="1293" kern="1200">
                <a:solidFill>
                  <a:srgbClr val="002060"/>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800" dirty="0">
                <a:latin typeface="HGP創英角ｺﾞｼｯｸUB" panose="020B0900000000000000" pitchFamily="50" charset="-128"/>
                <a:ea typeface="HGP創英角ｺﾞｼｯｸUB" panose="020B0900000000000000" pitchFamily="50" charset="-128"/>
              </a:rPr>
              <a:t>NTT</a:t>
            </a:r>
            <a:r>
              <a:rPr lang="ja-JP" altLang="en-US" sz="1800" dirty="0">
                <a:latin typeface="HGP創英角ｺﾞｼｯｸUB" panose="020B0900000000000000" pitchFamily="50" charset="-128"/>
                <a:ea typeface="HGP創英角ｺﾞｼｯｸUB" panose="020B0900000000000000" pitchFamily="50" charset="-128"/>
              </a:rPr>
              <a:t>東日本 青森支店様</a:t>
            </a:r>
          </a:p>
          <a:p>
            <a:pPr lvl="1"/>
            <a:r>
              <a:rPr lang="ja-JP" altLang="en-US" sz="1800" dirty="0">
                <a:latin typeface="HGP創英角ｺﾞｼｯｸUB" panose="020B0900000000000000" pitchFamily="50" charset="-128"/>
                <a:ea typeface="HGP創英角ｺﾞｼｯｸUB" panose="020B0900000000000000" pitchFamily="50" charset="-128"/>
              </a:rPr>
              <a:t> ねぶた祭りの人混みと人流管理の検証</a:t>
            </a:r>
          </a:p>
        </p:txBody>
      </p:sp>
      <p:sp>
        <p:nvSpPr>
          <p:cNvPr id="7" name="正方形/長方形 6">
            <a:extLst>
              <a:ext uri="{FF2B5EF4-FFF2-40B4-BE49-F238E27FC236}">
                <a16:creationId xmlns:a16="http://schemas.microsoft.com/office/drawing/2014/main" id="{C97498DD-DECE-D74A-B891-31189CB17B26}"/>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7E3F360F-DC52-7E1F-0EA4-EA09E9398814}"/>
              </a:ext>
            </a:extLst>
          </p:cNvPr>
          <p:cNvSpPr txBox="1"/>
          <p:nvPr/>
        </p:nvSpPr>
        <p:spPr>
          <a:xfrm>
            <a:off x="1055440" y="5579276"/>
            <a:ext cx="3231941" cy="230832"/>
          </a:xfrm>
          <a:prstGeom prst="rect">
            <a:avLst/>
          </a:prstGeom>
          <a:noFill/>
        </p:spPr>
        <p:txBody>
          <a:bodyPr wrap="square" rtlCol="0">
            <a:spAutoFit/>
          </a:bodyPr>
          <a:lstStyle/>
          <a:p>
            <a:pPr algn="ctr"/>
            <a:r>
              <a:rPr kumimoji="1" lang="ja-JP" altLang="en-US" sz="900" dirty="0">
                <a:solidFill>
                  <a:srgbClr val="002060"/>
                </a:solidFill>
                <a:latin typeface="Meiryo UI" panose="020B0604030504040204" pitchFamily="50" charset="-128"/>
                <a:ea typeface="Meiryo UI" panose="020B0604030504040204" pitchFamily="50" charset="-128"/>
              </a:rPr>
              <a:t>出展元：</a:t>
            </a:r>
            <a:r>
              <a:rPr kumimoji="1" lang="en-US" altLang="ja-JP" sz="900" dirty="0">
                <a:solidFill>
                  <a:srgbClr val="002060"/>
                </a:solidFill>
                <a:latin typeface="Meiryo UI" panose="020B0604030504040204" pitchFamily="50" charset="-128"/>
                <a:ea typeface="Meiryo UI" panose="020B0604030504040204" pitchFamily="50" charset="-128"/>
              </a:rPr>
              <a:t>NTT</a:t>
            </a:r>
            <a:r>
              <a:rPr kumimoji="1" lang="ja-JP" altLang="en-US" sz="900" dirty="0">
                <a:solidFill>
                  <a:srgbClr val="002060"/>
                </a:solidFill>
                <a:latin typeface="Meiryo UI" panose="020B0604030504040204" pitchFamily="50" charset="-128"/>
                <a:ea typeface="Meiryo UI" panose="020B0604030504040204" pitchFamily="50" charset="-128"/>
              </a:rPr>
              <a:t>東日本埼玉事業部</a:t>
            </a:r>
            <a:r>
              <a:rPr kumimoji="1" lang="en-US" altLang="ja-JP" sz="900" dirty="0">
                <a:solidFill>
                  <a:srgbClr val="002060"/>
                </a:solidFill>
                <a:latin typeface="Meiryo UI" panose="020B0604030504040204" pitchFamily="50" charset="-128"/>
                <a:ea typeface="Meiryo UI" panose="020B0604030504040204" pitchFamily="50" charset="-128"/>
              </a:rPr>
              <a:t>HP/</a:t>
            </a:r>
            <a:r>
              <a:rPr kumimoji="1" lang="ja-JP" altLang="en-US" sz="900" dirty="0">
                <a:solidFill>
                  <a:srgbClr val="002060"/>
                </a:solidFill>
                <a:latin typeface="Meiryo UI" panose="020B0604030504040204" pitchFamily="50" charset="-128"/>
                <a:ea typeface="Meiryo UI" panose="020B0604030504040204" pitchFamily="50" charset="-128"/>
              </a:rPr>
              <a:t>武蔵コーポレーション</a:t>
            </a:r>
            <a:r>
              <a:rPr kumimoji="1" lang="en-US" altLang="ja-JP" sz="900" dirty="0">
                <a:solidFill>
                  <a:srgbClr val="002060"/>
                </a:solidFill>
                <a:latin typeface="Meiryo UI" panose="020B0604030504040204" pitchFamily="50" charset="-128"/>
                <a:ea typeface="Meiryo UI" panose="020B0604030504040204" pitchFamily="50" charset="-128"/>
              </a:rPr>
              <a:t>HP</a:t>
            </a:r>
            <a:r>
              <a:rPr kumimoji="1" lang="ja-JP" altLang="en-US" sz="900" dirty="0">
                <a:solidFill>
                  <a:srgbClr val="002060"/>
                </a:solidFill>
                <a:latin typeface="Meiryo UI" panose="020B0604030504040204" pitchFamily="50" charset="-128"/>
                <a:ea typeface="Meiryo UI" panose="020B0604030504040204" pitchFamily="50" charset="-128"/>
              </a:rPr>
              <a:t>より</a:t>
            </a:r>
          </a:p>
        </p:txBody>
      </p:sp>
      <p:sp>
        <p:nvSpPr>
          <p:cNvPr id="12" name="テキスト ボックス 11">
            <a:extLst>
              <a:ext uri="{FF2B5EF4-FFF2-40B4-BE49-F238E27FC236}">
                <a16:creationId xmlns:a16="http://schemas.microsoft.com/office/drawing/2014/main" id="{F5B05080-2BAE-DC53-39A9-DFF2C9854C3E}"/>
              </a:ext>
            </a:extLst>
          </p:cNvPr>
          <p:cNvSpPr txBox="1"/>
          <p:nvPr/>
        </p:nvSpPr>
        <p:spPr>
          <a:xfrm>
            <a:off x="5706836" y="5067649"/>
            <a:ext cx="2868677" cy="230832"/>
          </a:xfrm>
          <a:prstGeom prst="rect">
            <a:avLst/>
          </a:prstGeom>
          <a:noFill/>
        </p:spPr>
        <p:txBody>
          <a:bodyPr wrap="square" rtlCol="0">
            <a:spAutoFit/>
          </a:bodyPr>
          <a:lstStyle/>
          <a:p>
            <a:pPr algn="ctr"/>
            <a:r>
              <a:rPr kumimoji="1" lang="ja-JP" altLang="en-US" sz="900" dirty="0">
                <a:solidFill>
                  <a:srgbClr val="002060"/>
                </a:solidFill>
                <a:latin typeface="Meiryo UI" panose="020B0604030504040204" pitchFamily="50" charset="-128"/>
                <a:ea typeface="Meiryo UI" panose="020B0604030504040204" pitchFamily="50" charset="-128"/>
              </a:rPr>
              <a:t>出展元：フルノシステムズ</a:t>
            </a:r>
            <a:r>
              <a:rPr kumimoji="1" lang="en-US" altLang="ja-JP" sz="900" dirty="0">
                <a:solidFill>
                  <a:srgbClr val="002060"/>
                </a:solidFill>
                <a:latin typeface="Meiryo UI" panose="020B0604030504040204" pitchFamily="50" charset="-128"/>
                <a:ea typeface="Meiryo UI" panose="020B0604030504040204" pitchFamily="50" charset="-128"/>
              </a:rPr>
              <a:t>HP</a:t>
            </a:r>
            <a:r>
              <a:rPr kumimoji="1" lang="ja-JP" altLang="en-US" sz="900" dirty="0">
                <a:solidFill>
                  <a:srgbClr val="002060"/>
                </a:solidFill>
                <a:latin typeface="Meiryo UI" panose="020B0604030504040204" pitchFamily="50" charset="-128"/>
                <a:ea typeface="Meiryo UI" panose="020B0604030504040204" pitchFamily="50" charset="-128"/>
              </a:rPr>
              <a:t>より</a:t>
            </a:r>
          </a:p>
        </p:txBody>
      </p:sp>
    </p:spTree>
    <p:extLst>
      <p:ext uri="{BB962C8B-B14F-4D97-AF65-F5344CB8AC3E}">
        <p14:creationId xmlns:p14="http://schemas.microsoft.com/office/powerpoint/2010/main" val="41913854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EB95C-5A5A-D1D1-229D-B78076C6EA1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DAD0188-24C4-127C-CC0C-7D5C8F3E9795}"/>
              </a:ext>
            </a:extLst>
          </p:cNvPr>
          <p:cNvSpPr>
            <a:spLocks noGrp="1"/>
          </p:cNvSpPr>
          <p:nvPr>
            <p:ph type="ctrTitle"/>
          </p:nvPr>
        </p:nvSpPr>
        <p:spPr/>
        <p:txBody>
          <a:bodyPr>
            <a:normAutofit/>
          </a:bodyPr>
          <a:lstStyle/>
          <a:p>
            <a:r>
              <a:rPr lang="ja-JP" altLang="en-US" sz="3600" dirty="0">
                <a:latin typeface="HGPSoeiKakugothicUB" panose="020B0900000000000000" pitchFamily="34" charset="-128"/>
                <a:ea typeface="HGPSoeiKakugothicUB" panose="020B0900000000000000" pitchFamily="34" charset="-128"/>
              </a:rPr>
              <a:t>参考</a:t>
            </a:r>
            <a:br>
              <a:rPr lang="ja-JP" altLang="en-US" sz="3600" dirty="0">
                <a:latin typeface="HGPSoeiKakugothicUB" panose="020B0900000000000000" pitchFamily="34" charset="-128"/>
                <a:ea typeface="HGPSoeiKakugothicUB" panose="020B0900000000000000" pitchFamily="34" charset="-128"/>
              </a:rPr>
            </a:br>
            <a:br>
              <a:rPr lang="ja-JP" altLang="en-US" sz="3600" dirty="0">
                <a:latin typeface="HGPSoeiKakugothicUB" panose="020B0900000000000000" pitchFamily="34" charset="-128"/>
                <a:ea typeface="HGPSoeiKakugothicUB" panose="020B0900000000000000" pitchFamily="34" charset="-128"/>
              </a:rPr>
            </a:br>
            <a:r>
              <a:rPr lang="en-US" altLang="ja-JP" sz="3600" dirty="0" err="1">
                <a:latin typeface="HGPSoeiKakugothicUB" panose="020B0900000000000000" pitchFamily="34" charset="-128"/>
                <a:ea typeface="HGPSoeiKakugothicUB" panose="020B0900000000000000" pitchFamily="34" charset="-128"/>
              </a:rPr>
              <a:t>νLab</a:t>
            </a:r>
            <a:r>
              <a:rPr lang="ja-JP" altLang="en-US" sz="3600" dirty="0">
                <a:latin typeface="HGPSoeiKakugothicUB" panose="020B0900000000000000" pitchFamily="34" charset="-128"/>
                <a:ea typeface="HGPSoeiKakugothicUB" panose="020B0900000000000000" pitchFamily="34" charset="-128"/>
              </a:rPr>
              <a:t>のご紹介</a:t>
            </a:r>
            <a:endParaRPr lang="zh-TW" altLang="en-US" sz="3600" dirty="0"/>
          </a:p>
        </p:txBody>
      </p:sp>
    </p:spTree>
    <p:extLst>
      <p:ext uri="{BB962C8B-B14F-4D97-AF65-F5344CB8AC3E}">
        <p14:creationId xmlns:p14="http://schemas.microsoft.com/office/powerpoint/2010/main" val="25314526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vert="horz" lIns="91440" tIns="45720" rIns="91440" bIns="45720" rtlCol="0" anchor="ctr" anchorCtr="0">
            <a:noAutofit/>
          </a:bodyPr>
          <a:lstStyle/>
          <a:p>
            <a:r>
              <a:rPr lang="en-US" altLang="ja-JP" sz="2400" dirty="0" err="1"/>
              <a:t>νLab</a:t>
            </a:r>
            <a:r>
              <a:rPr lang="ja-JP" altLang="en-US" sz="2400" dirty="0"/>
              <a:t>の場所</a:t>
            </a:r>
          </a:p>
        </p:txBody>
      </p:sp>
      <p:sp>
        <p:nvSpPr>
          <p:cNvPr id="3" name="タイトル 1"/>
          <p:cNvSpPr txBox="1">
            <a:spLocks/>
          </p:cNvSpPr>
          <p:nvPr/>
        </p:nvSpPr>
        <p:spPr>
          <a:xfrm>
            <a:off x="1148036" y="0"/>
            <a:ext cx="9892480" cy="475200"/>
          </a:xfrm>
          <a:prstGeom prst="rect">
            <a:avLst/>
          </a:prstGeom>
        </p:spPr>
        <p:txBody>
          <a:bodyPr/>
          <a:lstStyle>
            <a:lvl1pPr algn="l" rtl="0" eaLnBrk="0" fontAlgn="base" hangingPunct="0">
              <a:spcBef>
                <a:spcPct val="0"/>
              </a:spcBef>
              <a:spcAft>
                <a:spcPct val="0"/>
              </a:spcAft>
              <a:defRPr kumimoji="1" sz="2400" b="1">
                <a:solidFill>
                  <a:srgbClr val="002060"/>
                </a:solidFill>
                <a:effectLst/>
                <a:latin typeface="Meiryo UI" panose="020B0604030504040204" pitchFamily="50" charset="-128"/>
                <a:ea typeface="Meiryo UI" panose="020B0604030504040204" pitchFamily="50" charset="-128"/>
                <a:cs typeface="+mj-cs"/>
              </a:defRPr>
            </a:lvl1pPr>
            <a:lvl2pPr algn="l" rtl="0" eaLnBrk="0" fontAlgn="base" hangingPunct="0">
              <a:spcBef>
                <a:spcPct val="0"/>
              </a:spcBef>
              <a:spcAft>
                <a:spcPct val="0"/>
              </a:spcAft>
              <a:defRPr kumimoji="1" sz="2400">
                <a:solidFill>
                  <a:schemeClr val="accent2"/>
                </a:solidFill>
                <a:effectLst>
                  <a:outerShdw blurRad="38100" dist="38100" dir="2700000" algn="tl">
                    <a:srgbClr val="C0C0C0"/>
                  </a:outerShdw>
                </a:effectLst>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a:solidFill>
                  <a:schemeClr val="accent2"/>
                </a:solidFill>
                <a:effectLst>
                  <a:outerShdw blurRad="38100" dist="38100" dir="2700000" algn="tl">
                    <a:srgbClr val="C0C0C0"/>
                  </a:outerShdw>
                </a:effectLst>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a:solidFill>
                  <a:schemeClr val="accent2"/>
                </a:solidFill>
                <a:effectLst>
                  <a:outerShdw blurRad="38100" dist="38100" dir="2700000" algn="tl">
                    <a:srgbClr val="C0C0C0"/>
                  </a:outerShdw>
                </a:effectLst>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a:solidFill>
                  <a:schemeClr val="accent2"/>
                </a:solidFill>
                <a:effectLst>
                  <a:outerShdw blurRad="38100" dist="38100" dir="2700000" algn="tl">
                    <a:srgbClr val="C0C0C0"/>
                  </a:outerShdw>
                </a:effectLst>
                <a:latin typeface="HGP創英角ｺﾞｼｯｸUB" pitchFamily="50" charset="-128"/>
                <a:ea typeface="HGP創英角ｺﾞｼｯｸUB"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a:lstStyle>
          <a:p>
            <a:endParaRPr lang="ja-JP" altLang="en-US" sz="2800" kern="0" dirty="0">
              <a:latin typeface="游ゴシック" panose="020B0400000000000000" pitchFamily="50" charset="-128"/>
              <a:ea typeface="游ゴシック" panose="020B0400000000000000" pitchFamily="50" charset="-128"/>
            </a:endParaRPr>
          </a:p>
        </p:txBody>
      </p:sp>
      <p:sp>
        <p:nvSpPr>
          <p:cNvPr id="4" name="正方形/長方形 3"/>
          <p:cNvSpPr/>
          <p:nvPr/>
        </p:nvSpPr>
        <p:spPr>
          <a:xfrm>
            <a:off x="8040980" y="2765605"/>
            <a:ext cx="2215671" cy="307777"/>
          </a:xfrm>
          <a:prstGeom prst="rect">
            <a:avLst/>
          </a:prstGeom>
        </p:spPr>
        <p:txBody>
          <a:bodyPr wrap="none">
            <a:spAutoFit/>
          </a:bodyPr>
          <a:lstStyle/>
          <a:p>
            <a:r>
              <a:rPr lang="zh-TW" altLang="en-US" sz="1400" dirty="0">
                <a:solidFill>
                  <a:srgbClr val="333333"/>
                </a:solidFill>
                <a:latin typeface="Meiryo UI" panose="020B0604030504040204" pitchFamily="50" charset="-128"/>
                <a:ea typeface="Meiryo UI" panose="020B0604030504040204" pitchFamily="50" charset="-128"/>
              </a:rPr>
              <a:t>東京都調布市入間町</a:t>
            </a:r>
            <a:r>
              <a:rPr lang="en-US" altLang="zh-TW" sz="1400" dirty="0">
                <a:solidFill>
                  <a:srgbClr val="333333"/>
                </a:solidFill>
                <a:latin typeface="Meiryo UI" panose="020B0604030504040204" pitchFamily="50" charset="-128"/>
                <a:ea typeface="Meiryo UI" panose="020B0604030504040204" pitchFamily="50" charset="-128"/>
              </a:rPr>
              <a:t>1-44</a:t>
            </a:r>
            <a:endParaRPr lang="ja-JP" altLang="en-US" sz="1400" dirty="0">
              <a:latin typeface="Meiryo UI" panose="020B0604030504040204" pitchFamily="50" charset="-128"/>
              <a:ea typeface="Meiryo UI" panose="020B0604030504040204" pitchFamily="50" charset="-128"/>
            </a:endParaRPr>
          </a:p>
        </p:txBody>
      </p:sp>
      <p:sp>
        <p:nvSpPr>
          <p:cNvPr id="6" name="テキスト ボックス 5"/>
          <p:cNvSpPr txBox="1"/>
          <p:nvPr/>
        </p:nvSpPr>
        <p:spPr>
          <a:xfrm>
            <a:off x="7723555" y="2496955"/>
            <a:ext cx="3323859" cy="369332"/>
          </a:xfrm>
          <a:prstGeom prst="rect">
            <a:avLst/>
          </a:prstGeom>
          <a:noFill/>
        </p:spPr>
        <p:txBody>
          <a:bodyPr wrap="none" rtlCol="0">
            <a:spAutoFit/>
          </a:bodyPr>
          <a:lstStyle/>
          <a:p>
            <a:pPr marL="285750" indent="-285750">
              <a:buFont typeface="Wingdings" panose="05000000000000000000" pitchFamily="2" charset="2"/>
              <a:buChar char="n"/>
            </a:pPr>
            <a:r>
              <a:rPr kumimoji="1" lang="en-US" altLang="ja-JP" b="1" dirty="0">
                <a:latin typeface="Meiryo UI" panose="020B0604030504040204" pitchFamily="50" charset="-128"/>
                <a:ea typeface="Meiryo UI" panose="020B0604030504040204" pitchFamily="50" charset="-128"/>
                <a:cs typeface="Meiryo UI" panose="020B0604030504040204" pitchFamily="50" charset="-128"/>
              </a:rPr>
              <a:t>NTT</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中央研修センタ内に構築</a:t>
            </a:r>
          </a:p>
        </p:txBody>
      </p:sp>
      <p:pic>
        <p:nvPicPr>
          <p:cNvPr id="7" name="図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3416" y="1097790"/>
            <a:ext cx="3374735" cy="1897441"/>
          </a:xfrm>
          <a:prstGeom prst="rect">
            <a:avLst/>
          </a:prstGeom>
        </p:spPr>
      </p:pic>
      <p:pic>
        <p:nvPicPr>
          <p:cNvPr id="8" name="図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71196" y="1097789"/>
            <a:ext cx="2952328" cy="1383434"/>
          </a:xfrm>
          <a:prstGeom prst="rect">
            <a:avLst/>
          </a:prstGeom>
        </p:spPr>
      </p:pic>
      <p:pic>
        <p:nvPicPr>
          <p:cNvPr id="9" name="図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35605" y="672362"/>
            <a:ext cx="3218688" cy="2740914"/>
          </a:xfrm>
          <a:prstGeom prst="rect">
            <a:avLst/>
          </a:prstGeom>
        </p:spPr>
      </p:pic>
      <p:grpSp>
        <p:nvGrpSpPr>
          <p:cNvPr id="12" name="グループ化 11"/>
          <p:cNvGrpSpPr>
            <a:grpSpLocks noChangeAspect="1"/>
          </p:cNvGrpSpPr>
          <p:nvPr/>
        </p:nvGrpSpPr>
        <p:grpSpPr>
          <a:xfrm>
            <a:off x="4248905" y="2344444"/>
            <a:ext cx="154258" cy="156416"/>
            <a:chOff x="1797150" y="1614710"/>
            <a:chExt cx="2016224" cy="2044404"/>
          </a:xfrm>
          <a:solidFill>
            <a:srgbClr val="002060"/>
          </a:solidFill>
        </p:grpSpPr>
        <p:sp>
          <p:nvSpPr>
            <p:cNvPr id="10" name="涙形 9"/>
            <p:cNvSpPr/>
            <p:nvPr/>
          </p:nvSpPr>
          <p:spPr>
            <a:xfrm rot="8099183">
              <a:off x="1783060" y="1628800"/>
              <a:ext cx="2044404" cy="2016224"/>
            </a:xfrm>
            <a:prstGeom prst="teardrop">
              <a:avLst>
                <a:gd name="adj" fmla="val 149989"/>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楕円 10"/>
            <p:cNvSpPr/>
            <p:nvPr/>
          </p:nvSpPr>
          <p:spPr>
            <a:xfrm>
              <a:off x="2368541" y="2199095"/>
              <a:ext cx="872678" cy="87267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15" name="テキスト ボックス 14">
            <a:extLst>
              <a:ext uri="{FF2B5EF4-FFF2-40B4-BE49-F238E27FC236}">
                <a16:creationId xmlns:a16="http://schemas.microsoft.com/office/drawing/2014/main" id="{F586F420-C8BE-F1CD-9CE7-B9406D2C226C}"/>
              </a:ext>
            </a:extLst>
          </p:cNvPr>
          <p:cNvSpPr txBox="1"/>
          <p:nvPr/>
        </p:nvSpPr>
        <p:spPr>
          <a:xfrm>
            <a:off x="2233398" y="3377330"/>
            <a:ext cx="3597973" cy="369332"/>
          </a:xfrm>
          <a:prstGeom prst="rect">
            <a:avLst/>
          </a:prstGeom>
          <a:noFill/>
        </p:spPr>
        <p:txBody>
          <a:bodyPr wrap="none" rtlCol="0">
            <a:spAutoFit/>
          </a:bodyPr>
          <a:lstStyle/>
          <a:p>
            <a:pPr marL="285750" indent="-285750">
              <a:buFont typeface="Wingdings" panose="05000000000000000000" pitchFamily="2" charset="2"/>
              <a:buChar char="n"/>
            </a:pPr>
            <a:r>
              <a:rPr kumimoji="1" lang="en-US" altLang="ja-JP" b="1" dirty="0">
                <a:latin typeface="Meiryo UI" panose="020B0604030504040204" pitchFamily="50" charset="-128"/>
                <a:ea typeface="Meiryo UI" panose="020B0604030504040204" pitchFamily="50" charset="-128"/>
                <a:cs typeface="Meiryo UI" panose="020B0604030504040204" pitchFamily="50" charset="-128"/>
              </a:rPr>
              <a:t>NTT</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中央研修センタ全体概要図</a:t>
            </a:r>
          </a:p>
        </p:txBody>
      </p:sp>
      <p:pic>
        <p:nvPicPr>
          <p:cNvPr id="17" name="Picture 2">
            <a:extLst>
              <a:ext uri="{FF2B5EF4-FFF2-40B4-BE49-F238E27FC236}">
                <a16:creationId xmlns:a16="http://schemas.microsoft.com/office/drawing/2014/main" id="{4FE7ECCA-94E9-D800-3706-C9AC3564E210}"/>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904825" y="3767035"/>
            <a:ext cx="4468498" cy="2855562"/>
          </a:xfrm>
          <a:prstGeom prst="rect">
            <a:avLst/>
          </a:prstGeom>
          <a:noFill/>
          <a:extLst>
            <a:ext uri="{909E8E84-426E-40DD-AFC4-6F175D3DCCD1}">
              <a14:hiddenFill xmlns:a14="http://schemas.microsoft.com/office/drawing/2010/main">
                <a:solidFill>
                  <a:srgbClr val="FFFFFF"/>
                </a:solidFill>
              </a14:hiddenFill>
            </a:ext>
          </a:extLst>
        </p:spPr>
      </p:pic>
      <p:sp>
        <p:nvSpPr>
          <p:cNvPr id="18" name="楕円 17">
            <a:extLst>
              <a:ext uri="{FF2B5EF4-FFF2-40B4-BE49-F238E27FC236}">
                <a16:creationId xmlns:a16="http://schemas.microsoft.com/office/drawing/2014/main" id="{CB7D93FD-BDEC-2B49-6746-0D5D9A2B3B6D}"/>
              </a:ext>
            </a:extLst>
          </p:cNvPr>
          <p:cNvSpPr/>
          <p:nvPr/>
        </p:nvSpPr>
        <p:spPr>
          <a:xfrm rot="19290186">
            <a:off x="5651182" y="4183013"/>
            <a:ext cx="328888" cy="212353"/>
          </a:xfrm>
          <a:prstGeom prst="ellipse">
            <a:avLst/>
          </a:prstGeom>
          <a:noFill/>
          <a:ln w="38100">
            <a:solidFill>
              <a:srgbClr val="FF000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9F58FC45-2088-7006-B958-585DD9272BF0}"/>
              </a:ext>
            </a:extLst>
          </p:cNvPr>
          <p:cNvSpPr/>
          <p:nvPr/>
        </p:nvSpPr>
        <p:spPr>
          <a:xfrm>
            <a:off x="7187583" y="3464471"/>
            <a:ext cx="1931063" cy="448826"/>
          </a:xfrm>
          <a:prstGeom prst="rect">
            <a:avLst/>
          </a:prstGeom>
          <a:solidFill>
            <a:schemeClr val="accent2">
              <a:lumMod val="20000"/>
              <a:lumOff val="80000"/>
            </a:schemeClr>
          </a:solidFill>
          <a:ln w="1905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b="1" dirty="0" err="1">
                <a:solidFill>
                  <a:schemeClr val="tx1"/>
                </a:solidFill>
                <a:latin typeface="Meiryo UI" panose="020B0604030504040204" pitchFamily="50" charset="-128"/>
                <a:ea typeface="Meiryo UI" panose="020B0604030504040204" pitchFamily="50" charset="-128"/>
              </a:rPr>
              <a:t>νLab</a:t>
            </a:r>
            <a:endParaRPr lang="en-US" altLang="ja-JP" sz="1100" b="1" dirty="0">
              <a:solidFill>
                <a:schemeClr val="tx1"/>
              </a:solidFill>
              <a:latin typeface="Meiryo UI" panose="020B0604030504040204" pitchFamily="50" charset="-128"/>
              <a:ea typeface="Meiryo UI" panose="020B0604030504040204" pitchFamily="50" charset="-128"/>
            </a:endParaRPr>
          </a:p>
          <a:p>
            <a:pPr algn="ctr"/>
            <a:r>
              <a:rPr lang="en-US" altLang="ja-JP" sz="1100" b="1" dirty="0">
                <a:solidFill>
                  <a:schemeClr val="tx1"/>
                </a:solidFill>
                <a:latin typeface="Meiryo UI" panose="020B0604030504040204" pitchFamily="50" charset="-128"/>
                <a:ea typeface="Meiryo UI" panose="020B0604030504040204" pitchFamily="50" charset="-128"/>
              </a:rPr>
              <a:t>1</a:t>
            </a:r>
            <a:r>
              <a:rPr lang="ja-JP" altLang="en-US" sz="1100" b="1" dirty="0">
                <a:solidFill>
                  <a:schemeClr val="tx1"/>
                </a:solidFill>
                <a:latin typeface="Meiryo UI" panose="020B0604030504040204" pitchFamily="50" charset="-128"/>
                <a:ea typeface="Meiryo UI" panose="020B0604030504040204" pitchFamily="50" charset="-128"/>
              </a:rPr>
              <a:t>号館 </a:t>
            </a:r>
            <a:r>
              <a:rPr lang="en-US" altLang="ja-JP" sz="1100" b="1" dirty="0">
                <a:solidFill>
                  <a:schemeClr val="tx1"/>
                </a:solidFill>
                <a:latin typeface="Meiryo UI" panose="020B0604030504040204" pitchFamily="50" charset="-128"/>
                <a:ea typeface="Meiryo UI" panose="020B0604030504040204" pitchFamily="50" charset="-128"/>
              </a:rPr>
              <a:t>2</a:t>
            </a:r>
            <a:r>
              <a:rPr lang="ja-JP" altLang="en-US" sz="1100" b="1" dirty="0">
                <a:solidFill>
                  <a:schemeClr val="tx1"/>
                </a:solidFill>
                <a:latin typeface="Meiryo UI" panose="020B0604030504040204" pitchFamily="50" charset="-128"/>
                <a:ea typeface="Meiryo UI" panose="020B0604030504040204" pitchFamily="50" charset="-128"/>
              </a:rPr>
              <a:t>階 </a:t>
            </a:r>
            <a:r>
              <a:rPr lang="en-US" altLang="ja-JP" sz="1100" b="1" dirty="0">
                <a:solidFill>
                  <a:schemeClr val="tx1"/>
                </a:solidFill>
                <a:latin typeface="Meiryo UI" panose="020B0604030504040204" pitchFamily="50" charset="-128"/>
                <a:ea typeface="Meiryo UI" panose="020B0604030504040204" pitchFamily="50" charset="-128"/>
              </a:rPr>
              <a:t>123</a:t>
            </a:r>
            <a:r>
              <a:rPr lang="ja-JP" altLang="en-US" sz="1100" b="1" dirty="0">
                <a:solidFill>
                  <a:schemeClr val="tx1"/>
                </a:solidFill>
                <a:latin typeface="Meiryo UI" panose="020B0604030504040204" pitchFamily="50" charset="-128"/>
                <a:ea typeface="Meiryo UI" panose="020B0604030504040204" pitchFamily="50" charset="-128"/>
              </a:rPr>
              <a:t>号室</a:t>
            </a:r>
            <a:endParaRPr kumimoji="1" lang="ja-JP" altLang="en-US" sz="1100" b="1" dirty="0">
              <a:solidFill>
                <a:schemeClr val="tx1"/>
              </a:solidFill>
              <a:latin typeface="Meiryo UI" panose="020B0604030504040204" pitchFamily="50" charset="-128"/>
              <a:ea typeface="Meiryo UI" panose="020B0604030504040204" pitchFamily="50" charset="-128"/>
            </a:endParaRPr>
          </a:p>
        </p:txBody>
      </p:sp>
      <p:cxnSp>
        <p:nvCxnSpPr>
          <p:cNvPr id="20" name="直線矢印コネクタ 19">
            <a:extLst>
              <a:ext uri="{FF2B5EF4-FFF2-40B4-BE49-F238E27FC236}">
                <a16:creationId xmlns:a16="http://schemas.microsoft.com/office/drawing/2014/main" id="{73C233A2-0BA7-5D42-E477-17D3FD961569}"/>
              </a:ext>
            </a:extLst>
          </p:cNvPr>
          <p:cNvCxnSpPr>
            <a:cxnSpLocks/>
            <a:stCxn id="19" idx="1"/>
            <a:endCxn id="18" idx="6"/>
          </p:cNvCxnSpPr>
          <p:nvPr/>
        </p:nvCxnSpPr>
        <p:spPr>
          <a:xfrm flipH="1">
            <a:off x="5944328" y="3688885"/>
            <a:ext cx="1243255" cy="497943"/>
          </a:xfrm>
          <a:prstGeom prst="straightConnector1">
            <a:avLst/>
          </a:prstGeom>
          <a:ln w="28575">
            <a:solidFill>
              <a:srgbClr val="FF0000"/>
            </a:solidFill>
            <a:prstDash val="solid"/>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044BB265-0DE1-2CFE-12EC-0C8A6125CBAA}"/>
              </a:ext>
            </a:extLst>
          </p:cNvPr>
          <p:cNvSpPr/>
          <p:nvPr/>
        </p:nvSpPr>
        <p:spPr>
          <a:xfrm>
            <a:off x="6010420" y="4399546"/>
            <a:ext cx="662809" cy="307777"/>
          </a:xfrm>
          <a:prstGeom prst="rect">
            <a:avLst/>
          </a:prstGeom>
          <a:solidFill>
            <a:schemeClr val="bg1"/>
          </a:solidFill>
          <a:ln w="19050">
            <a:solidFill>
              <a:srgbClr val="002060"/>
            </a:solidFill>
          </a:ln>
        </p:spPr>
        <p:txBody>
          <a:bodyPr wrap="square" rtlCol="0">
            <a:spAutoFit/>
          </a:bodyPr>
          <a:lstStyle/>
          <a:p>
            <a:pPr algn="ctr"/>
            <a:r>
              <a:rPr lang="en-US" altLang="ja-JP" sz="700" b="1" dirty="0">
                <a:latin typeface="Meiryo UI" panose="020B0604030504040204" pitchFamily="50" charset="-128"/>
                <a:ea typeface="Meiryo UI" panose="020B0604030504040204" pitchFamily="50" charset="-128"/>
              </a:rPr>
              <a:t>L5G</a:t>
            </a:r>
            <a:r>
              <a:rPr lang="ja-JP" altLang="en-US" sz="700" b="1" dirty="0">
                <a:latin typeface="Meiryo UI" panose="020B0604030504040204" pitchFamily="50" charset="-128"/>
                <a:ea typeface="Meiryo UI" panose="020B0604030504040204" pitchFamily="50" charset="-128"/>
              </a:rPr>
              <a:t>ラボ（</a:t>
            </a:r>
            <a:r>
              <a:rPr lang="en-US" altLang="ja-JP" sz="700" b="1" dirty="0">
                <a:latin typeface="Meiryo UI" panose="020B0604030504040204" pitchFamily="50" charset="-128"/>
                <a:ea typeface="Meiryo UI" panose="020B0604030504040204" pitchFamily="50" charset="-128"/>
              </a:rPr>
              <a:t>NTT</a:t>
            </a:r>
            <a:r>
              <a:rPr lang="ja-JP" altLang="en-US" sz="700" b="1" dirty="0">
                <a:latin typeface="Meiryo UI" panose="020B0604030504040204" pitchFamily="50" charset="-128"/>
                <a:ea typeface="Meiryo UI" panose="020B0604030504040204" pitchFamily="50" charset="-128"/>
              </a:rPr>
              <a:t>東）</a:t>
            </a:r>
          </a:p>
        </p:txBody>
      </p:sp>
      <p:sp>
        <p:nvSpPr>
          <p:cNvPr id="22" name="テキスト ボックス 21">
            <a:extLst>
              <a:ext uri="{FF2B5EF4-FFF2-40B4-BE49-F238E27FC236}">
                <a16:creationId xmlns:a16="http://schemas.microsoft.com/office/drawing/2014/main" id="{FF2E199E-71D8-7530-44F5-3C683CBB9F84}"/>
              </a:ext>
            </a:extLst>
          </p:cNvPr>
          <p:cNvSpPr txBox="1"/>
          <p:nvPr/>
        </p:nvSpPr>
        <p:spPr>
          <a:xfrm>
            <a:off x="4786340" y="4895911"/>
            <a:ext cx="661282" cy="307777"/>
          </a:xfrm>
          <a:prstGeom prst="rect">
            <a:avLst/>
          </a:prstGeom>
          <a:solidFill>
            <a:schemeClr val="bg1"/>
          </a:solidFill>
          <a:ln w="19050">
            <a:solidFill>
              <a:srgbClr val="002060"/>
            </a:solidFill>
          </a:ln>
        </p:spPr>
        <p:txBody>
          <a:bodyPr wrap="square" rtlCol="0">
            <a:spAutoFit/>
          </a:bodyPr>
          <a:lstStyle/>
          <a:p>
            <a:pPr algn="ctr"/>
            <a:r>
              <a:rPr kumimoji="1" lang="en-US" altLang="ja-JP" sz="700" b="1" dirty="0">
                <a:latin typeface="Meiryo UI" panose="020B0604030504040204" pitchFamily="50" charset="-128"/>
                <a:ea typeface="Meiryo UI" panose="020B0604030504040204" pitchFamily="50" charset="-128"/>
                <a:cs typeface="Meiryo UI" panose="020B0604030504040204" pitchFamily="50" charset="-128"/>
              </a:rPr>
              <a:t>e-City Lab</a:t>
            </a:r>
          </a:p>
          <a:p>
            <a:pPr algn="ctr"/>
            <a:r>
              <a:rPr kumimoji="1" lang="ja-JP" altLang="en-US" sz="700" b="1"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700" b="1" dirty="0">
                <a:latin typeface="Meiryo UI" panose="020B0604030504040204" pitchFamily="50" charset="-128"/>
                <a:ea typeface="Meiryo UI" panose="020B0604030504040204" pitchFamily="50" charset="-128"/>
                <a:cs typeface="Meiryo UI" panose="020B0604030504040204" pitchFamily="50" charset="-128"/>
              </a:rPr>
              <a:t>NTT</a:t>
            </a:r>
            <a:r>
              <a:rPr kumimoji="1" lang="ja-JP" altLang="en-US" sz="700" b="1" dirty="0">
                <a:latin typeface="Meiryo UI" panose="020B0604030504040204" pitchFamily="50" charset="-128"/>
                <a:ea typeface="Meiryo UI" panose="020B0604030504040204" pitchFamily="50" charset="-128"/>
                <a:cs typeface="Meiryo UI" panose="020B0604030504040204" pitchFamily="50" charset="-128"/>
              </a:rPr>
              <a:t>東）</a:t>
            </a:r>
          </a:p>
        </p:txBody>
      </p:sp>
      <p:sp>
        <p:nvSpPr>
          <p:cNvPr id="5" name="吹き出し: 折線 (枠付き、強調線付き) 4">
            <a:extLst>
              <a:ext uri="{FF2B5EF4-FFF2-40B4-BE49-F238E27FC236}">
                <a16:creationId xmlns:a16="http://schemas.microsoft.com/office/drawing/2014/main" id="{2A6FDC6C-C8B4-6E95-5A63-B3C83D173CE9}"/>
              </a:ext>
            </a:extLst>
          </p:cNvPr>
          <p:cNvSpPr/>
          <p:nvPr/>
        </p:nvSpPr>
        <p:spPr>
          <a:xfrm flipH="1">
            <a:off x="1487489" y="1135371"/>
            <a:ext cx="1668567" cy="369332"/>
          </a:xfrm>
          <a:prstGeom prst="accentBorderCallout2">
            <a:avLst>
              <a:gd name="adj1" fmla="val 18750"/>
              <a:gd name="adj2" fmla="val -8333"/>
              <a:gd name="adj3" fmla="val 18750"/>
              <a:gd name="adj4" fmla="val -16667"/>
              <a:gd name="adj5" fmla="val 319159"/>
              <a:gd name="adj6" fmla="val -69765"/>
            </a:avLst>
          </a:prstGeom>
          <a:solidFill>
            <a:srgbClr val="002060"/>
          </a:solidFill>
          <a:ln>
            <a:solidFill>
              <a:srgbClr val="00206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latin typeface="Meiryo UI" panose="020B0604030504040204" pitchFamily="50" charset="-128"/>
                <a:ea typeface="Meiryo UI" panose="020B0604030504040204" pitchFamily="50" charset="-128"/>
              </a:rPr>
              <a:t>東京の調布市</a:t>
            </a:r>
          </a:p>
        </p:txBody>
      </p:sp>
      <p:sp>
        <p:nvSpPr>
          <p:cNvPr id="13" name="正方形/長方形 12">
            <a:extLst>
              <a:ext uri="{FF2B5EF4-FFF2-40B4-BE49-F238E27FC236}">
                <a16:creationId xmlns:a16="http://schemas.microsoft.com/office/drawing/2014/main" id="{0285CCDF-1A6F-06CF-50C6-2D01A8EB7175}"/>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844367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5707E8-ED7F-C809-4067-706A6C2A018A}"/>
              </a:ext>
            </a:extLst>
          </p:cNvPr>
          <p:cNvSpPr>
            <a:spLocks noGrp="1"/>
          </p:cNvSpPr>
          <p:nvPr>
            <p:ph type="title"/>
          </p:nvPr>
        </p:nvSpPr>
        <p:spPr/>
        <p:txBody>
          <a:bodyPr>
            <a:noAutofit/>
          </a:bodyPr>
          <a:lstStyle/>
          <a:p>
            <a:r>
              <a:rPr lang="en-US" altLang="ja-JP" sz="2400" dirty="0" err="1"/>
              <a:t>νLab</a:t>
            </a:r>
            <a:r>
              <a:rPr lang="ja-JP" altLang="en-US" sz="2400" dirty="0"/>
              <a:t>の目的</a:t>
            </a:r>
          </a:p>
        </p:txBody>
      </p:sp>
      <p:sp>
        <p:nvSpPr>
          <p:cNvPr id="4" name="四角形: 角を丸くする 3">
            <a:extLst>
              <a:ext uri="{FF2B5EF4-FFF2-40B4-BE49-F238E27FC236}">
                <a16:creationId xmlns:a16="http://schemas.microsoft.com/office/drawing/2014/main" id="{559C3D7D-2368-DB3D-1D59-9C62225D6B8A}"/>
              </a:ext>
            </a:extLst>
          </p:cNvPr>
          <p:cNvSpPr/>
          <p:nvPr/>
        </p:nvSpPr>
        <p:spPr>
          <a:xfrm>
            <a:off x="1772737" y="587166"/>
            <a:ext cx="8663552" cy="681594"/>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S創英角ｺﾞｼｯｸUB" panose="020B0900000000000000" pitchFamily="50" charset="-128"/>
                <a:ea typeface="HGS創英角ｺﾞｼｯｸUB" panose="020B0900000000000000" pitchFamily="50" charset="-128"/>
              </a:rPr>
              <a:t>エンドユーザー、インテグレータ、メーカー等、様々な企業が</a:t>
            </a:r>
            <a:r>
              <a:rPr lang="en-US" altLang="ja-JP" dirty="0">
                <a:latin typeface="HGS創英角ｺﾞｼｯｸUB" panose="020B0900000000000000" pitchFamily="50" charset="-128"/>
                <a:ea typeface="HGS創英角ｺﾞｼｯｸUB" panose="020B0900000000000000" pitchFamily="50" charset="-128"/>
              </a:rPr>
              <a:t>11ah</a:t>
            </a:r>
            <a:r>
              <a:rPr lang="ja-JP" altLang="en-US" dirty="0">
                <a:latin typeface="HGS創英角ｺﾞｼｯｸUB" panose="020B0900000000000000" pitchFamily="50" charset="-128"/>
                <a:ea typeface="HGS創英角ｺﾞｼｯｸUB" panose="020B0900000000000000" pitchFamily="50" charset="-128"/>
              </a:rPr>
              <a:t>を体感し</a:t>
            </a:r>
          </a:p>
          <a:p>
            <a:pPr algn="ctr"/>
            <a:r>
              <a:rPr lang="en-US" altLang="ja-JP" dirty="0">
                <a:latin typeface="HGS創英角ｺﾞｼｯｸUB" panose="020B0900000000000000" pitchFamily="50" charset="-128"/>
                <a:ea typeface="HGS創英角ｺﾞｼｯｸUB" panose="020B0900000000000000" pitchFamily="50" charset="-128"/>
              </a:rPr>
              <a:t>11ah</a:t>
            </a:r>
            <a:r>
              <a:rPr lang="ja-JP" altLang="en-US" dirty="0">
                <a:latin typeface="HGS創英角ｺﾞｼｯｸUB" panose="020B0900000000000000" pitchFamily="50" charset="-128"/>
                <a:ea typeface="HGS創英角ｺﾞｼｯｸUB" panose="020B0900000000000000" pitchFamily="50" charset="-128"/>
              </a:rPr>
              <a:t>の導入やビジネス化を進める場として提供します</a:t>
            </a:r>
          </a:p>
        </p:txBody>
      </p:sp>
      <p:grpSp>
        <p:nvGrpSpPr>
          <p:cNvPr id="59" name="グループ化 58">
            <a:extLst>
              <a:ext uri="{FF2B5EF4-FFF2-40B4-BE49-F238E27FC236}">
                <a16:creationId xmlns:a16="http://schemas.microsoft.com/office/drawing/2014/main" id="{E194D982-2BBF-C28D-C22F-A7DD27EC7BCC}"/>
              </a:ext>
            </a:extLst>
          </p:cNvPr>
          <p:cNvGrpSpPr/>
          <p:nvPr/>
        </p:nvGrpSpPr>
        <p:grpSpPr>
          <a:xfrm>
            <a:off x="1219568" y="1593601"/>
            <a:ext cx="3004225" cy="1038727"/>
            <a:chOff x="74979" y="1593600"/>
            <a:chExt cx="3004225" cy="1038727"/>
          </a:xfrm>
        </p:grpSpPr>
        <p:sp>
          <p:nvSpPr>
            <p:cNvPr id="5" name="楕円 4">
              <a:extLst>
                <a:ext uri="{FF2B5EF4-FFF2-40B4-BE49-F238E27FC236}">
                  <a16:creationId xmlns:a16="http://schemas.microsoft.com/office/drawing/2014/main" id="{86EF6B7F-9130-8B52-AA53-79945D8A6460}"/>
                </a:ext>
              </a:extLst>
            </p:cNvPr>
            <p:cNvSpPr>
              <a:spLocks noChangeAspect="1"/>
            </p:cNvSpPr>
            <p:nvPr/>
          </p:nvSpPr>
          <p:spPr>
            <a:xfrm>
              <a:off x="74979" y="1593600"/>
              <a:ext cx="1008000" cy="1008000"/>
            </a:xfrm>
            <a:prstGeom prst="ellipse">
              <a:avLst/>
            </a:prstGeom>
            <a:solidFill>
              <a:schemeClr val="accent5">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0" rtlCol="0" anchor="t"/>
            <a:lstStyle/>
            <a:p>
              <a:r>
                <a:rPr kumimoji="1" lang="ja-JP" altLang="en-US" sz="1400" b="1" dirty="0">
                  <a:solidFill>
                    <a:srgbClr val="002060"/>
                  </a:solidFill>
                  <a:latin typeface="Meiryo UI" panose="020B0604030504040204" pitchFamily="50" charset="-128"/>
                  <a:ea typeface="Meiryo UI" panose="020B0604030504040204" pitchFamily="50" charset="-128"/>
                </a:rPr>
                <a:t>学ぶ</a:t>
              </a:r>
            </a:p>
          </p:txBody>
        </p:sp>
        <p:sp>
          <p:nvSpPr>
            <p:cNvPr id="8" name="正方形/長方形 7">
              <a:extLst>
                <a:ext uri="{FF2B5EF4-FFF2-40B4-BE49-F238E27FC236}">
                  <a16:creationId xmlns:a16="http://schemas.microsoft.com/office/drawing/2014/main" id="{7B6EC85D-045D-45CA-1908-AD41AD8C8FE9}"/>
                </a:ext>
              </a:extLst>
            </p:cNvPr>
            <p:cNvSpPr>
              <a:spLocks noChangeAspect="1"/>
            </p:cNvSpPr>
            <p:nvPr/>
          </p:nvSpPr>
          <p:spPr>
            <a:xfrm>
              <a:off x="645575" y="1684996"/>
              <a:ext cx="2433629" cy="459292"/>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rgbClr val="002060"/>
                  </a:solidFill>
                  <a:latin typeface="Meiryo UI" panose="020B0604030504040204" pitchFamily="50" charset="-128"/>
                  <a:ea typeface="Meiryo UI" panose="020B0604030504040204" pitchFamily="50" charset="-128"/>
                </a:rPr>
                <a:t>最新のプライベートワイヤレス</a:t>
              </a:r>
            </a:p>
            <a:p>
              <a:pPr algn="ctr"/>
              <a:r>
                <a:rPr kumimoji="1" lang="ja-JP" altLang="en-US" sz="1400" dirty="0">
                  <a:solidFill>
                    <a:srgbClr val="002060"/>
                  </a:solidFill>
                  <a:latin typeface="Meiryo UI" panose="020B0604030504040204" pitchFamily="50" charset="-128"/>
                  <a:ea typeface="Meiryo UI" panose="020B0604030504040204" pitchFamily="50" charset="-128"/>
                </a:rPr>
                <a:t>技術を展示</a:t>
              </a:r>
            </a:p>
          </p:txBody>
        </p:sp>
        <p:sp>
          <p:nvSpPr>
            <p:cNvPr id="9" name="四角形: 角を丸くする 8">
              <a:extLst>
                <a:ext uri="{FF2B5EF4-FFF2-40B4-BE49-F238E27FC236}">
                  <a16:creationId xmlns:a16="http://schemas.microsoft.com/office/drawing/2014/main" id="{8CBB9992-AA3A-6DEC-D5D9-A16432BC3CDE}"/>
                </a:ext>
              </a:extLst>
            </p:cNvPr>
            <p:cNvSpPr>
              <a:spLocks noChangeAspect="1"/>
            </p:cNvSpPr>
            <p:nvPr/>
          </p:nvSpPr>
          <p:spPr>
            <a:xfrm>
              <a:off x="637200" y="2271780"/>
              <a:ext cx="742872" cy="360547"/>
            </a:xfrm>
            <a:prstGeom prst="roundRect">
              <a:avLst/>
            </a:prstGeom>
            <a:solidFill>
              <a:schemeClr val="accent5">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b="1" dirty="0" err="1">
                  <a:solidFill>
                    <a:schemeClr val="bg1"/>
                  </a:solidFill>
                  <a:latin typeface="Meiryo UI" panose="020B0604030504040204" pitchFamily="50" charset="-128"/>
                  <a:ea typeface="Meiryo UI" panose="020B0604030504040204" pitchFamily="50" charset="-128"/>
                  <a:cs typeface="Tahoma" panose="020B0604030504040204" pitchFamily="34" charset="0"/>
                </a:rPr>
                <a:t>802.11ah</a:t>
              </a:r>
              <a:endParaRPr kumimoji="1" lang="en-US" altLang="ja-JP" sz="800" b="1" dirty="0">
                <a:solidFill>
                  <a:schemeClr val="bg1"/>
                </a:solidFill>
                <a:latin typeface="Meiryo UI" panose="020B0604030504040204" pitchFamily="50" charset="-128"/>
                <a:ea typeface="Meiryo UI" panose="020B0604030504040204" pitchFamily="50" charset="-128"/>
                <a:cs typeface="Tahoma" panose="020B0604030504040204" pitchFamily="34" charset="0"/>
              </a:endParaRPr>
            </a:p>
            <a:p>
              <a:pPr algn="ctr"/>
              <a:r>
                <a:rPr lang="en-US" altLang="ja-JP" sz="800" b="1" dirty="0">
                  <a:solidFill>
                    <a:schemeClr val="bg1"/>
                  </a:solidFill>
                  <a:latin typeface="Meiryo UI" panose="020B0604030504040204" pitchFamily="50" charset="-128"/>
                  <a:ea typeface="Meiryo UI" panose="020B0604030504040204" pitchFamily="50" charset="-128"/>
                  <a:cs typeface="Tahoma" panose="020B0604030504040204" pitchFamily="34" charset="0"/>
                </a:rPr>
                <a:t>Wi-Fi </a:t>
              </a:r>
              <a:r>
                <a:rPr lang="en-US" altLang="ja-JP" sz="800" b="1" dirty="0" err="1">
                  <a:solidFill>
                    <a:schemeClr val="bg1"/>
                  </a:solidFill>
                  <a:latin typeface="Meiryo UI" panose="020B0604030504040204" pitchFamily="50" charset="-128"/>
                  <a:ea typeface="Meiryo UI" panose="020B0604030504040204" pitchFamily="50" charset="-128"/>
                  <a:cs typeface="Tahoma" panose="020B0604030504040204" pitchFamily="34" charset="0"/>
                </a:rPr>
                <a:t>HaLow</a:t>
              </a:r>
              <a:endParaRPr kumimoji="1" lang="ja-JP" altLang="en-US" sz="800" b="1" baseline="30000" dirty="0">
                <a:solidFill>
                  <a:schemeClr val="bg1"/>
                </a:solidFill>
                <a:latin typeface="Meiryo UI" panose="020B0604030504040204" pitchFamily="50" charset="-128"/>
                <a:ea typeface="Meiryo UI" panose="020B0604030504040204" pitchFamily="50" charset="-128"/>
                <a:cs typeface="Tahoma" panose="020B0604030504040204" pitchFamily="34" charset="0"/>
              </a:endParaRPr>
            </a:p>
          </p:txBody>
        </p:sp>
        <p:sp>
          <p:nvSpPr>
            <p:cNvPr id="10" name="四角形: 角を丸くする 9">
              <a:extLst>
                <a:ext uri="{FF2B5EF4-FFF2-40B4-BE49-F238E27FC236}">
                  <a16:creationId xmlns:a16="http://schemas.microsoft.com/office/drawing/2014/main" id="{2BDDD044-107C-8AF9-B1E0-2B732B3D3800}"/>
                </a:ext>
              </a:extLst>
            </p:cNvPr>
            <p:cNvSpPr>
              <a:spLocks noChangeAspect="1"/>
            </p:cNvSpPr>
            <p:nvPr/>
          </p:nvSpPr>
          <p:spPr>
            <a:xfrm>
              <a:off x="1522983" y="2271780"/>
              <a:ext cx="718784" cy="358729"/>
            </a:xfrm>
            <a:prstGeom prst="roundRect">
              <a:avLst/>
            </a:prstGeom>
            <a:solidFill>
              <a:schemeClr val="accent5">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b="1" dirty="0">
                  <a:solidFill>
                    <a:schemeClr val="bg1"/>
                  </a:solidFill>
                  <a:latin typeface="Meiryo UI" panose="020B0604030504040204" pitchFamily="50" charset="-128"/>
                  <a:ea typeface="Meiryo UI" panose="020B0604030504040204" pitchFamily="50" charset="-128"/>
                  <a:cs typeface="Tahoma" panose="020B0604030504040204" pitchFamily="34" charset="0"/>
                </a:rPr>
                <a:t>Wi-Fi</a:t>
              </a:r>
              <a:r>
                <a:rPr lang="ja-JP" altLang="en-US" sz="800" b="1" dirty="0">
                  <a:solidFill>
                    <a:schemeClr val="bg1"/>
                  </a:solidFill>
                  <a:latin typeface="Meiryo UI" panose="020B0604030504040204" pitchFamily="50" charset="-128"/>
                  <a:ea typeface="Meiryo UI" panose="020B0604030504040204" pitchFamily="50" charset="-128"/>
                  <a:cs typeface="Tahoma" panose="020B0604030504040204" pitchFamily="34" charset="0"/>
                </a:rPr>
                <a:t> </a:t>
              </a:r>
              <a:r>
                <a:rPr lang="en-US" altLang="ja-JP" sz="800" b="1" dirty="0" err="1">
                  <a:solidFill>
                    <a:schemeClr val="bg1"/>
                  </a:solidFill>
                  <a:latin typeface="Meiryo UI" panose="020B0604030504040204" pitchFamily="50" charset="-128"/>
                  <a:ea typeface="Meiryo UI" panose="020B0604030504040204" pitchFamily="50" charset="-128"/>
                  <a:cs typeface="Tahoma" panose="020B0604030504040204" pitchFamily="34" charset="0"/>
                </a:rPr>
                <a:t>6E</a:t>
              </a:r>
              <a:r>
                <a:rPr lang="en-US" altLang="ja-JP" sz="800" b="1" dirty="0">
                  <a:solidFill>
                    <a:schemeClr val="bg1"/>
                  </a:solidFill>
                  <a:latin typeface="Meiryo UI" panose="020B0604030504040204" pitchFamily="50" charset="-128"/>
                  <a:ea typeface="Meiryo UI" panose="020B0604030504040204" pitchFamily="50" charset="-128"/>
                  <a:cs typeface="Tahoma" panose="020B0604030504040204" pitchFamily="34" charset="0"/>
                </a:rPr>
                <a:t>/7</a:t>
              </a:r>
              <a:endParaRPr kumimoji="1" lang="ja-JP" altLang="en-US" sz="800" b="1" baseline="30000" dirty="0">
                <a:solidFill>
                  <a:schemeClr val="bg1"/>
                </a:solidFill>
                <a:latin typeface="Meiryo UI" panose="020B0604030504040204" pitchFamily="50" charset="-128"/>
                <a:ea typeface="Meiryo UI" panose="020B0604030504040204" pitchFamily="50" charset="-128"/>
                <a:cs typeface="Tahoma" panose="020B0604030504040204" pitchFamily="34" charset="0"/>
              </a:endParaRPr>
            </a:p>
          </p:txBody>
        </p:sp>
        <p:sp>
          <p:nvSpPr>
            <p:cNvPr id="11" name="四角形: 角を丸くする 10">
              <a:extLst>
                <a:ext uri="{FF2B5EF4-FFF2-40B4-BE49-F238E27FC236}">
                  <a16:creationId xmlns:a16="http://schemas.microsoft.com/office/drawing/2014/main" id="{1C1E3F09-1C3C-DD8A-DEE7-6726037FD18B}"/>
                </a:ext>
              </a:extLst>
            </p:cNvPr>
            <p:cNvSpPr>
              <a:spLocks noChangeAspect="1"/>
            </p:cNvSpPr>
            <p:nvPr/>
          </p:nvSpPr>
          <p:spPr>
            <a:xfrm>
              <a:off x="2384677" y="2271780"/>
              <a:ext cx="694527" cy="358728"/>
            </a:xfrm>
            <a:prstGeom prst="roundRect">
              <a:avLst/>
            </a:prstGeom>
            <a:solidFill>
              <a:schemeClr val="accent5">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b="1" dirty="0">
                  <a:solidFill>
                    <a:schemeClr val="bg1"/>
                  </a:solidFill>
                  <a:latin typeface="Meiryo UI" panose="020B0604030504040204" pitchFamily="50" charset="-128"/>
                  <a:ea typeface="Meiryo UI" panose="020B0604030504040204" pitchFamily="50" charset="-128"/>
                  <a:cs typeface="Tahoma" panose="020B0604030504040204" pitchFamily="34" charset="0"/>
                </a:rPr>
                <a:t>ローカル</a:t>
              </a:r>
              <a:r>
                <a:rPr lang="en-US" altLang="ja-JP" sz="800" b="1" dirty="0" err="1">
                  <a:solidFill>
                    <a:schemeClr val="bg1"/>
                  </a:solidFill>
                  <a:latin typeface="Meiryo UI" panose="020B0604030504040204" pitchFamily="50" charset="-128"/>
                  <a:ea typeface="Meiryo UI" panose="020B0604030504040204" pitchFamily="50" charset="-128"/>
                  <a:cs typeface="Tahoma" panose="020B0604030504040204" pitchFamily="34" charset="0"/>
                </a:rPr>
                <a:t>5G</a:t>
              </a:r>
              <a:endParaRPr kumimoji="1" lang="ja-JP" altLang="en-US" sz="800" b="1" baseline="30000" dirty="0">
                <a:solidFill>
                  <a:schemeClr val="bg1"/>
                </a:solidFill>
                <a:latin typeface="Meiryo UI" panose="020B0604030504040204" pitchFamily="50" charset="-128"/>
                <a:ea typeface="Meiryo UI" panose="020B0604030504040204" pitchFamily="50" charset="-128"/>
                <a:cs typeface="Tahoma" panose="020B0604030504040204" pitchFamily="34" charset="0"/>
              </a:endParaRPr>
            </a:p>
          </p:txBody>
        </p:sp>
      </p:grpSp>
      <p:grpSp>
        <p:nvGrpSpPr>
          <p:cNvPr id="22" name="グループ化 21">
            <a:extLst>
              <a:ext uri="{FF2B5EF4-FFF2-40B4-BE49-F238E27FC236}">
                <a16:creationId xmlns:a16="http://schemas.microsoft.com/office/drawing/2014/main" id="{C0666E2C-CF57-D318-FFF9-B9D2AFB6490B}"/>
              </a:ext>
            </a:extLst>
          </p:cNvPr>
          <p:cNvGrpSpPr>
            <a:grpSpLocks noChangeAspect="1"/>
          </p:cNvGrpSpPr>
          <p:nvPr/>
        </p:nvGrpSpPr>
        <p:grpSpPr>
          <a:xfrm>
            <a:off x="2524660" y="2990946"/>
            <a:ext cx="7562830" cy="3677037"/>
            <a:chOff x="-140677" y="1524021"/>
            <a:chExt cx="10530899" cy="5120103"/>
          </a:xfrm>
        </p:grpSpPr>
        <p:graphicFrame>
          <p:nvGraphicFramePr>
            <p:cNvPr id="23" name="図表 22">
              <a:extLst>
                <a:ext uri="{FF2B5EF4-FFF2-40B4-BE49-F238E27FC236}">
                  <a16:creationId xmlns:a16="http://schemas.microsoft.com/office/drawing/2014/main" id="{7E7ED53F-B1C8-05CB-164A-E477E1985C90}"/>
                </a:ext>
              </a:extLst>
            </p:cNvPr>
            <p:cNvGraphicFramePr/>
            <p:nvPr/>
          </p:nvGraphicFramePr>
          <p:xfrm>
            <a:off x="1296143" y="1524021"/>
            <a:ext cx="7148459" cy="46204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6" name="テキスト ボックス 25">
              <a:extLst>
                <a:ext uri="{FF2B5EF4-FFF2-40B4-BE49-F238E27FC236}">
                  <a16:creationId xmlns:a16="http://schemas.microsoft.com/office/drawing/2014/main" id="{DE59B4BA-F8AD-9321-D8D5-B63D27090C06}"/>
                </a:ext>
              </a:extLst>
            </p:cNvPr>
            <p:cNvSpPr txBox="1"/>
            <p:nvPr/>
          </p:nvSpPr>
          <p:spPr>
            <a:xfrm>
              <a:off x="-140677" y="4409591"/>
              <a:ext cx="4374057" cy="814272"/>
            </a:xfrm>
            <a:prstGeom prst="rect">
              <a:avLst/>
            </a:prstGeom>
            <a:noFill/>
          </p:spPr>
          <p:txBody>
            <a:bodyPr wrap="square" rtlCol="0">
              <a:spAutoFit/>
            </a:bodyPr>
            <a:lstStyle/>
            <a:p>
              <a:pPr algn="ctr"/>
              <a:r>
                <a:rPr kumimoji="1" lang="en-US" altLang="ja-JP" sz="1600" b="1" dirty="0">
                  <a:solidFill>
                    <a:srgbClr val="800000"/>
                  </a:solidFill>
                  <a:latin typeface="Meiryo UI" panose="020B0604030504040204" pitchFamily="50" charset="-128"/>
                  <a:ea typeface="Meiryo UI" panose="020B0604030504040204" pitchFamily="50" charset="-128"/>
                </a:rPr>
                <a:t>11ah</a:t>
              </a:r>
              <a:r>
                <a:rPr kumimoji="1" lang="ja-JP" altLang="en-US" sz="1600" b="1" dirty="0">
                  <a:solidFill>
                    <a:srgbClr val="800000"/>
                  </a:solidFill>
                  <a:latin typeface="Meiryo UI" panose="020B0604030504040204" pitchFamily="50" charset="-128"/>
                  <a:ea typeface="Meiryo UI" panose="020B0604030504040204" pitchFamily="50" charset="-128"/>
                </a:rPr>
                <a:t>の最新技術を組み合わせた</a:t>
              </a:r>
            </a:p>
            <a:p>
              <a:pPr algn="ctr"/>
              <a:r>
                <a:rPr kumimoji="1" lang="ja-JP" altLang="en-US" sz="1600" b="1" dirty="0">
                  <a:solidFill>
                    <a:srgbClr val="800000"/>
                  </a:solidFill>
                  <a:latin typeface="Meiryo UI" panose="020B0604030504040204" pitchFamily="50" charset="-128"/>
                  <a:ea typeface="Meiryo UI" panose="020B0604030504040204" pitchFamily="50" charset="-128"/>
                </a:rPr>
                <a:t>ユースケース展示</a:t>
              </a:r>
            </a:p>
          </p:txBody>
        </p:sp>
        <p:sp>
          <p:nvSpPr>
            <p:cNvPr id="27" name="思考の吹き出し: 雲形 26">
              <a:extLst>
                <a:ext uri="{FF2B5EF4-FFF2-40B4-BE49-F238E27FC236}">
                  <a16:creationId xmlns:a16="http://schemas.microsoft.com/office/drawing/2014/main" id="{CDA2ABA2-6D01-5844-00EE-731F14EFFAC1}"/>
                </a:ext>
              </a:extLst>
            </p:cNvPr>
            <p:cNvSpPr/>
            <p:nvPr/>
          </p:nvSpPr>
          <p:spPr>
            <a:xfrm>
              <a:off x="211387" y="1816545"/>
              <a:ext cx="3096344" cy="1080120"/>
            </a:xfrm>
            <a:prstGeom prst="cloudCallout">
              <a:avLst>
                <a:gd name="adj1" fmla="val 64454"/>
                <a:gd name="adj2" fmla="val 57930"/>
              </a:avLst>
            </a:prstGeom>
            <a:solidFill>
              <a:schemeClr val="accent5">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sp>
          <p:nvSpPr>
            <p:cNvPr id="28" name="思考の吹き出し: 雲形 27">
              <a:extLst>
                <a:ext uri="{FF2B5EF4-FFF2-40B4-BE49-F238E27FC236}">
                  <a16:creationId xmlns:a16="http://schemas.microsoft.com/office/drawing/2014/main" id="{99A51E1E-5752-0544-7DA0-C81BE27A4AF8}"/>
                </a:ext>
              </a:extLst>
            </p:cNvPr>
            <p:cNvSpPr/>
            <p:nvPr/>
          </p:nvSpPr>
          <p:spPr>
            <a:xfrm flipH="1">
              <a:off x="6408711" y="1816545"/>
              <a:ext cx="3096344" cy="1080120"/>
            </a:xfrm>
            <a:prstGeom prst="cloudCallout">
              <a:avLst>
                <a:gd name="adj1" fmla="val 63524"/>
                <a:gd name="adj2" fmla="val 57930"/>
              </a:avLst>
            </a:prstGeom>
            <a:solidFill>
              <a:schemeClr val="accent5">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03D4A6B0-6CFD-B2DA-157B-631434B7BE79}"/>
                </a:ext>
              </a:extLst>
            </p:cNvPr>
            <p:cNvSpPr txBox="1"/>
            <p:nvPr/>
          </p:nvSpPr>
          <p:spPr>
            <a:xfrm>
              <a:off x="579863" y="2064030"/>
              <a:ext cx="2555384" cy="599990"/>
            </a:xfrm>
            <a:prstGeom prst="rect">
              <a:avLst/>
            </a:prstGeom>
            <a:noFill/>
          </p:spPr>
          <p:txBody>
            <a:bodyPr wrap="square" rtlCol="0">
              <a:spAutoFit/>
            </a:bodyPr>
            <a:lstStyle/>
            <a:p>
              <a:pPr algn="ctr"/>
              <a:r>
                <a:rPr kumimoji="1" lang="ja-JP" altLang="en-US" sz="1100" b="1" dirty="0">
                  <a:solidFill>
                    <a:schemeClr val="bg1"/>
                  </a:solidFill>
                  <a:latin typeface="Meiryo UI" panose="020B0604030504040204" pitchFamily="50" charset="-128"/>
                  <a:ea typeface="Meiryo UI" panose="020B0604030504040204" pitchFamily="50" charset="-128"/>
                </a:rPr>
                <a:t>業種毎ソリューションの構成とシステム検証</a:t>
              </a:r>
            </a:p>
          </p:txBody>
        </p:sp>
        <p:sp>
          <p:nvSpPr>
            <p:cNvPr id="30" name="テキスト ボックス 29">
              <a:extLst>
                <a:ext uri="{FF2B5EF4-FFF2-40B4-BE49-F238E27FC236}">
                  <a16:creationId xmlns:a16="http://schemas.microsoft.com/office/drawing/2014/main" id="{D1A2F334-FE69-DA5F-1716-BBFC31FE34DF}"/>
                </a:ext>
              </a:extLst>
            </p:cNvPr>
            <p:cNvSpPr txBox="1"/>
            <p:nvPr/>
          </p:nvSpPr>
          <p:spPr>
            <a:xfrm>
              <a:off x="6969034" y="2064030"/>
              <a:ext cx="2141158" cy="599990"/>
            </a:xfrm>
            <a:prstGeom prst="rect">
              <a:avLst/>
            </a:prstGeom>
            <a:noFill/>
          </p:spPr>
          <p:txBody>
            <a:bodyPr wrap="square" rtlCol="0">
              <a:spAutoFit/>
            </a:bodyPr>
            <a:lstStyle/>
            <a:p>
              <a:pPr algn="ctr"/>
              <a:r>
                <a:rPr lang="ja-JP" altLang="en-US" sz="1100" b="1" dirty="0">
                  <a:solidFill>
                    <a:schemeClr val="bg1"/>
                  </a:solidFill>
                  <a:latin typeface="Meiryo UI" panose="020B0604030504040204" pitchFamily="50" charset="-128"/>
                  <a:ea typeface="Meiryo UI" panose="020B0604030504040204" pitchFamily="50" charset="-128"/>
                </a:rPr>
                <a:t>製品間</a:t>
              </a:r>
              <a:r>
                <a:rPr kumimoji="1" lang="ja-JP" altLang="en-US" sz="1100" b="1" dirty="0">
                  <a:solidFill>
                    <a:schemeClr val="bg1"/>
                  </a:solidFill>
                  <a:latin typeface="Meiryo UI" panose="020B0604030504040204" pitchFamily="50" charset="-128"/>
                  <a:ea typeface="Meiryo UI" panose="020B0604030504040204" pitchFamily="50" charset="-128"/>
                </a:rPr>
                <a:t>の相互接続と</a:t>
              </a:r>
            </a:p>
            <a:p>
              <a:pPr algn="ctr"/>
              <a:r>
                <a:rPr kumimoji="1" lang="ja-JP" altLang="en-US" sz="1100" b="1" dirty="0">
                  <a:solidFill>
                    <a:schemeClr val="bg1"/>
                  </a:solidFill>
                  <a:latin typeface="Meiryo UI" panose="020B0604030504040204" pitchFamily="50" charset="-128"/>
                  <a:ea typeface="Meiryo UI" panose="020B0604030504040204" pitchFamily="50" charset="-128"/>
                </a:rPr>
                <a:t>システム検証</a:t>
              </a:r>
            </a:p>
          </p:txBody>
        </p:sp>
        <p:pic>
          <p:nvPicPr>
            <p:cNvPr id="31" name="Picture 4" descr="パソコンを使ったプレゼンのイラスト（男性）">
              <a:extLst>
                <a:ext uri="{FF2B5EF4-FFF2-40B4-BE49-F238E27FC236}">
                  <a16:creationId xmlns:a16="http://schemas.microsoft.com/office/drawing/2014/main" id="{FA9F979A-FF48-144B-CAD9-E6C222EAD2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62822" y="5060848"/>
              <a:ext cx="1508002" cy="150800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サラリーマンの会議のイラスト">
              <a:extLst>
                <a:ext uri="{FF2B5EF4-FFF2-40B4-BE49-F238E27FC236}">
                  <a16:creationId xmlns:a16="http://schemas.microsoft.com/office/drawing/2014/main" id="{E43583C4-E1D9-ADA5-DD5A-25770D7F01A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7154" y="5136122"/>
              <a:ext cx="1508002" cy="1508002"/>
            </a:xfrm>
            <a:prstGeom prst="rect">
              <a:avLst/>
            </a:prstGeom>
            <a:noFill/>
            <a:extLst>
              <a:ext uri="{909E8E84-426E-40DD-AFC4-6F175D3DCCD1}">
                <a14:hiddenFill xmlns:a14="http://schemas.microsoft.com/office/drawing/2010/main">
                  <a:solidFill>
                    <a:srgbClr val="FFFFFF"/>
                  </a:solidFill>
                </a14:hiddenFill>
              </a:ext>
            </a:extLst>
          </p:spPr>
        </p:pic>
        <p:sp>
          <p:nvSpPr>
            <p:cNvPr id="33" name="楕円 32">
              <a:extLst>
                <a:ext uri="{FF2B5EF4-FFF2-40B4-BE49-F238E27FC236}">
                  <a16:creationId xmlns:a16="http://schemas.microsoft.com/office/drawing/2014/main" id="{28A2F230-93A5-78DD-BC1B-04370AC61459}"/>
                </a:ext>
              </a:extLst>
            </p:cNvPr>
            <p:cNvSpPr/>
            <p:nvPr/>
          </p:nvSpPr>
          <p:spPr>
            <a:xfrm>
              <a:off x="3885162" y="2962910"/>
              <a:ext cx="1918861" cy="1919073"/>
            </a:xfrm>
            <a:prstGeom prst="ellipse">
              <a:avLst/>
            </a:prstGeom>
            <a:gradFill flip="none" rotWithShape="1">
              <a:gsLst>
                <a:gs pos="0">
                  <a:schemeClr val="bg1"/>
                </a:gs>
                <a:gs pos="0">
                  <a:schemeClr val="accent1">
                    <a:lumMod val="45000"/>
                    <a:lumOff val="55000"/>
                  </a:schemeClr>
                </a:gs>
                <a:gs pos="21000">
                  <a:schemeClr val="accent1">
                    <a:lumMod val="45000"/>
                    <a:lumOff val="55000"/>
                  </a:schemeClr>
                </a:gs>
                <a:gs pos="8300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Meiryo UI" panose="020B0604030504040204" pitchFamily="50" charset="-128"/>
                <a:ea typeface="Meiryo UI" panose="020B0604030504040204" pitchFamily="50" charset="-128"/>
              </a:endParaRPr>
            </a:p>
          </p:txBody>
        </p:sp>
        <p:grpSp>
          <p:nvGrpSpPr>
            <p:cNvPr id="34" name="グループ化 33">
              <a:extLst>
                <a:ext uri="{FF2B5EF4-FFF2-40B4-BE49-F238E27FC236}">
                  <a16:creationId xmlns:a16="http://schemas.microsoft.com/office/drawing/2014/main" id="{C9670F9B-2695-8DCD-9816-6378C4704591}"/>
                </a:ext>
              </a:extLst>
            </p:cNvPr>
            <p:cNvGrpSpPr>
              <a:grpSpLocks noChangeAspect="1"/>
            </p:cNvGrpSpPr>
            <p:nvPr/>
          </p:nvGrpSpPr>
          <p:grpSpPr>
            <a:xfrm>
              <a:off x="3672466" y="3025237"/>
              <a:ext cx="2447472" cy="1727794"/>
              <a:chOff x="810724" y="3030670"/>
              <a:chExt cx="1944216" cy="1372521"/>
            </a:xfrm>
          </p:grpSpPr>
          <p:pic>
            <p:nvPicPr>
              <p:cNvPr id="37" name="図 36">
                <a:extLst>
                  <a:ext uri="{FF2B5EF4-FFF2-40B4-BE49-F238E27FC236}">
                    <a16:creationId xmlns:a16="http://schemas.microsoft.com/office/drawing/2014/main" id="{98C8B50F-1AF7-055A-5219-67EC3F30AE39}"/>
                  </a:ext>
                </a:extLst>
              </p:cNvPr>
              <p:cNvPicPr>
                <a:picLocks noChangeAspect="1"/>
              </p:cNvPicPr>
              <p:nvPr/>
            </p:nvPicPr>
            <p:blipFill rotWithShape="1">
              <a:blip r:embed="rId9">
                <a:extLst>
                  <a:ext uri="{28A0092B-C50C-407E-A947-70E740481C1C}">
                    <a14:useLocalDpi xmlns:a14="http://schemas.microsoft.com/office/drawing/2010/main" val="0"/>
                  </a:ext>
                </a:extLst>
              </a:blip>
              <a:srcRect l="10384" t="4722" r="9146" b="30640"/>
              <a:stretch/>
            </p:blipFill>
            <p:spPr>
              <a:xfrm>
                <a:off x="1206768" y="3436891"/>
                <a:ext cx="1152127" cy="966300"/>
              </a:xfrm>
              <a:prstGeom prst="rect">
                <a:avLst/>
              </a:prstGeom>
            </p:spPr>
          </p:pic>
          <p:pic>
            <p:nvPicPr>
              <p:cNvPr id="38" name="図 37">
                <a:extLst>
                  <a:ext uri="{FF2B5EF4-FFF2-40B4-BE49-F238E27FC236}">
                    <a16:creationId xmlns:a16="http://schemas.microsoft.com/office/drawing/2014/main" id="{BE534398-F4EB-7A1F-9D5E-1FFD80DF298D}"/>
                  </a:ext>
                </a:extLst>
              </p:cNvPr>
              <p:cNvPicPr>
                <a:picLocks noChangeAspect="1"/>
              </p:cNvPicPr>
              <p:nvPr/>
            </p:nvPicPr>
            <p:blipFill rotWithShape="1">
              <a:blip r:embed="rId9">
                <a:extLst>
                  <a:ext uri="{28A0092B-C50C-407E-A947-70E740481C1C}">
                    <a14:useLocalDpi xmlns:a14="http://schemas.microsoft.com/office/drawing/2010/main" val="0"/>
                  </a:ext>
                </a:extLst>
              </a:blip>
              <a:srcRect l="14338" t="69182" r="15575" b="13415"/>
              <a:stretch/>
            </p:blipFill>
            <p:spPr>
              <a:xfrm>
                <a:off x="810724" y="3030670"/>
                <a:ext cx="1944216" cy="504056"/>
              </a:xfrm>
              <a:prstGeom prst="rect">
                <a:avLst/>
              </a:prstGeom>
            </p:spPr>
          </p:pic>
        </p:grpSp>
        <p:sp>
          <p:nvSpPr>
            <p:cNvPr id="35" name="思考の吹き出し: 雲形 34">
              <a:extLst>
                <a:ext uri="{FF2B5EF4-FFF2-40B4-BE49-F238E27FC236}">
                  <a16:creationId xmlns:a16="http://schemas.microsoft.com/office/drawing/2014/main" id="{C2A0D7B5-4A3E-B54E-C944-4230BAB2D258}"/>
                </a:ext>
              </a:extLst>
            </p:cNvPr>
            <p:cNvSpPr/>
            <p:nvPr/>
          </p:nvSpPr>
          <p:spPr>
            <a:xfrm flipH="1">
              <a:off x="3364357" y="5488730"/>
              <a:ext cx="3096344" cy="1080120"/>
            </a:xfrm>
            <a:prstGeom prst="cloudCallout">
              <a:avLst>
                <a:gd name="adj1" fmla="val -438"/>
                <a:gd name="adj2" fmla="val -109230"/>
              </a:avLst>
            </a:prstGeom>
            <a:solidFill>
              <a:schemeClr val="accent5">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a:latin typeface="Meiryo UI" panose="020B0604030504040204" pitchFamily="50" charset="-128"/>
                <a:ea typeface="Meiryo UI" panose="020B0604030504040204" pitchFamily="50" charset="-128"/>
              </a:endParaRPr>
            </a:p>
          </p:txBody>
        </p:sp>
        <p:sp>
          <p:nvSpPr>
            <p:cNvPr id="36" name="テキスト ボックス 35">
              <a:extLst>
                <a:ext uri="{FF2B5EF4-FFF2-40B4-BE49-F238E27FC236}">
                  <a16:creationId xmlns:a16="http://schemas.microsoft.com/office/drawing/2014/main" id="{14789D81-B41C-A0DA-6C93-0EA1F902034A}"/>
                </a:ext>
              </a:extLst>
            </p:cNvPr>
            <p:cNvSpPr txBox="1"/>
            <p:nvPr/>
          </p:nvSpPr>
          <p:spPr>
            <a:xfrm>
              <a:off x="3567276" y="5745124"/>
              <a:ext cx="2569287" cy="599990"/>
            </a:xfrm>
            <a:prstGeom prst="rect">
              <a:avLst/>
            </a:prstGeom>
            <a:noFill/>
          </p:spPr>
          <p:txBody>
            <a:bodyPr wrap="square" rtlCol="0">
              <a:spAutoFit/>
            </a:bodyPr>
            <a:lstStyle/>
            <a:p>
              <a:pPr algn="ctr"/>
              <a:r>
                <a:rPr lang="ja-JP" altLang="en-US" sz="1100" b="1" dirty="0">
                  <a:solidFill>
                    <a:schemeClr val="bg1"/>
                  </a:solidFill>
                  <a:latin typeface="Meiryo UI" panose="020B0604030504040204" pitchFamily="50" charset="-128"/>
                  <a:ea typeface="Meiryo UI" panose="020B0604030504040204" pitchFamily="50" charset="-128"/>
                </a:rPr>
                <a:t>本格的なビジネス展開へのバックアップ</a:t>
              </a:r>
              <a:endParaRPr kumimoji="1" lang="ja-JP" altLang="en-US" sz="1100" b="1" dirty="0">
                <a:solidFill>
                  <a:schemeClr val="bg1"/>
                </a:solidFill>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B7AE3543-6A01-84A5-1DA4-CF55B56BCE45}"/>
                </a:ext>
              </a:extLst>
            </p:cNvPr>
            <p:cNvSpPr txBox="1"/>
            <p:nvPr/>
          </p:nvSpPr>
          <p:spPr>
            <a:xfrm>
              <a:off x="3084793" y="2215765"/>
              <a:ext cx="3767647" cy="814272"/>
            </a:xfrm>
            <a:prstGeom prst="rect">
              <a:avLst/>
            </a:prstGeom>
            <a:noFill/>
          </p:spPr>
          <p:txBody>
            <a:bodyPr wrap="square" rtlCol="0">
              <a:spAutoFit/>
            </a:bodyPr>
            <a:lstStyle/>
            <a:p>
              <a:pPr algn="ctr"/>
              <a:r>
                <a:rPr kumimoji="1" lang="ja-JP" altLang="en-US" sz="1600" b="1" dirty="0">
                  <a:solidFill>
                    <a:srgbClr val="800000"/>
                  </a:solidFill>
                  <a:latin typeface="Meiryo UI" panose="020B0604030504040204" pitchFamily="50" charset="-128"/>
                  <a:ea typeface="Meiryo UI" panose="020B0604030504040204" pitchFamily="50" charset="-128"/>
                </a:rPr>
                <a:t>プライベートワイヤレスの</a:t>
              </a:r>
            </a:p>
            <a:p>
              <a:pPr algn="ctr"/>
              <a:r>
                <a:rPr kumimoji="1" lang="ja-JP" altLang="en-US" sz="1600" b="1" dirty="0">
                  <a:solidFill>
                    <a:srgbClr val="800000"/>
                  </a:solidFill>
                  <a:latin typeface="Meiryo UI" panose="020B0604030504040204" pitchFamily="50" charset="-128"/>
                  <a:ea typeface="Meiryo UI" panose="020B0604030504040204" pitchFamily="50" charset="-128"/>
                </a:rPr>
                <a:t>将来像を紹介</a:t>
              </a:r>
            </a:p>
          </p:txBody>
        </p:sp>
        <p:sp>
          <p:nvSpPr>
            <p:cNvPr id="25" name="テキスト ボックス 24">
              <a:extLst>
                <a:ext uri="{FF2B5EF4-FFF2-40B4-BE49-F238E27FC236}">
                  <a16:creationId xmlns:a16="http://schemas.microsoft.com/office/drawing/2014/main" id="{A274621E-745A-7746-DE12-681385833230}"/>
                </a:ext>
              </a:extLst>
            </p:cNvPr>
            <p:cNvSpPr txBox="1"/>
            <p:nvPr/>
          </p:nvSpPr>
          <p:spPr>
            <a:xfrm>
              <a:off x="5599555" y="4409591"/>
              <a:ext cx="4790667" cy="814272"/>
            </a:xfrm>
            <a:prstGeom prst="rect">
              <a:avLst/>
            </a:prstGeom>
            <a:noFill/>
          </p:spPr>
          <p:txBody>
            <a:bodyPr wrap="square" rtlCol="0">
              <a:spAutoFit/>
            </a:bodyPr>
            <a:lstStyle/>
            <a:p>
              <a:pPr algn="ctr"/>
              <a:r>
                <a:rPr kumimoji="1" lang="ja-JP" altLang="en-US" sz="1600" b="1" dirty="0">
                  <a:solidFill>
                    <a:srgbClr val="800000"/>
                  </a:solidFill>
                  <a:latin typeface="Meiryo UI" panose="020B0604030504040204" pitchFamily="50" charset="-128"/>
                  <a:ea typeface="Meiryo UI" panose="020B0604030504040204" pitchFamily="50" charset="-128"/>
                </a:rPr>
                <a:t>プライベートワイヤレスを活用した</a:t>
              </a:r>
            </a:p>
            <a:p>
              <a:pPr algn="ctr"/>
              <a:r>
                <a:rPr kumimoji="1" lang="en-US" altLang="ja-JP" sz="1600" b="1" dirty="0">
                  <a:solidFill>
                    <a:srgbClr val="800000"/>
                  </a:solidFill>
                  <a:latin typeface="Meiryo UI" panose="020B0604030504040204" pitchFamily="50" charset="-128"/>
                  <a:ea typeface="Meiryo UI" panose="020B0604030504040204" pitchFamily="50" charset="-128"/>
                </a:rPr>
                <a:t>DX</a:t>
              </a:r>
              <a:r>
                <a:rPr kumimoji="1" lang="ja-JP" altLang="en-US" sz="1600" b="1" dirty="0">
                  <a:solidFill>
                    <a:srgbClr val="800000"/>
                  </a:solidFill>
                  <a:latin typeface="Meiryo UI" panose="020B0604030504040204" pitchFamily="50" charset="-128"/>
                  <a:ea typeface="Meiryo UI" panose="020B0604030504040204" pitchFamily="50" charset="-128"/>
                </a:rPr>
                <a:t>化と</a:t>
              </a:r>
              <a:r>
                <a:rPr kumimoji="1" lang="en-US" altLang="ja-JP" sz="1600" b="1" dirty="0">
                  <a:solidFill>
                    <a:srgbClr val="800000"/>
                  </a:solidFill>
                  <a:latin typeface="Meiryo UI" panose="020B0604030504040204" pitchFamily="50" charset="-128"/>
                  <a:ea typeface="Meiryo UI" panose="020B0604030504040204" pitchFamily="50" charset="-128"/>
                </a:rPr>
                <a:t>IoT</a:t>
              </a:r>
              <a:r>
                <a:rPr kumimoji="1" lang="ja-JP" altLang="en-US" sz="1600" b="1" dirty="0">
                  <a:solidFill>
                    <a:srgbClr val="800000"/>
                  </a:solidFill>
                  <a:latin typeface="Meiryo UI" panose="020B0604030504040204" pitchFamily="50" charset="-128"/>
                  <a:ea typeface="Meiryo UI" panose="020B0604030504040204" pitchFamily="50" charset="-128"/>
                </a:rPr>
                <a:t>実装を提案</a:t>
              </a:r>
            </a:p>
          </p:txBody>
        </p:sp>
      </p:grpSp>
      <p:sp>
        <p:nvSpPr>
          <p:cNvPr id="49" name="楕円 48">
            <a:extLst>
              <a:ext uri="{FF2B5EF4-FFF2-40B4-BE49-F238E27FC236}">
                <a16:creationId xmlns:a16="http://schemas.microsoft.com/office/drawing/2014/main" id="{A166A6A8-DFCB-EEA6-4134-638AE98A61F1}"/>
              </a:ext>
            </a:extLst>
          </p:cNvPr>
          <p:cNvSpPr>
            <a:spLocks noChangeAspect="1"/>
          </p:cNvSpPr>
          <p:nvPr/>
        </p:nvSpPr>
        <p:spPr>
          <a:xfrm>
            <a:off x="4604863" y="1593600"/>
            <a:ext cx="1008000" cy="1008000"/>
          </a:xfrm>
          <a:prstGeom prst="ellipse">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tlCol="0" anchor="t"/>
          <a:lstStyle/>
          <a:p>
            <a:r>
              <a:rPr kumimoji="1" lang="ja-JP" altLang="en-US" sz="1400" b="1" dirty="0">
                <a:solidFill>
                  <a:schemeClr val="accent6">
                    <a:lumMod val="75000"/>
                  </a:schemeClr>
                </a:solidFill>
                <a:latin typeface="Meiryo UI" panose="020B0604030504040204" pitchFamily="50" charset="-128"/>
                <a:ea typeface="Meiryo UI" panose="020B0604030504040204" pitchFamily="50" charset="-128"/>
              </a:rPr>
              <a:t>体験</a:t>
            </a:r>
          </a:p>
          <a:p>
            <a:r>
              <a:rPr lang="ja-JP" altLang="en-US" sz="1400" b="1" dirty="0">
                <a:solidFill>
                  <a:schemeClr val="accent6">
                    <a:lumMod val="75000"/>
                  </a:schemeClr>
                </a:solidFill>
                <a:latin typeface="Meiryo UI" panose="020B0604030504040204" pitchFamily="50" charset="-128"/>
                <a:ea typeface="Meiryo UI" panose="020B0604030504040204" pitchFamily="50" charset="-128"/>
              </a:rPr>
              <a:t>する</a:t>
            </a:r>
            <a:endParaRPr kumimoji="1" lang="ja-JP" altLang="en-US" sz="1400" b="1" dirty="0">
              <a:solidFill>
                <a:schemeClr val="accent6">
                  <a:lumMod val="75000"/>
                </a:schemeClr>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0AFD96A1-D44A-E784-D6D7-60086EA9BD18}"/>
              </a:ext>
            </a:extLst>
          </p:cNvPr>
          <p:cNvSpPr>
            <a:spLocks noChangeAspect="1"/>
          </p:cNvSpPr>
          <p:nvPr/>
        </p:nvSpPr>
        <p:spPr>
          <a:xfrm>
            <a:off x="5175460" y="1684996"/>
            <a:ext cx="2433629" cy="459292"/>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rgbClr val="002060"/>
                </a:solidFill>
                <a:latin typeface="Meiryo UI" panose="020B0604030504040204" pitchFamily="50" charset="-128"/>
                <a:ea typeface="Meiryo UI" panose="020B0604030504040204" pitchFamily="50" charset="-128"/>
              </a:rPr>
              <a:t>ユースケースを動態展示</a:t>
            </a:r>
          </a:p>
        </p:txBody>
      </p:sp>
      <p:sp>
        <p:nvSpPr>
          <p:cNvPr id="51" name="四角形: 角を丸くする 50">
            <a:extLst>
              <a:ext uri="{FF2B5EF4-FFF2-40B4-BE49-F238E27FC236}">
                <a16:creationId xmlns:a16="http://schemas.microsoft.com/office/drawing/2014/main" id="{70052D6B-90AF-85A5-D55C-B258DE2626CD}"/>
              </a:ext>
            </a:extLst>
          </p:cNvPr>
          <p:cNvSpPr>
            <a:spLocks noChangeAspect="1"/>
          </p:cNvSpPr>
          <p:nvPr/>
        </p:nvSpPr>
        <p:spPr>
          <a:xfrm>
            <a:off x="5167084" y="2271781"/>
            <a:ext cx="742872" cy="360547"/>
          </a:xfrm>
          <a:prstGeom prst="round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latin typeface="Meiryo UI" panose="020B0604030504040204" pitchFamily="50" charset="-128"/>
                <a:ea typeface="Meiryo UI" panose="020B0604030504040204" pitchFamily="50" charset="-128"/>
                <a:cs typeface="Tahoma" panose="020B0604030504040204" pitchFamily="34" charset="0"/>
              </a:rPr>
              <a:t>ホーム</a:t>
            </a:r>
            <a:r>
              <a:rPr kumimoji="1" lang="en-US" altLang="ja-JP" sz="800" b="1" dirty="0">
                <a:latin typeface="Meiryo UI" panose="020B0604030504040204" pitchFamily="50" charset="-128"/>
                <a:ea typeface="Meiryo UI" panose="020B0604030504040204" pitchFamily="50" charset="-128"/>
                <a:cs typeface="Tahoma" panose="020B0604030504040204" pitchFamily="34" charset="0"/>
              </a:rPr>
              <a:t>IoT</a:t>
            </a:r>
            <a:r>
              <a:rPr kumimoji="1" lang="ja-JP" altLang="en-US" sz="800" b="1" dirty="0">
                <a:latin typeface="Meiryo UI" panose="020B0604030504040204" pitchFamily="50" charset="-128"/>
                <a:ea typeface="Meiryo UI" panose="020B0604030504040204" pitchFamily="50" charset="-128"/>
                <a:cs typeface="Tahoma" panose="020B0604030504040204" pitchFamily="34" charset="0"/>
              </a:rPr>
              <a:t> </a:t>
            </a:r>
            <a:endParaRPr kumimoji="1" lang="ja-JP" altLang="en-US" sz="800" b="1" baseline="30000" dirty="0">
              <a:latin typeface="Meiryo UI" panose="020B0604030504040204" pitchFamily="50" charset="-128"/>
              <a:ea typeface="Meiryo UI" panose="020B0604030504040204" pitchFamily="50" charset="-128"/>
              <a:cs typeface="Tahoma" panose="020B0604030504040204" pitchFamily="34" charset="0"/>
            </a:endParaRPr>
          </a:p>
        </p:txBody>
      </p:sp>
      <p:sp>
        <p:nvSpPr>
          <p:cNvPr id="52" name="四角形: 角を丸くする 51">
            <a:extLst>
              <a:ext uri="{FF2B5EF4-FFF2-40B4-BE49-F238E27FC236}">
                <a16:creationId xmlns:a16="http://schemas.microsoft.com/office/drawing/2014/main" id="{2C452FDC-88A9-C68F-1891-3C204D8AA52A}"/>
              </a:ext>
            </a:extLst>
          </p:cNvPr>
          <p:cNvSpPr>
            <a:spLocks noChangeAspect="1"/>
          </p:cNvSpPr>
          <p:nvPr/>
        </p:nvSpPr>
        <p:spPr>
          <a:xfrm>
            <a:off x="6052867" y="2271781"/>
            <a:ext cx="718784" cy="358729"/>
          </a:xfrm>
          <a:prstGeom prst="round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b="1" dirty="0">
                <a:latin typeface="Meiryo UI" panose="020B0604030504040204" pitchFamily="50" charset="-128"/>
                <a:ea typeface="Meiryo UI" panose="020B0604030504040204" pitchFamily="50" charset="-128"/>
                <a:cs typeface="Tahoma" panose="020B0604030504040204" pitchFamily="34" charset="0"/>
              </a:rPr>
              <a:t>FA</a:t>
            </a:r>
            <a:r>
              <a:rPr lang="ja-JP" altLang="en-US" sz="800" b="1" dirty="0">
                <a:latin typeface="Meiryo UI" panose="020B0604030504040204" pitchFamily="50" charset="-128"/>
                <a:ea typeface="Meiryo UI" panose="020B0604030504040204" pitchFamily="50" charset="-128"/>
                <a:cs typeface="Tahoma" panose="020B0604030504040204" pitchFamily="34" charset="0"/>
              </a:rPr>
              <a:t>・産業</a:t>
            </a:r>
            <a:endParaRPr kumimoji="1" lang="ja-JP" altLang="en-US" sz="800" b="1" baseline="30000" dirty="0">
              <a:latin typeface="Meiryo UI" panose="020B0604030504040204" pitchFamily="50" charset="-128"/>
              <a:ea typeface="Meiryo UI" panose="020B0604030504040204" pitchFamily="50" charset="-128"/>
              <a:cs typeface="Tahoma" panose="020B0604030504040204" pitchFamily="34" charset="0"/>
            </a:endParaRPr>
          </a:p>
        </p:txBody>
      </p:sp>
      <p:sp>
        <p:nvSpPr>
          <p:cNvPr id="53" name="四角形: 角を丸くする 52">
            <a:extLst>
              <a:ext uri="{FF2B5EF4-FFF2-40B4-BE49-F238E27FC236}">
                <a16:creationId xmlns:a16="http://schemas.microsoft.com/office/drawing/2014/main" id="{53251B54-F381-1ADC-217E-EA361D11588B}"/>
              </a:ext>
            </a:extLst>
          </p:cNvPr>
          <p:cNvSpPr>
            <a:spLocks noChangeAspect="1"/>
          </p:cNvSpPr>
          <p:nvPr/>
        </p:nvSpPr>
        <p:spPr>
          <a:xfrm>
            <a:off x="6914562" y="2271780"/>
            <a:ext cx="694527" cy="358728"/>
          </a:xfrm>
          <a:prstGeom prst="round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b="1" dirty="0">
                <a:latin typeface="Meiryo UI" panose="020B0604030504040204" pitchFamily="50" charset="-128"/>
                <a:ea typeface="Meiryo UI" panose="020B0604030504040204" pitchFamily="50" charset="-128"/>
                <a:cs typeface="Tahoma" panose="020B0604030504040204" pitchFamily="34" charset="0"/>
              </a:rPr>
              <a:t>自治体</a:t>
            </a:r>
          </a:p>
          <a:p>
            <a:pPr algn="ctr"/>
            <a:r>
              <a:rPr lang="ja-JP" altLang="en-US" sz="800" b="1" dirty="0">
                <a:latin typeface="Meiryo UI" panose="020B0604030504040204" pitchFamily="50" charset="-128"/>
                <a:ea typeface="Meiryo UI" panose="020B0604030504040204" pitchFamily="50" charset="-128"/>
                <a:cs typeface="Tahoma" panose="020B0604030504040204" pitchFamily="34" charset="0"/>
              </a:rPr>
              <a:t>農業</a:t>
            </a:r>
          </a:p>
        </p:txBody>
      </p:sp>
      <p:sp>
        <p:nvSpPr>
          <p:cNvPr id="54" name="楕円 53">
            <a:extLst>
              <a:ext uri="{FF2B5EF4-FFF2-40B4-BE49-F238E27FC236}">
                <a16:creationId xmlns:a16="http://schemas.microsoft.com/office/drawing/2014/main" id="{209E6D0C-871F-BBAC-8133-AC8C642EF818}"/>
              </a:ext>
            </a:extLst>
          </p:cNvPr>
          <p:cNvSpPr>
            <a:spLocks noChangeAspect="1"/>
          </p:cNvSpPr>
          <p:nvPr/>
        </p:nvSpPr>
        <p:spPr>
          <a:xfrm>
            <a:off x="7796671" y="1560332"/>
            <a:ext cx="1008000" cy="1008000"/>
          </a:xfrm>
          <a:prstGeom prst="ellipse">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tlCol="0" anchor="t"/>
          <a:lstStyle/>
          <a:p>
            <a:r>
              <a:rPr kumimoji="1" lang="ja-JP" altLang="en-US" sz="1400" b="1" dirty="0">
                <a:solidFill>
                  <a:schemeClr val="accent2">
                    <a:lumMod val="75000"/>
                  </a:schemeClr>
                </a:solidFill>
                <a:latin typeface="Meiryo UI" panose="020B0604030504040204" pitchFamily="50" charset="-128"/>
                <a:ea typeface="Meiryo UI" panose="020B0604030504040204" pitchFamily="50" charset="-128"/>
              </a:rPr>
              <a:t>創る</a:t>
            </a:r>
          </a:p>
        </p:txBody>
      </p:sp>
      <p:sp>
        <p:nvSpPr>
          <p:cNvPr id="55" name="正方形/長方形 54">
            <a:extLst>
              <a:ext uri="{FF2B5EF4-FFF2-40B4-BE49-F238E27FC236}">
                <a16:creationId xmlns:a16="http://schemas.microsoft.com/office/drawing/2014/main" id="{D88ECC16-771F-052C-4699-76A2A07A3D27}"/>
              </a:ext>
            </a:extLst>
          </p:cNvPr>
          <p:cNvSpPr>
            <a:spLocks noChangeAspect="1"/>
          </p:cNvSpPr>
          <p:nvPr/>
        </p:nvSpPr>
        <p:spPr>
          <a:xfrm>
            <a:off x="8367268" y="1651728"/>
            <a:ext cx="2433629" cy="459292"/>
          </a:xfrm>
          <a:prstGeom prst="rect">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rgbClr val="002060"/>
                </a:solidFill>
                <a:latin typeface="Meiryo UI" panose="020B0604030504040204" pitchFamily="50" charset="-128"/>
                <a:ea typeface="Meiryo UI" panose="020B0604030504040204" pitchFamily="50" charset="-128"/>
              </a:rPr>
              <a:t>共創スペース</a:t>
            </a:r>
          </a:p>
        </p:txBody>
      </p:sp>
      <p:sp>
        <p:nvSpPr>
          <p:cNvPr id="56" name="四角形: 角を丸くする 55">
            <a:extLst>
              <a:ext uri="{FF2B5EF4-FFF2-40B4-BE49-F238E27FC236}">
                <a16:creationId xmlns:a16="http://schemas.microsoft.com/office/drawing/2014/main" id="{8CF71FBE-C86F-B246-0C62-8F2C96631AAE}"/>
              </a:ext>
            </a:extLst>
          </p:cNvPr>
          <p:cNvSpPr>
            <a:spLocks noChangeAspect="1"/>
          </p:cNvSpPr>
          <p:nvPr/>
        </p:nvSpPr>
        <p:spPr>
          <a:xfrm>
            <a:off x="8358892" y="2238513"/>
            <a:ext cx="742872" cy="360547"/>
          </a:xfrm>
          <a:prstGeom prst="round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b="1" dirty="0">
                <a:latin typeface="Meiryo UI" panose="020B0604030504040204" pitchFamily="50" charset="-128"/>
                <a:ea typeface="Meiryo UI" panose="020B0604030504040204" pitchFamily="50" charset="-128"/>
                <a:cs typeface="Tahoma" panose="020B0604030504040204" pitchFamily="34" charset="0"/>
              </a:rPr>
              <a:t>アイディア</a:t>
            </a:r>
          </a:p>
          <a:p>
            <a:pPr algn="ctr"/>
            <a:r>
              <a:rPr lang="ja-JP" altLang="en-US" sz="800" b="1" dirty="0">
                <a:latin typeface="Meiryo UI" panose="020B0604030504040204" pitchFamily="50" charset="-128"/>
                <a:ea typeface="Meiryo UI" panose="020B0604030504040204" pitchFamily="50" charset="-128"/>
                <a:cs typeface="Tahoma" panose="020B0604030504040204" pitchFamily="34" charset="0"/>
              </a:rPr>
              <a:t>創出</a:t>
            </a:r>
          </a:p>
        </p:txBody>
      </p:sp>
      <p:sp>
        <p:nvSpPr>
          <p:cNvPr id="57" name="四角形: 角を丸くする 56">
            <a:extLst>
              <a:ext uri="{FF2B5EF4-FFF2-40B4-BE49-F238E27FC236}">
                <a16:creationId xmlns:a16="http://schemas.microsoft.com/office/drawing/2014/main" id="{96A8D4B6-F74D-892D-0873-2D136D012B27}"/>
              </a:ext>
            </a:extLst>
          </p:cNvPr>
          <p:cNvSpPr>
            <a:spLocks noChangeAspect="1"/>
          </p:cNvSpPr>
          <p:nvPr/>
        </p:nvSpPr>
        <p:spPr>
          <a:xfrm>
            <a:off x="9244675" y="2238513"/>
            <a:ext cx="718784" cy="358729"/>
          </a:xfrm>
          <a:prstGeom prst="round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b="1" dirty="0">
                <a:latin typeface="Meiryo UI" panose="020B0604030504040204" pitchFamily="50" charset="-128"/>
                <a:ea typeface="Meiryo UI" panose="020B0604030504040204" pitchFamily="50" charset="-128"/>
                <a:cs typeface="Tahoma" panose="020B0604030504040204" pitchFamily="34" charset="0"/>
              </a:rPr>
              <a:t>試作品</a:t>
            </a:r>
          </a:p>
          <a:p>
            <a:pPr algn="ctr"/>
            <a:r>
              <a:rPr lang="ja-JP" altLang="en-US" sz="800" b="1" dirty="0">
                <a:latin typeface="Meiryo UI" panose="020B0604030504040204" pitchFamily="50" charset="-128"/>
                <a:ea typeface="Meiryo UI" panose="020B0604030504040204" pitchFamily="50" charset="-128"/>
                <a:cs typeface="Tahoma" panose="020B0604030504040204" pitchFamily="34" charset="0"/>
              </a:rPr>
              <a:t>実験</a:t>
            </a:r>
          </a:p>
        </p:txBody>
      </p:sp>
      <p:sp>
        <p:nvSpPr>
          <p:cNvPr id="58" name="四角形: 角を丸くする 57">
            <a:extLst>
              <a:ext uri="{FF2B5EF4-FFF2-40B4-BE49-F238E27FC236}">
                <a16:creationId xmlns:a16="http://schemas.microsoft.com/office/drawing/2014/main" id="{772E0799-0A4D-5120-2227-187F67A1322E}"/>
              </a:ext>
            </a:extLst>
          </p:cNvPr>
          <p:cNvSpPr>
            <a:spLocks noChangeAspect="1"/>
          </p:cNvSpPr>
          <p:nvPr/>
        </p:nvSpPr>
        <p:spPr>
          <a:xfrm>
            <a:off x="10106370" y="2238512"/>
            <a:ext cx="694527" cy="358728"/>
          </a:xfrm>
          <a:prstGeom prst="round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b="1" dirty="0">
                <a:latin typeface="Meiryo UI" panose="020B0604030504040204" pitchFamily="50" charset="-128"/>
                <a:ea typeface="Meiryo UI" panose="020B0604030504040204" pitchFamily="50" charset="-128"/>
                <a:cs typeface="Tahoma" panose="020B0604030504040204" pitchFamily="34" charset="0"/>
              </a:rPr>
              <a:t>相互接続</a:t>
            </a:r>
          </a:p>
          <a:p>
            <a:pPr algn="ctr"/>
            <a:r>
              <a:rPr lang="ja-JP" altLang="en-US" sz="800" b="1" dirty="0">
                <a:latin typeface="Meiryo UI" panose="020B0604030504040204" pitchFamily="50" charset="-128"/>
                <a:ea typeface="Meiryo UI" panose="020B0604030504040204" pitchFamily="50" charset="-128"/>
                <a:cs typeface="Tahoma" panose="020B0604030504040204" pitchFamily="34" charset="0"/>
              </a:rPr>
              <a:t>通信検証</a:t>
            </a:r>
          </a:p>
        </p:txBody>
      </p:sp>
      <p:sp>
        <p:nvSpPr>
          <p:cNvPr id="6" name="正方形/長方形 5">
            <a:extLst>
              <a:ext uri="{FF2B5EF4-FFF2-40B4-BE49-F238E27FC236}">
                <a16:creationId xmlns:a16="http://schemas.microsoft.com/office/drawing/2014/main" id="{0F956647-97D5-FA72-23B9-448AF9734A5C}"/>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571768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CC3D7A-CC79-4318-9494-7335E252D918}"/>
              </a:ext>
            </a:extLst>
          </p:cNvPr>
          <p:cNvSpPr>
            <a:spLocks noGrp="1"/>
          </p:cNvSpPr>
          <p:nvPr>
            <p:ph type="title"/>
          </p:nvPr>
        </p:nvSpPr>
        <p:spPr/>
        <p:txBody>
          <a:bodyPr/>
          <a:lstStyle/>
          <a:p>
            <a:r>
              <a:rPr kumimoji="1" lang="en-US" altLang="ja-JP" dirty="0"/>
              <a:t>νLab</a:t>
            </a:r>
            <a:r>
              <a:rPr lang="ja-JP" altLang="en-US" dirty="0"/>
              <a:t>展示概要</a:t>
            </a:r>
            <a:endParaRPr kumimoji="1" lang="ja-JP" altLang="en-US" dirty="0"/>
          </a:p>
        </p:txBody>
      </p:sp>
      <p:sp>
        <p:nvSpPr>
          <p:cNvPr id="4" name="正方形/長方形 3">
            <a:extLst>
              <a:ext uri="{FF2B5EF4-FFF2-40B4-BE49-F238E27FC236}">
                <a16:creationId xmlns:a16="http://schemas.microsoft.com/office/drawing/2014/main" id="{7C7837A3-F228-1091-1FA0-E2F247E4C624}"/>
              </a:ext>
            </a:extLst>
          </p:cNvPr>
          <p:cNvSpPr/>
          <p:nvPr/>
        </p:nvSpPr>
        <p:spPr>
          <a:xfrm>
            <a:off x="1053194" y="601956"/>
            <a:ext cx="10087774" cy="582116"/>
          </a:xfrm>
          <a:prstGeom prst="rect">
            <a:avLst/>
          </a:prstGeom>
          <a:solidFill>
            <a:schemeClr val="accent5">
              <a:lumMod val="75000"/>
            </a:schemeClr>
          </a:solidFill>
          <a:ln>
            <a:noFill/>
          </a:ln>
          <a:effectLst/>
        </p:spPr>
        <p:style>
          <a:lnRef idx="0">
            <a:schemeClr val="accent5"/>
          </a:lnRef>
          <a:fillRef idx="3">
            <a:schemeClr val="accent5"/>
          </a:fillRef>
          <a:effectRef idx="3">
            <a:schemeClr val="accent5"/>
          </a:effectRef>
          <a:fontRef idx="minor">
            <a:schemeClr val="lt1"/>
          </a:fontRef>
        </p:style>
        <p:txBody>
          <a:bodyPr rtlCol="0" anchor="ctr"/>
          <a:lstStyle/>
          <a:p>
            <a:pPr algn="ctr"/>
            <a:r>
              <a:rPr lang="ja-JP" altLang="en-US" sz="1799" dirty="0">
                <a:solidFill>
                  <a:schemeClr val="bg1"/>
                </a:solidFill>
                <a:latin typeface="BIZ UDPゴシック" panose="020B0400000000000000" pitchFamily="50" charset="-128"/>
                <a:ea typeface="BIZ UDPゴシック" panose="020B0400000000000000" pitchFamily="50" charset="-128"/>
              </a:rPr>
              <a:t>　</a:t>
            </a:r>
            <a:r>
              <a:rPr lang="en-US" altLang="ja-JP" dirty="0">
                <a:latin typeface="HGS創英角ｺﾞｼｯｸUB" panose="020B0900000000000000" pitchFamily="50" charset="-128"/>
                <a:ea typeface="HGS創英角ｺﾞｼｯｸUB" panose="020B0900000000000000" pitchFamily="50" charset="-128"/>
              </a:rPr>
              <a:t>νLab</a:t>
            </a:r>
            <a:r>
              <a:rPr lang="ja-JP" altLang="en-US" dirty="0">
                <a:latin typeface="HGS創英角ｺﾞｼｯｸUB" panose="020B0900000000000000" pitchFamily="50" charset="-128"/>
                <a:ea typeface="HGS創英角ｺﾞｼｯｸUB" panose="020B0900000000000000" pitchFamily="50" charset="-128"/>
              </a:rPr>
              <a:t>はプライベートワイヤレスの新たな規格である</a:t>
            </a:r>
            <a:r>
              <a:rPr lang="en-US" altLang="ja-JP" dirty="0">
                <a:latin typeface="HGS創英角ｺﾞｼｯｸUB" panose="020B0900000000000000" pitchFamily="50" charset="-128"/>
                <a:ea typeface="HGS創英角ｺﾞｼｯｸUB" panose="020B0900000000000000" pitchFamily="50" charset="-128"/>
              </a:rPr>
              <a:t>IEEE802.11ah</a:t>
            </a:r>
            <a:r>
              <a:rPr lang="ja-JP" altLang="en-US" dirty="0">
                <a:latin typeface="HGS創英角ｺﾞｼｯｸUB" panose="020B0900000000000000" pitchFamily="50" charset="-128"/>
                <a:ea typeface="HGS創英角ｺﾞｼｯｸUB" panose="020B0900000000000000" pitchFamily="50" charset="-128"/>
              </a:rPr>
              <a:t>と</a:t>
            </a:r>
            <a:r>
              <a:rPr lang="en-US" altLang="ja-JP" dirty="0">
                <a:latin typeface="HGS創英角ｺﾞｼｯｸUB" panose="020B0900000000000000" pitchFamily="50" charset="-128"/>
                <a:ea typeface="HGS創英角ｺﾞｼｯｸUB" panose="020B0900000000000000" pitchFamily="50" charset="-128"/>
              </a:rPr>
              <a:t>Wi-Fi6E</a:t>
            </a:r>
            <a:r>
              <a:rPr lang="ja-JP" altLang="en-US" dirty="0">
                <a:latin typeface="HGS創英角ｺﾞｼｯｸUB" panose="020B0900000000000000" pitchFamily="50" charset="-128"/>
                <a:ea typeface="HGS創英角ｺﾞｼｯｸUB" panose="020B0900000000000000" pitchFamily="50" charset="-128"/>
              </a:rPr>
              <a:t>をメインに</a:t>
            </a:r>
          </a:p>
          <a:p>
            <a:pPr algn="ctr"/>
            <a:r>
              <a:rPr lang="ja-JP" altLang="en-US" dirty="0">
                <a:latin typeface="HGS創英角ｺﾞｼｯｸUB" panose="020B0900000000000000" pitchFamily="50" charset="-128"/>
                <a:ea typeface="HGS創英角ｺﾞｼｯｸUB" panose="020B0900000000000000" pitchFamily="50" charset="-128"/>
              </a:rPr>
              <a:t>技術的特徴およびユースケース例を展示しています。</a:t>
            </a:r>
            <a:endParaRPr lang="en-US" altLang="ja-JP" dirty="0">
              <a:latin typeface="HGS創英角ｺﾞｼｯｸUB" panose="020B0900000000000000" pitchFamily="50" charset="-128"/>
              <a:ea typeface="HGS創英角ｺﾞｼｯｸUB" panose="020B0900000000000000" pitchFamily="50" charset="-128"/>
            </a:endParaRPr>
          </a:p>
        </p:txBody>
      </p:sp>
      <p:grpSp>
        <p:nvGrpSpPr>
          <p:cNvPr id="5" name="グループ化 4">
            <a:extLst>
              <a:ext uri="{FF2B5EF4-FFF2-40B4-BE49-F238E27FC236}">
                <a16:creationId xmlns:a16="http://schemas.microsoft.com/office/drawing/2014/main" id="{0FC78755-438E-6769-28B6-E80CDF53072C}"/>
              </a:ext>
            </a:extLst>
          </p:cNvPr>
          <p:cNvGrpSpPr>
            <a:grpSpLocks noChangeAspect="1"/>
          </p:cNvGrpSpPr>
          <p:nvPr/>
        </p:nvGrpSpPr>
        <p:grpSpPr>
          <a:xfrm>
            <a:off x="3198443" y="1225218"/>
            <a:ext cx="5966788" cy="5337541"/>
            <a:chOff x="1935700" y="982731"/>
            <a:chExt cx="6088559" cy="5446470"/>
          </a:xfrm>
        </p:grpSpPr>
        <p:sp>
          <p:nvSpPr>
            <p:cNvPr id="6" name="フローチャート: 処理 5">
              <a:extLst>
                <a:ext uri="{FF2B5EF4-FFF2-40B4-BE49-F238E27FC236}">
                  <a16:creationId xmlns:a16="http://schemas.microsoft.com/office/drawing/2014/main" id="{49235C89-BB75-6875-18D8-1686D27E350E}"/>
                </a:ext>
              </a:extLst>
            </p:cNvPr>
            <p:cNvSpPr/>
            <p:nvPr/>
          </p:nvSpPr>
          <p:spPr>
            <a:xfrm>
              <a:off x="2648104" y="1100693"/>
              <a:ext cx="1046490" cy="432042"/>
            </a:xfrm>
            <a:prstGeom prst="flowChartProcess">
              <a:avLst/>
            </a:prstGeom>
            <a:solidFill>
              <a:schemeClr val="accent4">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7" name="フローチャート: 処理 6">
              <a:extLst>
                <a:ext uri="{FF2B5EF4-FFF2-40B4-BE49-F238E27FC236}">
                  <a16:creationId xmlns:a16="http://schemas.microsoft.com/office/drawing/2014/main" id="{901B5EA0-E8AD-9C39-1221-FF488F0DCB6F}"/>
                </a:ext>
              </a:extLst>
            </p:cNvPr>
            <p:cNvSpPr/>
            <p:nvPr/>
          </p:nvSpPr>
          <p:spPr>
            <a:xfrm>
              <a:off x="4064151" y="1100693"/>
              <a:ext cx="1046490" cy="432042"/>
            </a:xfrm>
            <a:prstGeom prst="flowChartProcess">
              <a:avLst/>
            </a:prstGeom>
            <a:solidFill>
              <a:schemeClr val="accent4">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8" name="フローチャート: 処理 7">
              <a:extLst>
                <a:ext uri="{FF2B5EF4-FFF2-40B4-BE49-F238E27FC236}">
                  <a16:creationId xmlns:a16="http://schemas.microsoft.com/office/drawing/2014/main" id="{65430F49-E301-A3D7-852B-D6D835A9E134}"/>
                </a:ext>
              </a:extLst>
            </p:cNvPr>
            <p:cNvSpPr/>
            <p:nvPr/>
          </p:nvSpPr>
          <p:spPr>
            <a:xfrm>
              <a:off x="5459479" y="1100693"/>
              <a:ext cx="1046490" cy="432042"/>
            </a:xfrm>
            <a:prstGeom prst="flowChartProcess">
              <a:avLst/>
            </a:prstGeom>
            <a:solidFill>
              <a:schemeClr val="accent4">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00" dirty="0">
                <a:solidFill>
                  <a:schemeClr val="tx1"/>
                </a:solidFill>
                <a:latin typeface="BIZ UDPゴシック" panose="020B0400000000000000" pitchFamily="50" charset="-128"/>
                <a:ea typeface="BIZ UDPゴシック" panose="020B0400000000000000" pitchFamily="50" charset="-128"/>
              </a:endParaRPr>
            </a:p>
          </p:txBody>
        </p:sp>
        <p:cxnSp>
          <p:nvCxnSpPr>
            <p:cNvPr id="9" name="直線コネクタ 8">
              <a:extLst>
                <a:ext uri="{FF2B5EF4-FFF2-40B4-BE49-F238E27FC236}">
                  <a16:creationId xmlns:a16="http://schemas.microsoft.com/office/drawing/2014/main" id="{9D1700A4-F8BB-0A42-B289-4F5A589C1333}"/>
                </a:ext>
              </a:extLst>
            </p:cNvPr>
            <p:cNvCxnSpPr/>
            <p:nvPr/>
          </p:nvCxnSpPr>
          <p:spPr>
            <a:xfrm flipH="1" flipV="1">
              <a:off x="4355150" y="3524717"/>
              <a:ext cx="946" cy="28802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4009BA65-13D8-4C4B-AB19-D99E2862AE99}"/>
                </a:ext>
              </a:extLst>
            </p:cNvPr>
            <p:cNvGrpSpPr/>
            <p:nvPr/>
          </p:nvGrpSpPr>
          <p:grpSpPr>
            <a:xfrm>
              <a:off x="4977134" y="3879254"/>
              <a:ext cx="3028734" cy="2549566"/>
              <a:chOff x="4612820" y="4135953"/>
              <a:chExt cx="3125717" cy="2549322"/>
            </a:xfrm>
          </p:grpSpPr>
          <p:sp>
            <p:nvSpPr>
              <p:cNvPr id="47" name="フローチャート: 処理 46">
                <a:extLst>
                  <a:ext uri="{FF2B5EF4-FFF2-40B4-BE49-F238E27FC236}">
                    <a16:creationId xmlns:a16="http://schemas.microsoft.com/office/drawing/2014/main" id="{8E311A18-8AAD-8A46-B5BE-334911A9EE5C}"/>
                  </a:ext>
                </a:extLst>
              </p:cNvPr>
              <p:cNvSpPr/>
              <p:nvPr/>
            </p:nvSpPr>
            <p:spPr>
              <a:xfrm>
                <a:off x="7306537" y="4135953"/>
                <a:ext cx="432000" cy="1080000"/>
              </a:xfrm>
              <a:prstGeom prst="flowChartProcess">
                <a:avLst/>
              </a:prstGeom>
              <a:solidFill>
                <a:schemeClr val="accent2">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48" name="フローチャート: 処理 47">
                <a:extLst>
                  <a:ext uri="{FF2B5EF4-FFF2-40B4-BE49-F238E27FC236}">
                    <a16:creationId xmlns:a16="http://schemas.microsoft.com/office/drawing/2014/main" id="{F6B206BA-1A5B-5CC6-9FAC-7BFBEB5FDEFB}"/>
                  </a:ext>
                </a:extLst>
              </p:cNvPr>
              <p:cNvSpPr/>
              <p:nvPr/>
            </p:nvSpPr>
            <p:spPr>
              <a:xfrm>
                <a:off x="7306537" y="5215953"/>
                <a:ext cx="432000" cy="1080000"/>
              </a:xfrm>
              <a:prstGeom prst="flowChartProcess">
                <a:avLst/>
              </a:prstGeom>
              <a:solidFill>
                <a:schemeClr val="accent2">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49" name="フローチャート: 処理 48">
                <a:extLst>
                  <a:ext uri="{FF2B5EF4-FFF2-40B4-BE49-F238E27FC236}">
                    <a16:creationId xmlns:a16="http://schemas.microsoft.com/office/drawing/2014/main" id="{87A4D6CA-E828-FA54-5E0F-3A40251BB68B}"/>
                  </a:ext>
                </a:extLst>
              </p:cNvPr>
              <p:cNvSpPr/>
              <p:nvPr/>
            </p:nvSpPr>
            <p:spPr>
              <a:xfrm rot="5400000">
                <a:off x="4960887" y="5918651"/>
                <a:ext cx="418556" cy="1114689"/>
              </a:xfrm>
              <a:prstGeom prst="flowChartProcess">
                <a:avLst/>
              </a:prstGeom>
              <a:solidFill>
                <a:schemeClr val="accent6">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50" name="フローチャート: 処理 49">
                <a:extLst>
                  <a:ext uri="{FF2B5EF4-FFF2-40B4-BE49-F238E27FC236}">
                    <a16:creationId xmlns:a16="http://schemas.microsoft.com/office/drawing/2014/main" id="{53C3E158-44B3-0C3B-737A-814AC17F170D}"/>
                  </a:ext>
                </a:extLst>
              </p:cNvPr>
              <p:cNvSpPr/>
              <p:nvPr/>
            </p:nvSpPr>
            <p:spPr>
              <a:xfrm rot="5400000">
                <a:off x="6307895" y="5918652"/>
                <a:ext cx="418556" cy="1114689"/>
              </a:xfrm>
              <a:prstGeom prst="flowChartProcess">
                <a:avLst/>
              </a:prstGeom>
              <a:solidFill>
                <a:schemeClr val="accent6">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51" name="フローチャート: 処理 50">
                <a:extLst>
                  <a:ext uri="{FF2B5EF4-FFF2-40B4-BE49-F238E27FC236}">
                    <a16:creationId xmlns:a16="http://schemas.microsoft.com/office/drawing/2014/main" id="{8E2056E1-EA2E-CC7A-3691-93ED06FCB509}"/>
                  </a:ext>
                </a:extLst>
              </p:cNvPr>
              <p:cNvSpPr/>
              <p:nvPr/>
            </p:nvSpPr>
            <p:spPr>
              <a:xfrm rot="5400000">
                <a:off x="5634219" y="6378793"/>
                <a:ext cx="418556" cy="194404"/>
              </a:xfrm>
              <a:prstGeom prst="flowChartProcess">
                <a:avLst/>
              </a:prstGeom>
              <a:solidFill>
                <a:schemeClr val="accent6">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grpSp>
        <p:sp>
          <p:nvSpPr>
            <p:cNvPr id="11" name="フローチャート: 処理 10">
              <a:extLst>
                <a:ext uri="{FF2B5EF4-FFF2-40B4-BE49-F238E27FC236}">
                  <a16:creationId xmlns:a16="http://schemas.microsoft.com/office/drawing/2014/main" id="{A7A1A73A-75D6-882C-15EC-9307607C39AA}"/>
                </a:ext>
              </a:extLst>
            </p:cNvPr>
            <p:cNvSpPr/>
            <p:nvPr/>
          </p:nvSpPr>
          <p:spPr>
            <a:xfrm>
              <a:off x="7587269" y="2329849"/>
              <a:ext cx="418596" cy="1080103"/>
            </a:xfrm>
            <a:prstGeom prst="flowChartProcess">
              <a:avLst/>
            </a:prstGeom>
            <a:solidFill>
              <a:schemeClr val="accent2">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12" name="グループ化 11">
              <a:extLst>
                <a:ext uri="{FF2B5EF4-FFF2-40B4-BE49-F238E27FC236}">
                  <a16:creationId xmlns:a16="http://schemas.microsoft.com/office/drawing/2014/main" id="{D97DEF04-2203-3D2F-E19C-1469E0AA833C}"/>
                </a:ext>
              </a:extLst>
            </p:cNvPr>
            <p:cNvGrpSpPr/>
            <p:nvPr/>
          </p:nvGrpSpPr>
          <p:grpSpPr>
            <a:xfrm>
              <a:off x="4374699" y="3903239"/>
              <a:ext cx="418596" cy="2160206"/>
              <a:chOff x="7306537" y="4135953"/>
              <a:chExt cx="432000" cy="2160000"/>
            </a:xfrm>
          </p:grpSpPr>
          <p:sp>
            <p:nvSpPr>
              <p:cNvPr id="45" name="フローチャート: 処理 44">
                <a:extLst>
                  <a:ext uri="{FF2B5EF4-FFF2-40B4-BE49-F238E27FC236}">
                    <a16:creationId xmlns:a16="http://schemas.microsoft.com/office/drawing/2014/main" id="{ACAD5FF2-1452-3E08-1446-BBB51EAF1F13}"/>
                  </a:ext>
                </a:extLst>
              </p:cNvPr>
              <p:cNvSpPr/>
              <p:nvPr/>
            </p:nvSpPr>
            <p:spPr>
              <a:xfrm>
                <a:off x="7306537" y="4135953"/>
                <a:ext cx="432000" cy="1080000"/>
              </a:xfrm>
              <a:prstGeom prst="flowChartProcess">
                <a:avLst/>
              </a:prstGeom>
              <a:solidFill>
                <a:schemeClr val="tx2">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46" name="フローチャート: 処理 45">
                <a:extLst>
                  <a:ext uri="{FF2B5EF4-FFF2-40B4-BE49-F238E27FC236}">
                    <a16:creationId xmlns:a16="http://schemas.microsoft.com/office/drawing/2014/main" id="{45577E41-0967-012D-164C-4444750BFCF7}"/>
                  </a:ext>
                </a:extLst>
              </p:cNvPr>
              <p:cNvSpPr/>
              <p:nvPr/>
            </p:nvSpPr>
            <p:spPr>
              <a:xfrm>
                <a:off x="7306537" y="5215953"/>
                <a:ext cx="432000" cy="1080000"/>
              </a:xfrm>
              <a:prstGeom prst="flowChartProcess">
                <a:avLst/>
              </a:prstGeom>
              <a:solidFill>
                <a:schemeClr val="tx2">
                  <a:lumMod val="40000"/>
                  <a:lumOff val="6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grpSp>
        <p:sp>
          <p:nvSpPr>
            <p:cNvPr id="13" name="正方形/長方形 12">
              <a:extLst>
                <a:ext uri="{FF2B5EF4-FFF2-40B4-BE49-F238E27FC236}">
                  <a16:creationId xmlns:a16="http://schemas.microsoft.com/office/drawing/2014/main" id="{771A11DC-32FD-0FEF-5A1E-F20062262262}"/>
                </a:ext>
              </a:extLst>
            </p:cNvPr>
            <p:cNvSpPr/>
            <p:nvPr/>
          </p:nvSpPr>
          <p:spPr>
            <a:xfrm>
              <a:off x="2935998" y="1157076"/>
              <a:ext cx="558307" cy="7203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14" name="正方形/長方形 13">
              <a:extLst>
                <a:ext uri="{FF2B5EF4-FFF2-40B4-BE49-F238E27FC236}">
                  <a16:creationId xmlns:a16="http://schemas.microsoft.com/office/drawing/2014/main" id="{C901EFE3-37BB-35A7-E713-F6B39B2555C1}"/>
                </a:ext>
              </a:extLst>
            </p:cNvPr>
            <p:cNvSpPr/>
            <p:nvPr/>
          </p:nvSpPr>
          <p:spPr>
            <a:xfrm>
              <a:off x="4292458" y="1157076"/>
              <a:ext cx="558307" cy="7203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15" name="正方形/長方形 14">
              <a:extLst>
                <a:ext uri="{FF2B5EF4-FFF2-40B4-BE49-F238E27FC236}">
                  <a16:creationId xmlns:a16="http://schemas.microsoft.com/office/drawing/2014/main" id="{4539BE43-1C87-345E-3E36-EF94540FC005}"/>
                </a:ext>
              </a:extLst>
            </p:cNvPr>
            <p:cNvSpPr/>
            <p:nvPr/>
          </p:nvSpPr>
          <p:spPr>
            <a:xfrm>
              <a:off x="5681022" y="1147167"/>
              <a:ext cx="558307" cy="7203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16" name="正方形/長方形 15">
              <a:extLst>
                <a:ext uri="{FF2B5EF4-FFF2-40B4-BE49-F238E27FC236}">
                  <a16:creationId xmlns:a16="http://schemas.microsoft.com/office/drawing/2014/main" id="{8B24054A-368D-AB19-0205-330EDFC0F5C9}"/>
                </a:ext>
              </a:extLst>
            </p:cNvPr>
            <p:cNvSpPr/>
            <p:nvPr/>
          </p:nvSpPr>
          <p:spPr>
            <a:xfrm>
              <a:off x="7902580" y="2587551"/>
              <a:ext cx="69788" cy="57624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17" name="正方形/長方形 16">
              <a:extLst>
                <a:ext uri="{FF2B5EF4-FFF2-40B4-BE49-F238E27FC236}">
                  <a16:creationId xmlns:a16="http://schemas.microsoft.com/office/drawing/2014/main" id="{292A0E57-5F29-8C2F-8FE7-EBEFBD643F96}"/>
                </a:ext>
              </a:extLst>
            </p:cNvPr>
            <p:cNvSpPr/>
            <p:nvPr/>
          </p:nvSpPr>
          <p:spPr>
            <a:xfrm>
              <a:off x="7902580" y="4119976"/>
              <a:ext cx="69788" cy="57624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18" name="正方形/長方形 17">
              <a:extLst>
                <a:ext uri="{FF2B5EF4-FFF2-40B4-BE49-F238E27FC236}">
                  <a16:creationId xmlns:a16="http://schemas.microsoft.com/office/drawing/2014/main" id="{962AB8E4-EDC4-D72E-6343-8537BBE8BCEC}"/>
                </a:ext>
              </a:extLst>
            </p:cNvPr>
            <p:cNvSpPr/>
            <p:nvPr/>
          </p:nvSpPr>
          <p:spPr>
            <a:xfrm>
              <a:off x="7902580" y="5200294"/>
              <a:ext cx="69788" cy="57624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D5C825CB-524C-0E89-3CF5-FA1E518EEC49}"/>
                </a:ext>
              </a:extLst>
            </p:cNvPr>
            <p:cNvSpPr/>
            <p:nvPr/>
          </p:nvSpPr>
          <p:spPr>
            <a:xfrm>
              <a:off x="4411091" y="4217818"/>
              <a:ext cx="69788" cy="57624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C77E3AAD-14F6-440B-DC14-2FCE8EAC2937}"/>
                </a:ext>
              </a:extLst>
            </p:cNvPr>
            <p:cNvSpPr/>
            <p:nvPr/>
          </p:nvSpPr>
          <p:spPr>
            <a:xfrm>
              <a:off x="4411091" y="5297922"/>
              <a:ext cx="69788" cy="57624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sp>
          <p:nvSpPr>
            <p:cNvPr id="21" name="角丸四角形 25">
              <a:extLst>
                <a:ext uri="{FF2B5EF4-FFF2-40B4-BE49-F238E27FC236}">
                  <a16:creationId xmlns:a16="http://schemas.microsoft.com/office/drawing/2014/main" id="{2DACD323-4C6A-ABFA-7EBD-EBF3D5B7C36A}"/>
                </a:ext>
              </a:extLst>
            </p:cNvPr>
            <p:cNvSpPr/>
            <p:nvPr/>
          </p:nvSpPr>
          <p:spPr>
            <a:xfrm>
              <a:off x="2432684" y="4337813"/>
              <a:ext cx="358837" cy="37036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ja-JP" altLang="en-US" sz="1200" dirty="0">
                <a:solidFill>
                  <a:schemeClr val="tx1"/>
                </a:solidFill>
                <a:latin typeface="BIZ UDPゴシック" panose="020B0400000000000000" pitchFamily="50" charset="-128"/>
                <a:ea typeface="BIZ UDPゴシック" panose="020B0400000000000000" pitchFamily="50" charset="-128"/>
              </a:endParaRPr>
            </a:p>
          </p:txBody>
        </p:sp>
        <p:sp>
          <p:nvSpPr>
            <p:cNvPr id="22" name="テキスト ボックス 21">
              <a:extLst>
                <a:ext uri="{FF2B5EF4-FFF2-40B4-BE49-F238E27FC236}">
                  <a16:creationId xmlns:a16="http://schemas.microsoft.com/office/drawing/2014/main" id="{EAA980CD-3601-6791-F7CE-4CC921793345}"/>
                </a:ext>
              </a:extLst>
            </p:cNvPr>
            <p:cNvSpPr txBox="1"/>
            <p:nvPr/>
          </p:nvSpPr>
          <p:spPr>
            <a:xfrm>
              <a:off x="5317907" y="1523391"/>
              <a:ext cx="1414287" cy="523220"/>
            </a:xfrm>
            <a:prstGeom prst="rect">
              <a:avLst/>
            </a:prstGeom>
            <a:noFill/>
          </p:spPr>
          <p:txBody>
            <a:bodyPr wrap="square" rtlCol="0">
              <a:spAutoFit/>
            </a:bodyPr>
            <a:lstStyle/>
            <a:p>
              <a:pPr algn="ctr"/>
              <a:r>
                <a:rPr lang="ja-JP" altLang="en-US" sz="1400" b="1" dirty="0">
                  <a:solidFill>
                    <a:srgbClr val="002060"/>
                  </a:solidFill>
                  <a:latin typeface="BIZ UDPゴシック" panose="020B0400000000000000" pitchFamily="50" charset="-128"/>
                  <a:ea typeface="BIZ UDPゴシック" panose="020B0400000000000000" pitchFamily="50" charset="-128"/>
                  <a:cs typeface="Meiryo UI" panose="020B0604030504040204" pitchFamily="50" charset="-128"/>
                </a:rPr>
                <a:t>スマート</a:t>
              </a:r>
              <a:endParaRPr lang="en-US" altLang="ja-JP" sz="1400" b="1" dirty="0">
                <a:solidFill>
                  <a:srgbClr val="002060"/>
                </a:solidFill>
                <a:latin typeface="BIZ UDPゴシック" panose="020B0400000000000000" pitchFamily="50" charset="-128"/>
                <a:ea typeface="BIZ UDPゴシック" panose="020B0400000000000000" pitchFamily="50" charset="-128"/>
                <a:cs typeface="Meiryo UI" panose="020B0604030504040204" pitchFamily="50" charset="-128"/>
              </a:endParaRPr>
            </a:p>
            <a:p>
              <a:pPr algn="ctr"/>
              <a:r>
                <a:rPr lang="ja-JP" altLang="en-US" sz="1400" b="1" dirty="0">
                  <a:solidFill>
                    <a:srgbClr val="002060"/>
                  </a:solidFill>
                  <a:latin typeface="BIZ UDPゴシック" panose="020B0400000000000000" pitchFamily="50" charset="-128"/>
                  <a:ea typeface="BIZ UDPゴシック" panose="020B0400000000000000" pitchFamily="50" charset="-128"/>
                  <a:cs typeface="Meiryo UI" panose="020B0604030504040204" pitchFamily="50" charset="-128"/>
                </a:rPr>
                <a:t>ホーム</a:t>
              </a:r>
            </a:p>
          </p:txBody>
        </p:sp>
        <p:sp>
          <p:nvSpPr>
            <p:cNvPr id="23" name="テキスト ボックス 22">
              <a:extLst>
                <a:ext uri="{FF2B5EF4-FFF2-40B4-BE49-F238E27FC236}">
                  <a16:creationId xmlns:a16="http://schemas.microsoft.com/office/drawing/2014/main" id="{97CD6101-3379-7201-3201-5A8E4F553EFB}"/>
                </a:ext>
              </a:extLst>
            </p:cNvPr>
            <p:cNvSpPr txBox="1"/>
            <p:nvPr/>
          </p:nvSpPr>
          <p:spPr>
            <a:xfrm>
              <a:off x="3856284" y="1523391"/>
              <a:ext cx="1459502" cy="523220"/>
            </a:xfrm>
            <a:prstGeom prst="rect">
              <a:avLst/>
            </a:prstGeom>
            <a:noFill/>
          </p:spPr>
          <p:txBody>
            <a:bodyPr wrap="square" rtlCol="0">
              <a:spAutoFit/>
            </a:bodyPr>
            <a:lstStyle/>
            <a:p>
              <a:pPr algn="ctr"/>
              <a:r>
                <a:rPr lang="ja-JP" altLang="en-US" sz="1400" b="1" dirty="0">
                  <a:solidFill>
                    <a:srgbClr val="002060"/>
                  </a:solidFill>
                  <a:latin typeface="BIZ UDPゴシック" panose="020B0400000000000000" pitchFamily="50" charset="-128"/>
                  <a:ea typeface="BIZ UDPゴシック" panose="020B0400000000000000" pitchFamily="50" charset="-128"/>
                  <a:cs typeface="Meiryo UI" panose="020B0604030504040204" pitchFamily="50" charset="-128"/>
                </a:rPr>
                <a:t>スマート</a:t>
              </a:r>
              <a:endParaRPr lang="en-US" altLang="ja-JP" sz="1400" b="1" dirty="0">
                <a:solidFill>
                  <a:srgbClr val="002060"/>
                </a:solidFill>
                <a:latin typeface="BIZ UDPゴシック" panose="020B0400000000000000" pitchFamily="50" charset="-128"/>
                <a:ea typeface="BIZ UDPゴシック" panose="020B0400000000000000" pitchFamily="50" charset="-128"/>
                <a:cs typeface="Meiryo UI" panose="020B0604030504040204" pitchFamily="50" charset="-128"/>
              </a:endParaRPr>
            </a:p>
            <a:p>
              <a:pPr algn="ctr"/>
              <a:r>
                <a:rPr lang="ja-JP" altLang="en-US" sz="1400" b="1" dirty="0">
                  <a:solidFill>
                    <a:srgbClr val="002060"/>
                  </a:solidFill>
                  <a:latin typeface="BIZ UDPゴシック" panose="020B0400000000000000" pitchFamily="50" charset="-128"/>
                  <a:ea typeface="BIZ UDPゴシック" panose="020B0400000000000000" pitchFamily="50" charset="-128"/>
                  <a:cs typeface="Meiryo UI" panose="020B0604030504040204" pitchFamily="50" charset="-128"/>
                </a:rPr>
                <a:t>ファクトリー</a:t>
              </a:r>
            </a:p>
          </p:txBody>
        </p:sp>
        <p:sp>
          <p:nvSpPr>
            <p:cNvPr id="24" name="テキスト ボックス 23">
              <a:extLst>
                <a:ext uri="{FF2B5EF4-FFF2-40B4-BE49-F238E27FC236}">
                  <a16:creationId xmlns:a16="http://schemas.microsoft.com/office/drawing/2014/main" id="{9D82C8B0-87CC-DB06-29C1-CE84563047CA}"/>
                </a:ext>
              </a:extLst>
            </p:cNvPr>
            <p:cNvSpPr txBox="1"/>
            <p:nvPr/>
          </p:nvSpPr>
          <p:spPr>
            <a:xfrm>
              <a:off x="2439877" y="1523391"/>
              <a:ext cx="1428262" cy="738664"/>
            </a:xfrm>
            <a:prstGeom prst="rect">
              <a:avLst/>
            </a:prstGeom>
            <a:noFill/>
          </p:spPr>
          <p:txBody>
            <a:bodyPr wrap="square" rtlCol="0">
              <a:spAutoFit/>
            </a:bodyPr>
            <a:lstStyle/>
            <a:p>
              <a:pPr algn="ctr"/>
              <a:r>
                <a:rPr lang="ja-JP" altLang="en-US" sz="1400" b="1" dirty="0">
                  <a:solidFill>
                    <a:srgbClr val="002060"/>
                  </a:solidFill>
                  <a:latin typeface="BIZ UDPゴシック" panose="020B0400000000000000" pitchFamily="50" charset="-128"/>
                  <a:ea typeface="BIZ UDPゴシック" panose="020B0400000000000000" pitchFamily="50" charset="-128"/>
                  <a:cs typeface="Meiryo UI" panose="020B0604030504040204" pitchFamily="50" charset="-128"/>
                </a:rPr>
                <a:t>スマート農業</a:t>
              </a:r>
            </a:p>
            <a:p>
              <a:pPr algn="ctr"/>
              <a:r>
                <a:rPr lang="ja-JP" altLang="en-US" sz="1400" b="1" dirty="0">
                  <a:solidFill>
                    <a:srgbClr val="002060"/>
                  </a:solidFill>
                  <a:latin typeface="BIZ UDPゴシック" panose="020B0400000000000000" pitchFamily="50" charset="-128"/>
                  <a:ea typeface="BIZ UDPゴシック" panose="020B0400000000000000" pitchFamily="50" charset="-128"/>
                  <a:cs typeface="Meiryo UI" panose="020B0604030504040204" pitchFamily="50" charset="-128"/>
                </a:rPr>
                <a:t>スマートシティ（自治体）</a:t>
              </a:r>
            </a:p>
          </p:txBody>
        </p:sp>
        <p:sp>
          <p:nvSpPr>
            <p:cNvPr id="25" name="テキスト ボックス 24">
              <a:extLst>
                <a:ext uri="{FF2B5EF4-FFF2-40B4-BE49-F238E27FC236}">
                  <a16:creationId xmlns:a16="http://schemas.microsoft.com/office/drawing/2014/main" id="{DEB29752-F4C6-454B-91D1-BE6A0AD08743}"/>
                </a:ext>
              </a:extLst>
            </p:cNvPr>
            <p:cNvSpPr txBox="1"/>
            <p:nvPr/>
          </p:nvSpPr>
          <p:spPr>
            <a:xfrm>
              <a:off x="5698753" y="4721732"/>
              <a:ext cx="1768249" cy="523220"/>
            </a:xfrm>
            <a:prstGeom prst="rect">
              <a:avLst/>
            </a:prstGeom>
            <a:noFill/>
          </p:spPr>
          <p:txBody>
            <a:bodyPr wrap="square" rtlCol="0">
              <a:spAutoFit/>
            </a:bodyPr>
            <a:lstStyle/>
            <a:p>
              <a:pPr algn="ctr"/>
              <a:r>
                <a:rPr lang="en-US" altLang="ja-JP" sz="1400" b="1" dirty="0">
                  <a:solidFill>
                    <a:srgbClr val="002060"/>
                  </a:solidFill>
                  <a:latin typeface="BIZ UDPゴシック" panose="020B0400000000000000" pitchFamily="50" charset="-128"/>
                  <a:ea typeface="BIZ UDPゴシック" panose="020B0400000000000000" pitchFamily="50" charset="-128"/>
                </a:rPr>
                <a:t>802.11ah</a:t>
              </a:r>
            </a:p>
            <a:p>
              <a:pPr algn="ctr"/>
              <a:r>
                <a:rPr lang="en-US" altLang="ja-JP" sz="1400" b="1" dirty="0">
                  <a:solidFill>
                    <a:srgbClr val="002060"/>
                  </a:solidFill>
                  <a:latin typeface="BIZ UDPゴシック" panose="020B0400000000000000" pitchFamily="50" charset="-128"/>
                  <a:ea typeface="BIZ UDPゴシック" panose="020B0400000000000000" pitchFamily="50" charset="-128"/>
                </a:rPr>
                <a:t>(Wi-Fi </a:t>
              </a:r>
              <a:r>
                <a:rPr lang="en-US" altLang="ja-JP" sz="1400" b="1" dirty="0" err="1">
                  <a:solidFill>
                    <a:srgbClr val="002060"/>
                  </a:solidFill>
                  <a:latin typeface="BIZ UDPゴシック" panose="020B0400000000000000" pitchFamily="50" charset="-128"/>
                  <a:ea typeface="BIZ UDPゴシック" panose="020B0400000000000000" pitchFamily="50" charset="-128"/>
                </a:rPr>
                <a:t>HaLow</a:t>
              </a:r>
              <a:r>
                <a:rPr lang="en-US" altLang="ja-JP" sz="1400" b="1" dirty="0">
                  <a:solidFill>
                    <a:srgbClr val="002060"/>
                  </a:solidFill>
                  <a:latin typeface="BIZ UDPゴシック" panose="020B0400000000000000" pitchFamily="50" charset="-128"/>
                  <a:ea typeface="BIZ UDPゴシック" panose="020B0400000000000000" pitchFamily="50" charset="-128"/>
                </a:rPr>
                <a:t>)</a:t>
              </a:r>
            </a:p>
          </p:txBody>
        </p:sp>
        <p:sp>
          <p:nvSpPr>
            <p:cNvPr id="26" name="正方形/長方形 25">
              <a:extLst>
                <a:ext uri="{FF2B5EF4-FFF2-40B4-BE49-F238E27FC236}">
                  <a16:creationId xmlns:a16="http://schemas.microsoft.com/office/drawing/2014/main" id="{C93DE445-0857-2173-C2BB-CE0E3971CC1C}"/>
                </a:ext>
              </a:extLst>
            </p:cNvPr>
            <p:cNvSpPr/>
            <p:nvPr/>
          </p:nvSpPr>
          <p:spPr>
            <a:xfrm>
              <a:off x="4358277" y="3388446"/>
              <a:ext cx="1482900" cy="523220"/>
            </a:xfrm>
            <a:prstGeom prst="rect">
              <a:avLst/>
            </a:prstGeom>
          </p:spPr>
          <p:txBody>
            <a:bodyPr wrap="square">
              <a:spAutoFit/>
            </a:bodyPr>
            <a:lstStyle/>
            <a:p>
              <a:pPr algn="ctr"/>
              <a:r>
                <a:rPr lang="en-US" altLang="ja-JP" sz="1400" b="1" dirty="0">
                  <a:solidFill>
                    <a:srgbClr val="002060"/>
                  </a:solidFill>
                  <a:latin typeface="BIZ UDPゴシック" panose="020B0400000000000000" pitchFamily="50" charset="-128"/>
                  <a:ea typeface="BIZ UDPゴシック" panose="020B0400000000000000" pitchFamily="50" charset="-128"/>
                </a:rPr>
                <a:t>Wi-Fi6E/7</a:t>
              </a:r>
              <a:r>
                <a:rPr lang="ja-JP" altLang="en-US" sz="1400" b="1" dirty="0">
                  <a:solidFill>
                    <a:srgbClr val="002060"/>
                  </a:solidFill>
                  <a:latin typeface="BIZ UDPゴシック" panose="020B0400000000000000" pitchFamily="50" charset="-128"/>
                  <a:ea typeface="BIZ UDPゴシック" panose="020B0400000000000000" pitchFamily="50" charset="-128"/>
                </a:rPr>
                <a:t>　</a:t>
              </a:r>
              <a:endParaRPr lang="en-US" altLang="ja-JP" sz="1400" b="1" dirty="0">
                <a:solidFill>
                  <a:srgbClr val="002060"/>
                </a:solidFill>
                <a:latin typeface="BIZ UDPゴシック" panose="020B0400000000000000" pitchFamily="50" charset="-128"/>
                <a:ea typeface="BIZ UDPゴシック" panose="020B0400000000000000" pitchFamily="50" charset="-128"/>
              </a:endParaRPr>
            </a:p>
            <a:p>
              <a:pPr algn="ctr"/>
              <a:r>
                <a:rPr lang="en-US" altLang="ja-JP" sz="1400" b="1" dirty="0">
                  <a:solidFill>
                    <a:srgbClr val="002060"/>
                  </a:solidFill>
                  <a:latin typeface="BIZ UDPゴシック" panose="020B0400000000000000" pitchFamily="50" charset="-128"/>
                  <a:ea typeface="BIZ UDPゴシック" panose="020B0400000000000000" pitchFamily="50" charset="-128"/>
                </a:rPr>
                <a:t>802.11ad/ay</a:t>
              </a:r>
            </a:p>
          </p:txBody>
        </p:sp>
        <p:sp>
          <p:nvSpPr>
            <p:cNvPr id="27" name="正方形/長方形 26">
              <a:extLst>
                <a:ext uri="{FF2B5EF4-FFF2-40B4-BE49-F238E27FC236}">
                  <a16:creationId xmlns:a16="http://schemas.microsoft.com/office/drawing/2014/main" id="{F98A5521-C9D6-3B52-C868-52BAC9C34BD9}"/>
                </a:ext>
              </a:extLst>
            </p:cNvPr>
            <p:cNvSpPr/>
            <p:nvPr/>
          </p:nvSpPr>
          <p:spPr>
            <a:xfrm>
              <a:off x="6027636" y="4062462"/>
              <a:ext cx="1450889" cy="282652"/>
            </a:xfrm>
            <a:prstGeom prst="rect">
              <a:avLst/>
            </a:prstGeom>
            <a:solidFill>
              <a:schemeClr val="accent2">
                <a:lumMod val="20000"/>
                <a:lumOff val="80000"/>
              </a:schemeClr>
            </a:solidFill>
            <a:ln w="28575">
              <a:noFill/>
            </a:ln>
            <a:effectLst>
              <a:outerShdw blurRad="50800" dist="63500" dir="2700000" algn="tl" rotWithShape="0">
                <a:srgbClr val="C00000">
                  <a:alpha val="40000"/>
                </a:srgbClr>
              </a:outerShdw>
            </a:effectLst>
          </p:spPr>
          <p:txBody>
            <a:bodyPr wrap="square" anchor="ctr">
              <a:spAutoFit/>
            </a:bodyPr>
            <a:lstStyle/>
            <a:p>
              <a:pPr algn="ctr"/>
              <a:r>
                <a:rPr lang="ja-JP" altLang="en-US" sz="1200" b="1" dirty="0">
                  <a:solidFill>
                    <a:srgbClr val="002060"/>
                  </a:solidFill>
                  <a:latin typeface="BIZ UDPゴシック" panose="020B0400000000000000" pitchFamily="50" charset="-128"/>
                  <a:ea typeface="BIZ UDPゴシック" panose="020B0400000000000000" pitchFamily="50" charset="-128"/>
                </a:rPr>
                <a:t>② 技術展示エリア</a:t>
              </a:r>
            </a:p>
          </p:txBody>
        </p:sp>
        <p:sp>
          <p:nvSpPr>
            <p:cNvPr id="28" name="正方形/長方形 27">
              <a:extLst>
                <a:ext uri="{FF2B5EF4-FFF2-40B4-BE49-F238E27FC236}">
                  <a16:creationId xmlns:a16="http://schemas.microsoft.com/office/drawing/2014/main" id="{D6118DFD-4A8B-D25D-2735-E1D9E9E56F1D}"/>
                </a:ext>
              </a:extLst>
            </p:cNvPr>
            <p:cNvSpPr/>
            <p:nvPr/>
          </p:nvSpPr>
          <p:spPr>
            <a:xfrm>
              <a:off x="3625053" y="2091826"/>
              <a:ext cx="2055969" cy="282652"/>
            </a:xfrm>
            <a:prstGeom prst="rect">
              <a:avLst/>
            </a:prstGeom>
            <a:solidFill>
              <a:schemeClr val="accent2">
                <a:lumMod val="20000"/>
                <a:lumOff val="80000"/>
              </a:schemeClr>
            </a:solidFill>
            <a:ln w="28575">
              <a:noFill/>
            </a:ln>
            <a:effectLst>
              <a:outerShdw blurRad="50800" dist="63500" dir="2700000" algn="tl" rotWithShape="0">
                <a:srgbClr val="C00000">
                  <a:alpha val="40000"/>
                </a:srgbClr>
              </a:outerShdw>
            </a:effectLst>
          </p:spPr>
          <p:txBody>
            <a:bodyPr wrap="square" anchor="ctr">
              <a:spAutoFit/>
            </a:bodyPr>
            <a:lstStyle/>
            <a:p>
              <a:pPr algn="ctr">
                <a:defRPr/>
              </a:pPr>
              <a:r>
                <a:rPr lang="ja-JP" altLang="en-US" sz="1200" b="1" dirty="0">
                  <a:solidFill>
                    <a:srgbClr val="002060"/>
                  </a:solidFill>
                  <a:latin typeface="BIZ UDPゴシック" panose="020B0400000000000000" pitchFamily="50" charset="-128"/>
                  <a:ea typeface="BIZ UDPゴシック" panose="020B0400000000000000" pitchFamily="50" charset="-128"/>
                </a:rPr>
                <a:t>③ ユースケース展示エリア</a:t>
              </a:r>
            </a:p>
          </p:txBody>
        </p:sp>
        <p:sp>
          <p:nvSpPr>
            <p:cNvPr id="29" name="角丸四角形 34">
              <a:extLst>
                <a:ext uri="{FF2B5EF4-FFF2-40B4-BE49-F238E27FC236}">
                  <a16:creationId xmlns:a16="http://schemas.microsoft.com/office/drawing/2014/main" id="{9102CDFC-D694-713D-D602-E079EE08C974}"/>
                </a:ext>
              </a:extLst>
            </p:cNvPr>
            <p:cNvSpPr/>
            <p:nvPr/>
          </p:nvSpPr>
          <p:spPr>
            <a:xfrm>
              <a:off x="3633738" y="4337813"/>
              <a:ext cx="358837" cy="37036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ja-JP" altLang="en-US" sz="1200" dirty="0">
                <a:solidFill>
                  <a:schemeClr val="tx1"/>
                </a:solidFill>
                <a:latin typeface="BIZ UDPゴシック" panose="020B0400000000000000" pitchFamily="50" charset="-128"/>
                <a:ea typeface="BIZ UDPゴシック" panose="020B0400000000000000" pitchFamily="50" charset="-128"/>
              </a:endParaRPr>
            </a:p>
          </p:txBody>
        </p:sp>
        <p:sp>
          <p:nvSpPr>
            <p:cNvPr id="30" name="角丸四角形 35">
              <a:extLst>
                <a:ext uri="{FF2B5EF4-FFF2-40B4-BE49-F238E27FC236}">
                  <a16:creationId xmlns:a16="http://schemas.microsoft.com/office/drawing/2014/main" id="{4A32A7DD-C4C0-6E02-5161-F1A9412F80FE}"/>
                </a:ext>
              </a:extLst>
            </p:cNvPr>
            <p:cNvSpPr/>
            <p:nvPr/>
          </p:nvSpPr>
          <p:spPr>
            <a:xfrm>
              <a:off x="2423999" y="5575061"/>
              <a:ext cx="358837" cy="37036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ja-JP" altLang="en-US" sz="1200" dirty="0">
                <a:solidFill>
                  <a:schemeClr val="tx1"/>
                </a:solidFill>
                <a:latin typeface="BIZ UDPゴシック" panose="020B0400000000000000" pitchFamily="50" charset="-128"/>
                <a:ea typeface="BIZ UDPゴシック" panose="020B0400000000000000" pitchFamily="50" charset="-128"/>
              </a:endParaRPr>
            </a:p>
          </p:txBody>
        </p:sp>
        <p:sp>
          <p:nvSpPr>
            <p:cNvPr id="31" name="角丸四角形 36">
              <a:extLst>
                <a:ext uri="{FF2B5EF4-FFF2-40B4-BE49-F238E27FC236}">
                  <a16:creationId xmlns:a16="http://schemas.microsoft.com/office/drawing/2014/main" id="{42C76114-E508-82CC-BC85-AA542D4EFAEE}"/>
                </a:ext>
              </a:extLst>
            </p:cNvPr>
            <p:cNvSpPr/>
            <p:nvPr/>
          </p:nvSpPr>
          <p:spPr>
            <a:xfrm>
              <a:off x="3625053" y="5575061"/>
              <a:ext cx="358837" cy="370363"/>
            </a:xfrm>
            <a:prstGeom prst="round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ja-JP" altLang="en-US" sz="1200" dirty="0">
                <a:solidFill>
                  <a:schemeClr val="tx1"/>
                </a:solidFill>
                <a:latin typeface="BIZ UDPゴシック" panose="020B0400000000000000" pitchFamily="50" charset="-128"/>
                <a:ea typeface="BIZ UDPゴシック" panose="020B0400000000000000" pitchFamily="50" charset="-128"/>
              </a:endParaRPr>
            </a:p>
          </p:txBody>
        </p:sp>
        <p:grpSp>
          <p:nvGrpSpPr>
            <p:cNvPr id="32" name="グループ化 31">
              <a:extLst>
                <a:ext uri="{FF2B5EF4-FFF2-40B4-BE49-F238E27FC236}">
                  <a16:creationId xmlns:a16="http://schemas.microsoft.com/office/drawing/2014/main" id="{8D9F5FE3-8FF9-BA7D-99C3-560FCB95B46C}"/>
                </a:ext>
              </a:extLst>
            </p:cNvPr>
            <p:cNvGrpSpPr/>
            <p:nvPr/>
          </p:nvGrpSpPr>
          <p:grpSpPr>
            <a:xfrm>
              <a:off x="2793288" y="3802318"/>
              <a:ext cx="418647" cy="2602676"/>
              <a:chOff x="2957850" y="3778901"/>
              <a:chExt cx="432052" cy="2602427"/>
            </a:xfrm>
          </p:grpSpPr>
          <p:sp>
            <p:nvSpPr>
              <p:cNvPr id="43" name="正方形/長方形 42">
                <a:extLst>
                  <a:ext uri="{FF2B5EF4-FFF2-40B4-BE49-F238E27FC236}">
                    <a16:creationId xmlns:a16="http://schemas.microsoft.com/office/drawing/2014/main" id="{813EA9B9-3E68-E83D-6B52-E51781FF7347}"/>
                  </a:ext>
                </a:extLst>
              </p:cNvPr>
              <p:cNvSpPr/>
              <p:nvPr/>
            </p:nvSpPr>
            <p:spPr>
              <a:xfrm>
                <a:off x="2957850" y="3778901"/>
                <a:ext cx="431999" cy="12960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4" name="正方形/長方形 43">
                <a:extLst>
                  <a:ext uri="{FF2B5EF4-FFF2-40B4-BE49-F238E27FC236}">
                    <a16:creationId xmlns:a16="http://schemas.microsoft.com/office/drawing/2014/main" id="{2BAC6A7E-B6C9-C7CA-E38F-3BDDF26CE635}"/>
                  </a:ext>
                </a:extLst>
              </p:cNvPr>
              <p:cNvSpPr/>
              <p:nvPr/>
            </p:nvSpPr>
            <p:spPr>
              <a:xfrm>
                <a:off x="2957903" y="5085328"/>
                <a:ext cx="431999" cy="12960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grpSp>
          <p:nvGrpSpPr>
            <p:cNvPr id="33" name="グループ化 32">
              <a:extLst>
                <a:ext uri="{FF2B5EF4-FFF2-40B4-BE49-F238E27FC236}">
                  <a16:creationId xmlns:a16="http://schemas.microsoft.com/office/drawing/2014/main" id="{2FDBDF74-E28F-CAB6-F3E2-C00A5FA6E241}"/>
                </a:ext>
              </a:extLst>
            </p:cNvPr>
            <p:cNvGrpSpPr/>
            <p:nvPr/>
          </p:nvGrpSpPr>
          <p:grpSpPr>
            <a:xfrm>
              <a:off x="3211931" y="3802318"/>
              <a:ext cx="418647" cy="2602676"/>
              <a:chOff x="3403448" y="3778901"/>
              <a:chExt cx="432052" cy="2602427"/>
            </a:xfrm>
          </p:grpSpPr>
          <p:sp>
            <p:nvSpPr>
              <p:cNvPr id="41" name="正方形/長方形 40">
                <a:extLst>
                  <a:ext uri="{FF2B5EF4-FFF2-40B4-BE49-F238E27FC236}">
                    <a16:creationId xmlns:a16="http://schemas.microsoft.com/office/drawing/2014/main" id="{2510A344-897F-4BFD-E052-CBB84F94C385}"/>
                  </a:ext>
                </a:extLst>
              </p:cNvPr>
              <p:cNvSpPr/>
              <p:nvPr/>
            </p:nvSpPr>
            <p:spPr>
              <a:xfrm>
                <a:off x="3403448" y="3778901"/>
                <a:ext cx="431999" cy="12960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42" name="正方形/長方形 41">
                <a:extLst>
                  <a:ext uri="{FF2B5EF4-FFF2-40B4-BE49-F238E27FC236}">
                    <a16:creationId xmlns:a16="http://schemas.microsoft.com/office/drawing/2014/main" id="{549860FA-2BBE-910B-6DCC-A990D5B60099}"/>
                  </a:ext>
                </a:extLst>
              </p:cNvPr>
              <p:cNvSpPr/>
              <p:nvPr/>
            </p:nvSpPr>
            <p:spPr>
              <a:xfrm>
                <a:off x="3403501" y="5085328"/>
                <a:ext cx="431999" cy="12960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sp>
          <p:nvSpPr>
            <p:cNvPr id="34" name="正方形/長方形 33">
              <a:extLst>
                <a:ext uri="{FF2B5EF4-FFF2-40B4-BE49-F238E27FC236}">
                  <a16:creationId xmlns:a16="http://schemas.microsoft.com/office/drawing/2014/main" id="{AC5166DB-A571-BE80-FD4D-B97E59BD634C}"/>
                </a:ext>
              </a:extLst>
            </p:cNvPr>
            <p:cNvSpPr/>
            <p:nvPr/>
          </p:nvSpPr>
          <p:spPr>
            <a:xfrm>
              <a:off x="7139806" y="982731"/>
              <a:ext cx="837192" cy="341178"/>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35" name="正方形/長方形 34">
              <a:extLst>
                <a:ext uri="{FF2B5EF4-FFF2-40B4-BE49-F238E27FC236}">
                  <a16:creationId xmlns:a16="http://schemas.microsoft.com/office/drawing/2014/main" id="{16FB7B03-E854-7004-05C4-D2DE4797A211}"/>
                </a:ext>
              </a:extLst>
            </p:cNvPr>
            <p:cNvSpPr/>
            <p:nvPr/>
          </p:nvSpPr>
          <p:spPr>
            <a:xfrm>
              <a:off x="1935700" y="1100693"/>
              <a:ext cx="6088559" cy="5328508"/>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36" name="正方形/長方形 35">
              <a:extLst>
                <a:ext uri="{FF2B5EF4-FFF2-40B4-BE49-F238E27FC236}">
                  <a16:creationId xmlns:a16="http://schemas.microsoft.com/office/drawing/2014/main" id="{EA728A47-AC66-17C7-F8C9-0D44D009EB1D}"/>
                </a:ext>
              </a:extLst>
            </p:cNvPr>
            <p:cNvSpPr/>
            <p:nvPr/>
          </p:nvSpPr>
          <p:spPr>
            <a:xfrm>
              <a:off x="7063337" y="1011609"/>
              <a:ext cx="936965" cy="120879"/>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37" name="正方形/長方形 36">
              <a:extLst>
                <a:ext uri="{FF2B5EF4-FFF2-40B4-BE49-F238E27FC236}">
                  <a16:creationId xmlns:a16="http://schemas.microsoft.com/office/drawing/2014/main" id="{7ECE1982-B801-5715-8D15-CEF48737D37B}"/>
                </a:ext>
              </a:extLst>
            </p:cNvPr>
            <p:cNvSpPr/>
            <p:nvPr/>
          </p:nvSpPr>
          <p:spPr>
            <a:xfrm>
              <a:off x="2259134" y="3262354"/>
              <a:ext cx="1821463" cy="471087"/>
            </a:xfrm>
            <a:prstGeom prst="rect">
              <a:avLst/>
            </a:prstGeom>
            <a:solidFill>
              <a:schemeClr val="accent2">
                <a:lumMod val="20000"/>
                <a:lumOff val="80000"/>
              </a:schemeClr>
            </a:solidFill>
            <a:ln w="28575">
              <a:noFill/>
            </a:ln>
            <a:effectLst>
              <a:outerShdw blurRad="50800" dist="63500" dir="2700000" algn="tl" rotWithShape="0">
                <a:srgbClr val="C00000">
                  <a:alpha val="40000"/>
                </a:srgbClr>
              </a:outerShdw>
            </a:effectLst>
          </p:spPr>
          <p:txBody>
            <a:bodyPr wrap="square" anchor="ctr">
              <a:spAutoFit/>
            </a:bodyPr>
            <a:lstStyle/>
            <a:p>
              <a:pPr algn="ctr"/>
              <a:r>
                <a:rPr lang="ja-JP" altLang="en-US" sz="1200" b="1" dirty="0">
                  <a:solidFill>
                    <a:srgbClr val="002060"/>
                  </a:solidFill>
                  <a:latin typeface="BIZ UDPゴシック" panose="020B0400000000000000" pitchFamily="50" charset="-128"/>
                  <a:ea typeface="BIZ UDPゴシック" panose="020B0400000000000000" pitchFamily="50" charset="-128"/>
                </a:rPr>
                <a:t>④ 共創スペース＆</a:t>
              </a:r>
              <a:endParaRPr lang="en-US" altLang="ja-JP" sz="1200" b="1" dirty="0">
                <a:solidFill>
                  <a:srgbClr val="002060"/>
                </a:solidFill>
                <a:latin typeface="BIZ UDPゴシック" panose="020B0400000000000000" pitchFamily="50" charset="-128"/>
                <a:ea typeface="BIZ UDPゴシック" panose="020B0400000000000000" pitchFamily="50" charset="-128"/>
              </a:endParaRPr>
            </a:p>
            <a:p>
              <a:pPr algn="ctr"/>
              <a:r>
                <a:rPr lang="ja-JP" altLang="en-US" sz="1200" b="1" dirty="0">
                  <a:solidFill>
                    <a:srgbClr val="002060"/>
                  </a:solidFill>
                  <a:latin typeface="BIZ UDPゴシック" panose="020B0400000000000000" pitchFamily="50" charset="-128"/>
                  <a:ea typeface="BIZ UDPゴシック" panose="020B0400000000000000" pitchFamily="50" charset="-128"/>
                </a:rPr>
                <a:t>ディカッションスペース</a:t>
              </a:r>
            </a:p>
          </p:txBody>
        </p:sp>
        <p:sp>
          <p:nvSpPr>
            <p:cNvPr id="38" name="テキスト ボックス 37">
              <a:extLst>
                <a:ext uri="{FF2B5EF4-FFF2-40B4-BE49-F238E27FC236}">
                  <a16:creationId xmlns:a16="http://schemas.microsoft.com/office/drawing/2014/main" id="{40BC474F-C7E6-0020-57A9-C0A3C9F7EA1C}"/>
                </a:ext>
              </a:extLst>
            </p:cNvPr>
            <p:cNvSpPr txBox="1"/>
            <p:nvPr/>
          </p:nvSpPr>
          <p:spPr>
            <a:xfrm>
              <a:off x="7238571" y="1091935"/>
              <a:ext cx="595035" cy="338554"/>
            </a:xfrm>
            <a:prstGeom prst="rect">
              <a:avLst/>
            </a:prstGeom>
            <a:noFill/>
          </p:spPr>
          <p:txBody>
            <a:bodyPr wrap="none" rtlCol="0">
              <a:spAutoFit/>
            </a:bodyPr>
            <a:lstStyle/>
            <a:p>
              <a:r>
                <a:rPr lang="ja-JP" altLang="en-US" sz="1600" dirty="0">
                  <a:latin typeface="BIZ UDPゴシック" panose="020B0400000000000000" pitchFamily="50" charset="-128"/>
                  <a:ea typeface="BIZ UDPゴシック" panose="020B0400000000000000" pitchFamily="50" charset="-128"/>
                  <a:cs typeface="Meiryo UI" panose="020B0604030504040204" pitchFamily="50" charset="-128"/>
                </a:rPr>
                <a:t>入口</a:t>
              </a:r>
            </a:p>
          </p:txBody>
        </p:sp>
        <p:sp>
          <p:nvSpPr>
            <p:cNvPr id="39" name="正方形/長方形 38">
              <a:extLst>
                <a:ext uri="{FF2B5EF4-FFF2-40B4-BE49-F238E27FC236}">
                  <a16:creationId xmlns:a16="http://schemas.microsoft.com/office/drawing/2014/main" id="{9B19E2DB-6136-CDEB-9F16-5F44DAE4FDF8}"/>
                </a:ext>
              </a:extLst>
            </p:cNvPr>
            <p:cNvSpPr/>
            <p:nvPr/>
          </p:nvSpPr>
          <p:spPr>
            <a:xfrm>
              <a:off x="5315787" y="2591399"/>
              <a:ext cx="2162739" cy="282652"/>
            </a:xfrm>
            <a:prstGeom prst="rect">
              <a:avLst/>
            </a:prstGeom>
            <a:solidFill>
              <a:schemeClr val="accent2">
                <a:lumMod val="20000"/>
                <a:lumOff val="80000"/>
              </a:schemeClr>
            </a:solidFill>
            <a:ln w="28575">
              <a:noFill/>
            </a:ln>
            <a:effectLst>
              <a:outerShdw blurRad="50800" dist="63500" dir="2700000" algn="tl" rotWithShape="0">
                <a:srgbClr val="C00000">
                  <a:alpha val="40000"/>
                </a:srgbClr>
              </a:outerShdw>
            </a:effectLst>
          </p:spPr>
          <p:txBody>
            <a:bodyPr wrap="square" anchor="ctr">
              <a:spAutoFit/>
            </a:bodyPr>
            <a:lstStyle/>
            <a:p>
              <a:pPr algn="ctr"/>
              <a:r>
                <a:rPr lang="ja-JP" altLang="en-US" sz="1200" b="1" dirty="0">
                  <a:solidFill>
                    <a:srgbClr val="002060"/>
                  </a:solidFill>
                  <a:latin typeface="BIZ UDPゴシック" panose="020B0400000000000000" pitchFamily="50" charset="-128"/>
                  <a:ea typeface="BIZ UDPゴシック" panose="020B0400000000000000" pitchFamily="50" charset="-128"/>
                </a:rPr>
                <a:t>① 新時代ワイヤレスの世界</a:t>
              </a:r>
            </a:p>
          </p:txBody>
        </p:sp>
        <p:sp>
          <p:nvSpPr>
            <p:cNvPr id="40" name="正方形/長方形 39">
              <a:extLst>
                <a:ext uri="{FF2B5EF4-FFF2-40B4-BE49-F238E27FC236}">
                  <a16:creationId xmlns:a16="http://schemas.microsoft.com/office/drawing/2014/main" id="{9CFF7544-1108-57A3-5DDA-C37148A0408B}"/>
                </a:ext>
              </a:extLst>
            </p:cNvPr>
            <p:cNvSpPr/>
            <p:nvPr/>
          </p:nvSpPr>
          <p:spPr>
            <a:xfrm>
              <a:off x="5987698" y="6327582"/>
              <a:ext cx="365905" cy="45719"/>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799" dirty="0">
                <a:solidFill>
                  <a:schemeClr val="tx1"/>
                </a:solidFill>
                <a:latin typeface="BIZ UDPゴシック" panose="020B0400000000000000" pitchFamily="50" charset="-128"/>
                <a:ea typeface="BIZ UDPゴシック" panose="020B0400000000000000" pitchFamily="50" charset="-128"/>
              </a:endParaRPr>
            </a:p>
          </p:txBody>
        </p:sp>
      </p:grpSp>
      <p:sp>
        <p:nvSpPr>
          <p:cNvPr id="52" name="吹き出し: 折線 (枠付き、強調線付き) 51">
            <a:extLst>
              <a:ext uri="{FF2B5EF4-FFF2-40B4-BE49-F238E27FC236}">
                <a16:creationId xmlns:a16="http://schemas.microsoft.com/office/drawing/2014/main" id="{0FB9F40B-2A44-50B3-33E2-ED66001C7C62}"/>
              </a:ext>
            </a:extLst>
          </p:cNvPr>
          <p:cNvSpPr/>
          <p:nvPr/>
        </p:nvSpPr>
        <p:spPr>
          <a:xfrm flipH="1">
            <a:off x="927976" y="5817548"/>
            <a:ext cx="2386816" cy="648654"/>
          </a:xfrm>
          <a:prstGeom prst="accentBorderCallout2">
            <a:avLst>
              <a:gd name="adj1" fmla="val 18750"/>
              <a:gd name="adj2" fmla="val -8333"/>
              <a:gd name="adj3" fmla="val 18750"/>
              <a:gd name="adj4" fmla="val -16667"/>
              <a:gd name="adj5" fmla="val -120136"/>
              <a:gd name="adj6" fmla="val -105838"/>
            </a:avLst>
          </a:prstGeom>
          <a:solidFill>
            <a:srgbClr val="002060"/>
          </a:solidFill>
          <a:ln w="12700">
            <a:solidFill>
              <a:srgbClr val="00206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bg1"/>
                </a:solidFill>
                <a:latin typeface="BIZ UDPゴシック" panose="020B0400000000000000" pitchFamily="50" charset="-128"/>
                <a:ea typeface="BIZ UDPゴシック" panose="020B0400000000000000" pitchFamily="50" charset="-128"/>
              </a:rPr>
              <a:t>Wi-Fi6E</a:t>
            </a:r>
            <a:r>
              <a:rPr lang="en-US" altLang="ja-JP" sz="1200" dirty="0">
                <a:solidFill>
                  <a:schemeClr val="bg1"/>
                </a:solidFill>
                <a:latin typeface="BIZ UDPゴシック" panose="020B0400000000000000" pitchFamily="50" charset="-128"/>
                <a:ea typeface="BIZ UDPゴシック" panose="020B0400000000000000" pitchFamily="50" charset="-128"/>
              </a:rPr>
              <a:t>/ad/ay</a:t>
            </a:r>
            <a:r>
              <a:rPr lang="ja-JP" altLang="en-US" sz="1200" dirty="0">
                <a:solidFill>
                  <a:schemeClr val="bg1"/>
                </a:solidFill>
                <a:latin typeface="BIZ UDPゴシック" panose="020B0400000000000000" pitchFamily="50" charset="-128"/>
                <a:ea typeface="BIZ UDPゴシック" panose="020B0400000000000000" pitchFamily="50" charset="-128"/>
              </a:rPr>
              <a:t>の実機を揃え</a:t>
            </a:r>
            <a:r>
              <a:rPr kumimoji="1" lang="ja-JP" altLang="en-US" sz="1200" dirty="0">
                <a:solidFill>
                  <a:schemeClr val="bg1"/>
                </a:solidFill>
                <a:latin typeface="BIZ UDPゴシック" panose="020B0400000000000000" pitchFamily="50" charset="-128"/>
                <a:ea typeface="BIZ UDPゴシック" panose="020B0400000000000000" pitchFamily="50" charset="-128"/>
              </a:rPr>
              <a:t>高速</a:t>
            </a:r>
            <a:r>
              <a:rPr kumimoji="1" lang="en-US" altLang="ja-JP" sz="1200" dirty="0">
                <a:solidFill>
                  <a:schemeClr val="bg1"/>
                </a:solidFill>
                <a:latin typeface="BIZ UDPゴシック" panose="020B0400000000000000" pitchFamily="50" charset="-128"/>
                <a:ea typeface="BIZ UDPゴシック" panose="020B0400000000000000" pitchFamily="50" charset="-128"/>
              </a:rPr>
              <a:t>Wi-Fi</a:t>
            </a:r>
            <a:r>
              <a:rPr kumimoji="1" lang="ja-JP" altLang="en-US" sz="1200" dirty="0">
                <a:solidFill>
                  <a:schemeClr val="bg1"/>
                </a:solidFill>
                <a:latin typeface="BIZ UDPゴシック" panose="020B0400000000000000" pitchFamily="50" charset="-128"/>
                <a:ea typeface="BIZ UDPゴシック" panose="020B0400000000000000" pitchFamily="50" charset="-128"/>
              </a:rPr>
              <a:t>の技術と特長を</a:t>
            </a:r>
          </a:p>
          <a:p>
            <a:pPr algn="ctr"/>
            <a:r>
              <a:rPr kumimoji="1" lang="ja-JP" altLang="en-US" sz="1200" dirty="0">
                <a:solidFill>
                  <a:schemeClr val="bg1"/>
                </a:solidFill>
                <a:latin typeface="BIZ UDPゴシック" panose="020B0400000000000000" pitchFamily="50" charset="-128"/>
                <a:ea typeface="BIZ UDPゴシック" panose="020B0400000000000000" pitchFamily="50" charset="-128"/>
              </a:rPr>
              <a:t>説明します。</a:t>
            </a:r>
          </a:p>
        </p:txBody>
      </p:sp>
      <p:sp>
        <p:nvSpPr>
          <p:cNvPr id="53" name="吹き出し: 折線 (枠付き、強調線付き) 52">
            <a:extLst>
              <a:ext uri="{FF2B5EF4-FFF2-40B4-BE49-F238E27FC236}">
                <a16:creationId xmlns:a16="http://schemas.microsoft.com/office/drawing/2014/main" id="{FA34CC45-584B-CF90-9AE8-3601200640BC}"/>
              </a:ext>
            </a:extLst>
          </p:cNvPr>
          <p:cNvSpPr/>
          <p:nvPr/>
        </p:nvSpPr>
        <p:spPr>
          <a:xfrm flipH="1">
            <a:off x="937578" y="4327469"/>
            <a:ext cx="2386816" cy="701239"/>
          </a:xfrm>
          <a:prstGeom prst="accentBorderCallout2">
            <a:avLst>
              <a:gd name="adj1" fmla="val 18750"/>
              <a:gd name="adj2" fmla="val -8333"/>
              <a:gd name="adj3" fmla="val 18750"/>
              <a:gd name="adj4" fmla="val -16667"/>
              <a:gd name="adj5" fmla="val -24061"/>
              <a:gd name="adj6" fmla="val -42796"/>
            </a:avLst>
          </a:prstGeom>
          <a:solidFill>
            <a:srgbClr val="002060"/>
          </a:solidFill>
          <a:ln w="12700">
            <a:solidFill>
              <a:srgbClr val="00206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bg1"/>
                </a:solidFill>
                <a:latin typeface="BIZ UDPゴシック" panose="020B0400000000000000" pitchFamily="50" charset="-128"/>
                <a:ea typeface="BIZ UDPゴシック" panose="020B0400000000000000" pitchFamily="50" charset="-128"/>
              </a:rPr>
              <a:t>11ah</a:t>
            </a:r>
            <a:r>
              <a:rPr kumimoji="1" lang="ja-JP" altLang="en-US" sz="1200" dirty="0">
                <a:solidFill>
                  <a:schemeClr val="bg1"/>
                </a:solidFill>
                <a:latin typeface="BIZ UDPゴシック" panose="020B0400000000000000" pitchFamily="50" charset="-128"/>
                <a:ea typeface="BIZ UDPゴシック" panose="020B0400000000000000" pitchFamily="50" charset="-128"/>
              </a:rPr>
              <a:t>の製品開発の検討</a:t>
            </a:r>
          </a:p>
          <a:p>
            <a:pPr algn="ctr"/>
            <a:r>
              <a:rPr lang="ja-JP" altLang="en-US" sz="1200" dirty="0">
                <a:solidFill>
                  <a:schemeClr val="bg1"/>
                </a:solidFill>
                <a:latin typeface="BIZ UDPゴシック" panose="020B0400000000000000" pitchFamily="50" charset="-128"/>
                <a:ea typeface="BIZ UDPゴシック" panose="020B0400000000000000" pitchFamily="50" charset="-128"/>
              </a:rPr>
              <a:t>ディスカッション</a:t>
            </a:r>
            <a:r>
              <a:rPr kumimoji="1" lang="ja-JP" altLang="en-US" sz="1200" dirty="0">
                <a:solidFill>
                  <a:schemeClr val="bg1"/>
                </a:solidFill>
                <a:latin typeface="BIZ UDPゴシック" panose="020B0400000000000000" pitchFamily="50" charset="-128"/>
                <a:ea typeface="BIZ UDPゴシック" panose="020B0400000000000000" pitchFamily="50" charset="-128"/>
              </a:rPr>
              <a:t>、接続検証等のスペースを提供します。</a:t>
            </a:r>
          </a:p>
        </p:txBody>
      </p:sp>
      <p:sp>
        <p:nvSpPr>
          <p:cNvPr id="54" name="吹き出し: 折線 (枠付き、強調線付き) 53">
            <a:extLst>
              <a:ext uri="{FF2B5EF4-FFF2-40B4-BE49-F238E27FC236}">
                <a16:creationId xmlns:a16="http://schemas.microsoft.com/office/drawing/2014/main" id="{38DFC982-3C90-1445-64EC-91D81F98610E}"/>
              </a:ext>
            </a:extLst>
          </p:cNvPr>
          <p:cNvSpPr/>
          <p:nvPr/>
        </p:nvSpPr>
        <p:spPr>
          <a:xfrm flipH="1">
            <a:off x="925522" y="2530531"/>
            <a:ext cx="2386816" cy="799748"/>
          </a:xfrm>
          <a:prstGeom prst="accentBorderCallout2">
            <a:avLst>
              <a:gd name="adj1" fmla="val 74571"/>
              <a:gd name="adj2" fmla="val -7314"/>
              <a:gd name="adj3" fmla="val 74002"/>
              <a:gd name="adj4" fmla="val -17176"/>
              <a:gd name="adj5" fmla="val 19275"/>
              <a:gd name="adj6" fmla="val -66465"/>
            </a:avLst>
          </a:prstGeom>
          <a:solidFill>
            <a:srgbClr val="002060"/>
          </a:solidFill>
          <a:ln w="12700">
            <a:solidFill>
              <a:srgbClr val="00206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bg1"/>
                </a:solidFill>
                <a:latin typeface="BIZ UDPゴシック" panose="020B0400000000000000" pitchFamily="50" charset="-128"/>
                <a:ea typeface="BIZ UDPゴシック" panose="020B0400000000000000" pitchFamily="50" charset="-128"/>
              </a:rPr>
              <a:t>11ah</a:t>
            </a:r>
            <a:r>
              <a:rPr kumimoji="1" lang="ja-JP" altLang="en-US" sz="1200" dirty="0">
                <a:solidFill>
                  <a:schemeClr val="bg1"/>
                </a:solidFill>
                <a:latin typeface="BIZ UDPゴシック" panose="020B0400000000000000" pitchFamily="50" charset="-128"/>
                <a:ea typeface="BIZ UDPゴシック" panose="020B0400000000000000" pitchFamily="50" charset="-128"/>
              </a:rPr>
              <a:t>の</a:t>
            </a:r>
            <a:r>
              <a:rPr lang="ja-JP" altLang="en-US" sz="1200" dirty="0">
                <a:solidFill>
                  <a:schemeClr val="bg1"/>
                </a:solidFill>
                <a:latin typeface="BIZ UDPゴシック" panose="020B0400000000000000" pitchFamily="50" charset="-128"/>
                <a:ea typeface="BIZ UDPゴシック" panose="020B0400000000000000" pitchFamily="50" charset="-128"/>
              </a:rPr>
              <a:t>利用事例とその効果</a:t>
            </a:r>
          </a:p>
          <a:p>
            <a:pPr algn="ctr"/>
            <a:r>
              <a:rPr lang="ja-JP" altLang="en-US" sz="1200" dirty="0">
                <a:solidFill>
                  <a:schemeClr val="bg1"/>
                </a:solidFill>
                <a:latin typeface="BIZ UDPゴシック" panose="020B0400000000000000" pitchFamily="50" charset="-128"/>
                <a:ea typeface="BIZ UDPゴシック" panose="020B0400000000000000" pitchFamily="50" charset="-128"/>
              </a:rPr>
              <a:t>使用機器のほか、用途に応じたユースケースをご紹介します。</a:t>
            </a:r>
            <a:endParaRPr kumimoji="1" lang="ja-JP" altLang="en-US" sz="1200" dirty="0">
              <a:solidFill>
                <a:schemeClr val="bg1"/>
              </a:solidFill>
              <a:latin typeface="BIZ UDPゴシック" panose="020B0400000000000000" pitchFamily="50" charset="-128"/>
              <a:ea typeface="BIZ UDPゴシック" panose="020B0400000000000000" pitchFamily="50" charset="-128"/>
            </a:endParaRPr>
          </a:p>
        </p:txBody>
      </p:sp>
      <p:sp>
        <p:nvSpPr>
          <p:cNvPr id="55" name="吹き出し: 折線 (枠付き、強調線付き) 54">
            <a:extLst>
              <a:ext uri="{FF2B5EF4-FFF2-40B4-BE49-F238E27FC236}">
                <a16:creationId xmlns:a16="http://schemas.microsoft.com/office/drawing/2014/main" id="{48C1DBC3-5AD9-19A6-9950-C9A5CE8A7B49}"/>
              </a:ext>
            </a:extLst>
          </p:cNvPr>
          <p:cNvSpPr/>
          <p:nvPr/>
        </p:nvSpPr>
        <p:spPr>
          <a:xfrm>
            <a:off x="8648248" y="3410524"/>
            <a:ext cx="2581564" cy="695586"/>
          </a:xfrm>
          <a:prstGeom prst="accentBorderCallout2">
            <a:avLst>
              <a:gd name="adj1" fmla="val 18750"/>
              <a:gd name="adj2" fmla="val -8333"/>
              <a:gd name="adj3" fmla="val 18750"/>
              <a:gd name="adj4" fmla="val -16667"/>
              <a:gd name="adj5" fmla="val 113955"/>
              <a:gd name="adj6" fmla="val -31034"/>
            </a:avLst>
          </a:prstGeom>
          <a:solidFill>
            <a:srgbClr val="002060"/>
          </a:solidFill>
          <a:ln w="12700">
            <a:solidFill>
              <a:srgbClr val="00206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bg1"/>
                </a:solidFill>
                <a:latin typeface="BIZ UDPゴシック" panose="020B0400000000000000" pitchFamily="50" charset="-128"/>
                <a:ea typeface="BIZ UDPゴシック" panose="020B0400000000000000" pitchFamily="50" charset="-128"/>
              </a:rPr>
              <a:t>11ah</a:t>
            </a:r>
            <a:r>
              <a:rPr lang="ja-JP" altLang="en-US" sz="1200" dirty="0">
                <a:solidFill>
                  <a:schemeClr val="bg1"/>
                </a:solidFill>
                <a:latin typeface="BIZ UDPゴシック" panose="020B0400000000000000" pitchFamily="50" charset="-128"/>
                <a:ea typeface="BIZ UDPゴシック" panose="020B0400000000000000" pitchFamily="50" charset="-128"/>
              </a:rPr>
              <a:t>機器</a:t>
            </a:r>
            <a:r>
              <a:rPr kumimoji="1" lang="ja-JP" altLang="en-US" sz="1200" dirty="0">
                <a:solidFill>
                  <a:schemeClr val="bg1"/>
                </a:solidFill>
                <a:latin typeface="BIZ UDPゴシック" panose="020B0400000000000000" pitchFamily="50" charset="-128"/>
                <a:ea typeface="BIZ UDPゴシック" panose="020B0400000000000000" pitchFamily="50" charset="-128"/>
              </a:rPr>
              <a:t>を揃え、特長と技術</a:t>
            </a:r>
          </a:p>
          <a:p>
            <a:pPr algn="ctr"/>
            <a:r>
              <a:rPr kumimoji="1" lang="ja-JP" altLang="en-US" sz="1200" dirty="0">
                <a:solidFill>
                  <a:schemeClr val="bg1"/>
                </a:solidFill>
                <a:latin typeface="BIZ UDPゴシック" panose="020B0400000000000000" pitchFamily="50" charset="-128"/>
                <a:ea typeface="BIZ UDPゴシック" panose="020B0400000000000000" pitchFamily="50" charset="-128"/>
              </a:rPr>
              <a:t>敷地内ルートや</a:t>
            </a:r>
            <a:r>
              <a:rPr kumimoji="1" lang="en-US" altLang="ja-JP" sz="1200" dirty="0">
                <a:solidFill>
                  <a:schemeClr val="bg1"/>
                </a:solidFill>
                <a:latin typeface="BIZ UDPゴシック" panose="020B0400000000000000" pitchFamily="50" charset="-128"/>
                <a:ea typeface="BIZ UDPゴシック" panose="020B0400000000000000" pitchFamily="50" charset="-128"/>
              </a:rPr>
              <a:t>11ah</a:t>
            </a:r>
            <a:r>
              <a:rPr kumimoji="1" lang="ja-JP" altLang="en-US" sz="1200" dirty="0">
                <a:solidFill>
                  <a:schemeClr val="bg1"/>
                </a:solidFill>
                <a:latin typeface="BIZ UDPゴシック" panose="020B0400000000000000" pitchFamily="50" charset="-128"/>
                <a:ea typeface="BIZ UDPゴシック" panose="020B0400000000000000" pitchFamily="50" charset="-128"/>
              </a:rPr>
              <a:t>カメラ映像をご紹介します。</a:t>
            </a:r>
          </a:p>
        </p:txBody>
      </p:sp>
      <p:sp>
        <p:nvSpPr>
          <p:cNvPr id="56" name="吹き出し: 折線 (枠付き、強調線付き) 55">
            <a:extLst>
              <a:ext uri="{FF2B5EF4-FFF2-40B4-BE49-F238E27FC236}">
                <a16:creationId xmlns:a16="http://schemas.microsoft.com/office/drawing/2014/main" id="{B5AF3DC7-D0DF-854D-4132-E5B29EB52804}"/>
              </a:ext>
            </a:extLst>
          </p:cNvPr>
          <p:cNvSpPr/>
          <p:nvPr/>
        </p:nvSpPr>
        <p:spPr>
          <a:xfrm>
            <a:off x="8679831" y="1787174"/>
            <a:ext cx="2569682" cy="670962"/>
          </a:xfrm>
          <a:prstGeom prst="accentBorderCallout2">
            <a:avLst>
              <a:gd name="adj1" fmla="val 18750"/>
              <a:gd name="adj2" fmla="val -8333"/>
              <a:gd name="adj3" fmla="val 18750"/>
              <a:gd name="adj4" fmla="val -16667"/>
              <a:gd name="adj5" fmla="val 145855"/>
              <a:gd name="adj6" fmla="val -38403"/>
            </a:avLst>
          </a:prstGeom>
          <a:solidFill>
            <a:srgbClr val="002060"/>
          </a:solidFill>
          <a:ln w="12700">
            <a:solidFill>
              <a:srgbClr val="00206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200" dirty="0">
                <a:solidFill>
                  <a:schemeClr val="bg1"/>
                </a:solidFill>
                <a:latin typeface="BIZ UDPゴシック" panose="020B0400000000000000" pitchFamily="50" charset="-128"/>
                <a:ea typeface="BIZ UDPゴシック" panose="020B0400000000000000" pitchFamily="50" charset="-128"/>
              </a:rPr>
              <a:t>νLab</a:t>
            </a:r>
            <a:r>
              <a:rPr lang="ja-JP" altLang="en-US" sz="1200" dirty="0">
                <a:solidFill>
                  <a:schemeClr val="bg1"/>
                </a:solidFill>
                <a:latin typeface="BIZ UDPゴシック" panose="020B0400000000000000" pitchFamily="50" charset="-128"/>
                <a:ea typeface="BIZ UDPゴシック" panose="020B0400000000000000" pitchFamily="50" charset="-128"/>
              </a:rPr>
              <a:t>ご</a:t>
            </a:r>
            <a:r>
              <a:rPr kumimoji="1" lang="ja-JP" altLang="en-US" sz="1200" dirty="0">
                <a:solidFill>
                  <a:schemeClr val="bg1"/>
                </a:solidFill>
                <a:latin typeface="BIZ UDPゴシック" panose="020B0400000000000000" pitchFamily="50" charset="-128"/>
                <a:ea typeface="BIZ UDPゴシック" panose="020B0400000000000000" pitchFamily="50" charset="-128"/>
              </a:rPr>
              <a:t>来場のイントロとして</a:t>
            </a:r>
          </a:p>
          <a:p>
            <a:pPr algn="ctr"/>
            <a:r>
              <a:rPr kumimoji="1" lang="ja-JP" altLang="en-US" sz="1200" dirty="0">
                <a:solidFill>
                  <a:schemeClr val="bg1"/>
                </a:solidFill>
                <a:latin typeface="BIZ UDPゴシック" panose="020B0400000000000000" pitchFamily="50" charset="-128"/>
                <a:ea typeface="BIZ UDPゴシック" panose="020B0400000000000000" pitchFamily="50" charset="-128"/>
              </a:rPr>
              <a:t>プライベートワイヤレスと</a:t>
            </a:r>
          </a:p>
          <a:p>
            <a:pPr algn="ctr"/>
            <a:r>
              <a:rPr kumimoji="1" lang="en-US" altLang="ja-JP" sz="1200" dirty="0">
                <a:solidFill>
                  <a:schemeClr val="bg1"/>
                </a:solidFill>
                <a:latin typeface="BIZ UDPゴシック" panose="020B0400000000000000" pitchFamily="50" charset="-128"/>
                <a:ea typeface="BIZ UDPゴシック" panose="020B0400000000000000" pitchFamily="50" charset="-128"/>
              </a:rPr>
              <a:t>νLab</a:t>
            </a:r>
            <a:r>
              <a:rPr kumimoji="1" lang="ja-JP" altLang="en-US" sz="1200" dirty="0">
                <a:solidFill>
                  <a:schemeClr val="bg1"/>
                </a:solidFill>
                <a:latin typeface="BIZ UDPゴシック" panose="020B0400000000000000" pitchFamily="50" charset="-128"/>
                <a:ea typeface="BIZ UDPゴシック" panose="020B0400000000000000" pitchFamily="50" charset="-128"/>
              </a:rPr>
              <a:t>の概要をご案内します。</a:t>
            </a:r>
          </a:p>
        </p:txBody>
      </p:sp>
      <p:sp>
        <p:nvSpPr>
          <p:cNvPr id="57" name="吹き出し: 折線 (枠付き、強調線付き) 56">
            <a:extLst>
              <a:ext uri="{FF2B5EF4-FFF2-40B4-BE49-F238E27FC236}">
                <a16:creationId xmlns:a16="http://schemas.microsoft.com/office/drawing/2014/main" id="{EF80B012-C0BD-F79F-A5E4-42234099E141}"/>
              </a:ext>
            </a:extLst>
          </p:cNvPr>
          <p:cNvSpPr/>
          <p:nvPr/>
        </p:nvSpPr>
        <p:spPr>
          <a:xfrm>
            <a:off x="8648248" y="5514821"/>
            <a:ext cx="2581564" cy="667449"/>
          </a:xfrm>
          <a:prstGeom prst="accentBorderCallout2">
            <a:avLst>
              <a:gd name="adj1" fmla="val 18750"/>
              <a:gd name="adj2" fmla="val -8333"/>
              <a:gd name="adj3" fmla="val 18750"/>
              <a:gd name="adj4" fmla="val -16667"/>
              <a:gd name="adj5" fmla="val 128982"/>
              <a:gd name="adj6" fmla="val -44460"/>
            </a:avLst>
          </a:prstGeom>
          <a:solidFill>
            <a:srgbClr val="002060"/>
          </a:solidFill>
          <a:ln w="12700">
            <a:solidFill>
              <a:srgbClr val="002060"/>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bg1"/>
                </a:solidFill>
                <a:latin typeface="BIZ UDPゴシック" panose="020B0400000000000000" pitchFamily="50" charset="-128"/>
                <a:ea typeface="BIZ UDPゴシック" panose="020B0400000000000000" pitchFamily="50" charset="-128"/>
              </a:rPr>
              <a:t>台湾の開発品・製品など最先端の</a:t>
            </a:r>
            <a:r>
              <a:rPr kumimoji="1" lang="en-US" altLang="ja-JP" sz="1200" dirty="0">
                <a:solidFill>
                  <a:schemeClr val="bg1"/>
                </a:solidFill>
                <a:latin typeface="BIZ UDPゴシック" panose="020B0400000000000000" pitchFamily="50" charset="-128"/>
                <a:ea typeface="BIZ UDPゴシック" panose="020B0400000000000000" pitchFamily="50" charset="-128"/>
              </a:rPr>
              <a:t>11ah</a:t>
            </a:r>
            <a:r>
              <a:rPr kumimoji="1" lang="ja-JP" altLang="en-US" sz="1200" dirty="0">
                <a:solidFill>
                  <a:schemeClr val="bg1"/>
                </a:solidFill>
                <a:latin typeface="BIZ UDPゴシック" panose="020B0400000000000000" pitchFamily="50" charset="-128"/>
                <a:ea typeface="BIZ UDPゴシック" panose="020B0400000000000000" pitchFamily="50" charset="-128"/>
              </a:rPr>
              <a:t>関連機器を展示しています。</a:t>
            </a:r>
          </a:p>
        </p:txBody>
      </p:sp>
      <p:sp>
        <p:nvSpPr>
          <p:cNvPr id="3" name="正方形/長方形 2">
            <a:extLst>
              <a:ext uri="{FF2B5EF4-FFF2-40B4-BE49-F238E27FC236}">
                <a16:creationId xmlns:a16="http://schemas.microsoft.com/office/drawing/2014/main" id="{26527A59-FDE7-53DF-BDDF-6A577E3A47CD}"/>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891600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CEAA97E-610B-C5F3-840C-15A7540C55C0}"/>
              </a:ext>
            </a:extLst>
          </p:cNvPr>
          <p:cNvSpPr>
            <a:spLocks noGrp="1"/>
          </p:cNvSpPr>
          <p:nvPr>
            <p:ph type="title"/>
          </p:nvPr>
        </p:nvSpPr>
        <p:spPr/>
        <p:txBody>
          <a:bodyPr vert="horz" lIns="91440" tIns="45720" rIns="91440" bIns="45720" rtlCol="0" anchor="ctr" anchorCtr="0">
            <a:noAutofit/>
          </a:bodyPr>
          <a:lstStyle/>
          <a:p>
            <a:r>
              <a:rPr lang="en-US" altLang="ja-JP" sz="2400" dirty="0" err="1"/>
              <a:t>νLab</a:t>
            </a:r>
            <a:r>
              <a:rPr lang="ja-JP" altLang="en-US" sz="2400" dirty="0"/>
              <a:t>内の各コーナー展示</a:t>
            </a:r>
          </a:p>
        </p:txBody>
      </p:sp>
      <p:sp>
        <p:nvSpPr>
          <p:cNvPr id="10" name="テキスト ボックス 9">
            <a:extLst>
              <a:ext uri="{FF2B5EF4-FFF2-40B4-BE49-F238E27FC236}">
                <a16:creationId xmlns:a16="http://schemas.microsoft.com/office/drawing/2014/main" id="{B360A19B-75C4-7D1C-351B-4A419494F4A7}"/>
              </a:ext>
            </a:extLst>
          </p:cNvPr>
          <p:cNvSpPr txBox="1"/>
          <p:nvPr/>
        </p:nvSpPr>
        <p:spPr>
          <a:xfrm>
            <a:off x="4950837" y="868067"/>
            <a:ext cx="1865134" cy="296061"/>
          </a:xfrm>
          <a:prstGeom prst="rect">
            <a:avLst/>
          </a:prstGeom>
        </p:spPr>
        <p:txBody>
          <a:bodyPr anchor="ctr"/>
          <a:lstStyle>
            <a:lvl1pPr marL="228600" indent="-228600">
              <a:lnSpc>
                <a:spcPct val="90000"/>
              </a:lnSpc>
              <a:spcBef>
                <a:spcPts val="1000"/>
              </a:spcBef>
              <a:buFont typeface="Wingdings" panose="05000000000000000000" pitchFamily="2" charset="2"/>
              <a:buChar char="n"/>
              <a:defRPr sz="2000">
                <a:latin typeface="Meiryo UI" panose="020B0604030504040204" pitchFamily="50" charset="-128"/>
                <a:ea typeface="Meiryo UI" panose="020B0604030504040204" pitchFamily="50" charset="-128"/>
              </a:defRPr>
            </a:lvl1pPr>
            <a:lvl2pPr marL="538163" indent="-228600">
              <a:lnSpc>
                <a:spcPct val="90000"/>
              </a:lnSpc>
              <a:spcBef>
                <a:spcPts val="500"/>
              </a:spcBef>
              <a:buFont typeface="Wingdings" panose="05000000000000000000" pitchFamily="2" charset="2"/>
              <a:buChar char="p"/>
              <a:defRPr sz="2000">
                <a:latin typeface="Meiryo UI" panose="020B0604030504040204" pitchFamily="50" charset="-128"/>
                <a:ea typeface="Meiryo UI" panose="020B0604030504040204" pitchFamily="50" charset="-128"/>
              </a:defRPr>
            </a:lvl2pPr>
            <a:lvl3pPr marL="803275" indent="-228600">
              <a:lnSpc>
                <a:spcPct val="90000"/>
              </a:lnSpc>
              <a:spcBef>
                <a:spcPts val="500"/>
              </a:spcBef>
              <a:buFont typeface="Wingdings" panose="05000000000000000000" pitchFamily="2" charset="2"/>
              <a:buChar char="l"/>
              <a:defRPr>
                <a:latin typeface="Meiryo UI" panose="020B0604030504040204" pitchFamily="50" charset="-128"/>
                <a:ea typeface="Meiryo UI" panose="020B0604030504040204" pitchFamily="50" charset="-128"/>
              </a:defRPr>
            </a:lvl3pPr>
            <a:lvl4pPr marL="1076325" indent="-228600">
              <a:lnSpc>
                <a:spcPct val="90000"/>
              </a:lnSpc>
              <a:spcBef>
                <a:spcPts val="500"/>
              </a:spcBef>
              <a:buFont typeface="Arial" panose="020B0604020202020204" pitchFamily="34" charset="0"/>
              <a:buChar char="•"/>
              <a:defRPr sz="1600">
                <a:latin typeface="Meiryo UI" panose="020B0604030504040204" pitchFamily="50" charset="-128"/>
                <a:ea typeface="Meiryo UI" panose="020B0604030504040204" pitchFamily="50" charset="-128"/>
              </a:defRPr>
            </a:lvl4pPr>
            <a:lvl5pPr marL="2057400" indent="-228600">
              <a:lnSpc>
                <a:spcPct val="90000"/>
              </a:lnSpc>
              <a:spcBef>
                <a:spcPts val="500"/>
              </a:spcBef>
              <a:buFont typeface="Arial" panose="020B0604020202020204" pitchFamily="34" charset="0"/>
              <a:buChar char="•"/>
              <a:defRPr>
                <a:latin typeface="Meiryo UI" panose="020B0604030504040204" pitchFamily="50" charset="-128"/>
                <a:ea typeface="Meiryo UI" panose="020B0604030504040204" pitchFamily="50" charset="-128"/>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ja-JP" altLang="en-US" sz="1400" dirty="0">
                <a:solidFill>
                  <a:srgbClr val="002060"/>
                </a:solidFill>
              </a:rPr>
              <a:t>技術展示</a:t>
            </a:r>
            <a:r>
              <a:rPr lang="en-US" altLang="ja-JP" sz="1400" dirty="0">
                <a:solidFill>
                  <a:srgbClr val="002060"/>
                </a:solidFill>
              </a:rPr>
              <a:t>/11ah</a:t>
            </a:r>
            <a:endParaRPr lang="ja-JP" altLang="en-US" sz="1400" dirty="0">
              <a:solidFill>
                <a:srgbClr val="002060"/>
              </a:solidFill>
            </a:endParaRPr>
          </a:p>
        </p:txBody>
      </p:sp>
      <p:sp>
        <p:nvSpPr>
          <p:cNvPr id="12" name="テキスト ボックス 11">
            <a:extLst>
              <a:ext uri="{FF2B5EF4-FFF2-40B4-BE49-F238E27FC236}">
                <a16:creationId xmlns:a16="http://schemas.microsoft.com/office/drawing/2014/main" id="{731B127C-0CC2-86E7-8804-C339F7BFE56E}"/>
              </a:ext>
            </a:extLst>
          </p:cNvPr>
          <p:cNvSpPr txBox="1"/>
          <p:nvPr/>
        </p:nvSpPr>
        <p:spPr>
          <a:xfrm>
            <a:off x="8182990" y="868067"/>
            <a:ext cx="3513523" cy="296061"/>
          </a:xfrm>
          <a:prstGeom prst="rect">
            <a:avLst/>
          </a:prstGeom>
        </p:spPr>
        <p:txBody>
          <a:bodyPr anchor="ctr"/>
          <a:lstStyle>
            <a:lvl1pPr marL="228600" indent="-228600">
              <a:lnSpc>
                <a:spcPct val="90000"/>
              </a:lnSpc>
              <a:spcBef>
                <a:spcPts val="1000"/>
              </a:spcBef>
              <a:buFont typeface="Wingdings" panose="05000000000000000000" pitchFamily="2" charset="2"/>
              <a:buChar char="n"/>
              <a:defRPr sz="2000">
                <a:latin typeface="Meiryo UI" panose="020B0604030504040204" pitchFamily="50" charset="-128"/>
                <a:ea typeface="Meiryo UI" panose="020B0604030504040204" pitchFamily="50" charset="-128"/>
              </a:defRPr>
            </a:lvl1pPr>
            <a:lvl2pPr marL="538163" indent="-228600">
              <a:lnSpc>
                <a:spcPct val="90000"/>
              </a:lnSpc>
              <a:spcBef>
                <a:spcPts val="500"/>
              </a:spcBef>
              <a:buFont typeface="Wingdings" panose="05000000000000000000" pitchFamily="2" charset="2"/>
              <a:buChar char="p"/>
              <a:defRPr sz="2000">
                <a:latin typeface="Meiryo UI" panose="020B0604030504040204" pitchFamily="50" charset="-128"/>
                <a:ea typeface="Meiryo UI" panose="020B0604030504040204" pitchFamily="50" charset="-128"/>
              </a:defRPr>
            </a:lvl2pPr>
            <a:lvl3pPr marL="803275" indent="-228600">
              <a:lnSpc>
                <a:spcPct val="90000"/>
              </a:lnSpc>
              <a:spcBef>
                <a:spcPts val="500"/>
              </a:spcBef>
              <a:buFont typeface="Wingdings" panose="05000000000000000000" pitchFamily="2" charset="2"/>
              <a:buChar char="l"/>
              <a:defRPr>
                <a:latin typeface="Meiryo UI" panose="020B0604030504040204" pitchFamily="50" charset="-128"/>
                <a:ea typeface="Meiryo UI" panose="020B0604030504040204" pitchFamily="50" charset="-128"/>
              </a:defRPr>
            </a:lvl3pPr>
            <a:lvl4pPr marL="1076325" indent="-228600">
              <a:lnSpc>
                <a:spcPct val="90000"/>
              </a:lnSpc>
              <a:spcBef>
                <a:spcPts val="500"/>
              </a:spcBef>
              <a:buFont typeface="Arial" panose="020B0604020202020204" pitchFamily="34" charset="0"/>
              <a:buChar char="•"/>
              <a:defRPr sz="1600">
                <a:latin typeface="Meiryo UI" panose="020B0604030504040204" pitchFamily="50" charset="-128"/>
                <a:ea typeface="Meiryo UI" panose="020B0604030504040204" pitchFamily="50" charset="-128"/>
              </a:defRPr>
            </a:lvl4pPr>
            <a:lvl5pPr marL="2057400" indent="-228600">
              <a:lnSpc>
                <a:spcPct val="90000"/>
              </a:lnSpc>
              <a:spcBef>
                <a:spcPts val="500"/>
              </a:spcBef>
              <a:buFont typeface="Arial" panose="020B0604020202020204" pitchFamily="34" charset="0"/>
              <a:buChar char="•"/>
              <a:defRPr>
                <a:latin typeface="Meiryo UI" panose="020B0604030504040204" pitchFamily="50" charset="-128"/>
                <a:ea typeface="Meiryo UI" panose="020B0604030504040204" pitchFamily="50" charset="-128"/>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en-US" altLang="ja-JP" sz="1400" dirty="0">
                <a:solidFill>
                  <a:srgbClr val="002060"/>
                </a:solidFill>
              </a:rPr>
              <a:t>11ah</a:t>
            </a:r>
            <a:r>
              <a:rPr lang="ja-JP" altLang="en-US" sz="1400" dirty="0">
                <a:solidFill>
                  <a:srgbClr val="002060"/>
                </a:solidFill>
              </a:rPr>
              <a:t>ユースケース展示</a:t>
            </a:r>
          </a:p>
        </p:txBody>
      </p:sp>
      <p:sp>
        <p:nvSpPr>
          <p:cNvPr id="28" name="テキスト ボックス 27">
            <a:extLst>
              <a:ext uri="{FF2B5EF4-FFF2-40B4-BE49-F238E27FC236}">
                <a16:creationId xmlns:a16="http://schemas.microsoft.com/office/drawing/2014/main" id="{013C3C51-F005-A0BE-396F-80EBF961E0AE}"/>
              </a:ext>
            </a:extLst>
          </p:cNvPr>
          <p:cNvSpPr txBox="1"/>
          <p:nvPr/>
        </p:nvSpPr>
        <p:spPr>
          <a:xfrm>
            <a:off x="495487" y="868067"/>
            <a:ext cx="3088330" cy="296061"/>
          </a:xfrm>
          <a:prstGeom prst="rect">
            <a:avLst/>
          </a:prstGeom>
        </p:spPr>
        <p:txBody>
          <a:bodyPr anchor="ctr"/>
          <a:lstStyle>
            <a:lvl1pPr marL="228600" indent="-228600">
              <a:lnSpc>
                <a:spcPct val="90000"/>
              </a:lnSpc>
              <a:spcBef>
                <a:spcPts val="1000"/>
              </a:spcBef>
              <a:buFont typeface="Wingdings" panose="05000000000000000000" pitchFamily="2" charset="2"/>
              <a:buChar char="n"/>
              <a:defRPr sz="2000">
                <a:latin typeface="Meiryo UI" panose="020B0604030504040204" pitchFamily="50" charset="-128"/>
                <a:ea typeface="Meiryo UI" panose="020B0604030504040204" pitchFamily="50" charset="-128"/>
              </a:defRPr>
            </a:lvl1pPr>
            <a:lvl2pPr marL="538163" indent="-228600">
              <a:lnSpc>
                <a:spcPct val="90000"/>
              </a:lnSpc>
              <a:spcBef>
                <a:spcPts val="500"/>
              </a:spcBef>
              <a:buFont typeface="Wingdings" panose="05000000000000000000" pitchFamily="2" charset="2"/>
              <a:buChar char="p"/>
              <a:defRPr sz="2000">
                <a:latin typeface="Meiryo UI" panose="020B0604030504040204" pitchFamily="50" charset="-128"/>
                <a:ea typeface="Meiryo UI" panose="020B0604030504040204" pitchFamily="50" charset="-128"/>
              </a:defRPr>
            </a:lvl2pPr>
            <a:lvl3pPr marL="803275" indent="-228600">
              <a:lnSpc>
                <a:spcPct val="90000"/>
              </a:lnSpc>
              <a:spcBef>
                <a:spcPts val="500"/>
              </a:spcBef>
              <a:buFont typeface="Wingdings" panose="05000000000000000000" pitchFamily="2" charset="2"/>
              <a:buChar char="l"/>
              <a:defRPr>
                <a:latin typeface="Meiryo UI" panose="020B0604030504040204" pitchFamily="50" charset="-128"/>
                <a:ea typeface="Meiryo UI" panose="020B0604030504040204" pitchFamily="50" charset="-128"/>
              </a:defRPr>
            </a:lvl3pPr>
            <a:lvl4pPr marL="1076325" indent="-228600">
              <a:lnSpc>
                <a:spcPct val="90000"/>
              </a:lnSpc>
              <a:spcBef>
                <a:spcPts val="500"/>
              </a:spcBef>
              <a:buFont typeface="Arial" panose="020B0604020202020204" pitchFamily="34" charset="0"/>
              <a:buChar char="•"/>
              <a:defRPr sz="1600">
                <a:latin typeface="Meiryo UI" panose="020B0604030504040204" pitchFamily="50" charset="-128"/>
                <a:ea typeface="Meiryo UI" panose="020B0604030504040204" pitchFamily="50" charset="-128"/>
              </a:defRPr>
            </a:lvl4pPr>
            <a:lvl5pPr marL="2057400" indent="-228600">
              <a:lnSpc>
                <a:spcPct val="90000"/>
              </a:lnSpc>
              <a:spcBef>
                <a:spcPts val="500"/>
              </a:spcBef>
              <a:buFont typeface="Arial" panose="020B0604020202020204" pitchFamily="34" charset="0"/>
              <a:buChar char="•"/>
              <a:defRPr>
                <a:latin typeface="Meiryo UI" panose="020B0604030504040204" pitchFamily="50" charset="-128"/>
                <a:ea typeface="Meiryo UI" panose="020B0604030504040204" pitchFamily="50" charset="-128"/>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ja-JP" altLang="en-US" sz="1400" dirty="0">
                <a:solidFill>
                  <a:srgbClr val="002060"/>
                </a:solidFill>
              </a:rPr>
              <a:t>プライベートワイヤレス～イントロ</a:t>
            </a:r>
          </a:p>
        </p:txBody>
      </p:sp>
      <p:sp>
        <p:nvSpPr>
          <p:cNvPr id="5" name="正方形/長方形 4">
            <a:extLst>
              <a:ext uri="{FF2B5EF4-FFF2-40B4-BE49-F238E27FC236}">
                <a16:creationId xmlns:a16="http://schemas.microsoft.com/office/drawing/2014/main" id="{E01D8A7C-F14F-713F-AD90-A959B4A2059E}"/>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B4F8AC8B-C5C0-C8A7-462A-FCC849EE93CE}"/>
              </a:ext>
            </a:extLst>
          </p:cNvPr>
          <p:cNvSpPr txBox="1"/>
          <p:nvPr/>
        </p:nvSpPr>
        <p:spPr>
          <a:xfrm>
            <a:off x="4495011" y="3566428"/>
            <a:ext cx="2985675" cy="288031"/>
          </a:xfrm>
          <a:prstGeom prst="rect">
            <a:avLst/>
          </a:prstGeom>
        </p:spPr>
        <p:txBody>
          <a:bodyPr anchor="ctr"/>
          <a:lstStyle>
            <a:lvl1pPr marL="228600" indent="-228600">
              <a:lnSpc>
                <a:spcPct val="90000"/>
              </a:lnSpc>
              <a:spcBef>
                <a:spcPts val="1000"/>
              </a:spcBef>
              <a:buFont typeface="Wingdings" panose="05000000000000000000" pitchFamily="2" charset="2"/>
              <a:buChar char="n"/>
              <a:defRPr sz="2000">
                <a:latin typeface="Meiryo UI" panose="020B0604030504040204" pitchFamily="50" charset="-128"/>
                <a:ea typeface="Meiryo UI" panose="020B0604030504040204" pitchFamily="50" charset="-128"/>
              </a:defRPr>
            </a:lvl1pPr>
            <a:lvl2pPr marL="538163" indent="-228600">
              <a:lnSpc>
                <a:spcPct val="90000"/>
              </a:lnSpc>
              <a:spcBef>
                <a:spcPts val="500"/>
              </a:spcBef>
              <a:buFont typeface="Wingdings" panose="05000000000000000000" pitchFamily="2" charset="2"/>
              <a:buChar char="p"/>
              <a:defRPr sz="2000">
                <a:latin typeface="Meiryo UI" panose="020B0604030504040204" pitchFamily="50" charset="-128"/>
                <a:ea typeface="Meiryo UI" panose="020B0604030504040204" pitchFamily="50" charset="-128"/>
              </a:defRPr>
            </a:lvl2pPr>
            <a:lvl3pPr marL="803275" indent="-228600">
              <a:lnSpc>
                <a:spcPct val="90000"/>
              </a:lnSpc>
              <a:spcBef>
                <a:spcPts val="500"/>
              </a:spcBef>
              <a:buFont typeface="Wingdings" panose="05000000000000000000" pitchFamily="2" charset="2"/>
              <a:buChar char="l"/>
              <a:defRPr>
                <a:latin typeface="Meiryo UI" panose="020B0604030504040204" pitchFamily="50" charset="-128"/>
                <a:ea typeface="Meiryo UI" panose="020B0604030504040204" pitchFamily="50" charset="-128"/>
              </a:defRPr>
            </a:lvl3pPr>
            <a:lvl4pPr marL="1076325" indent="-228600">
              <a:lnSpc>
                <a:spcPct val="90000"/>
              </a:lnSpc>
              <a:spcBef>
                <a:spcPts val="500"/>
              </a:spcBef>
              <a:buFont typeface="Arial" panose="020B0604020202020204" pitchFamily="34" charset="0"/>
              <a:buChar char="•"/>
              <a:defRPr sz="1600">
                <a:latin typeface="Meiryo UI" panose="020B0604030504040204" pitchFamily="50" charset="-128"/>
                <a:ea typeface="Meiryo UI" panose="020B0604030504040204" pitchFamily="50" charset="-128"/>
              </a:defRPr>
            </a:lvl4pPr>
            <a:lvl5pPr marL="2057400" indent="-228600">
              <a:lnSpc>
                <a:spcPct val="90000"/>
              </a:lnSpc>
              <a:spcBef>
                <a:spcPts val="500"/>
              </a:spcBef>
              <a:buFont typeface="Arial" panose="020B0604020202020204" pitchFamily="34" charset="0"/>
              <a:buChar char="•"/>
              <a:defRPr>
                <a:latin typeface="Meiryo UI" panose="020B0604030504040204" pitchFamily="50" charset="-128"/>
                <a:ea typeface="Meiryo UI" panose="020B0604030504040204" pitchFamily="50" charset="-128"/>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ja-JP" altLang="en-US" sz="1400" dirty="0">
                <a:solidFill>
                  <a:srgbClr val="002060"/>
                </a:solidFill>
              </a:rPr>
              <a:t>台湾ベンダー製品コーナー</a:t>
            </a:r>
          </a:p>
        </p:txBody>
      </p:sp>
      <p:pic>
        <p:nvPicPr>
          <p:cNvPr id="7" name="図 6" descr="デスクの上のパソコン">
            <a:extLst>
              <a:ext uri="{FF2B5EF4-FFF2-40B4-BE49-F238E27FC236}">
                <a16:creationId xmlns:a16="http://schemas.microsoft.com/office/drawing/2014/main" id="{0A348138-3049-E53D-3909-453717979B6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78558" y="1170218"/>
            <a:ext cx="3111142" cy="2124000"/>
          </a:xfrm>
          <a:prstGeom prst="rect">
            <a:avLst/>
          </a:prstGeom>
        </p:spPr>
      </p:pic>
      <p:pic>
        <p:nvPicPr>
          <p:cNvPr id="9" name="図 8" descr="デスクの上のパソコン&#10;&#10;自動的に生成された説明">
            <a:extLst>
              <a:ext uri="{FF2B5EF4-FFF2-40B4-BE49-F238E27FC236}">
                <a16:creationId xmlns:a16="http://schemas.microsoft.com/office/drawing/2014/main" id="{8698CFBE-670A-9978-ABF5-6977AD546C7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857521" y="1170216"/>
            <a:ext cx="4057650" cy="2124000"/>
          </a:xfrm>
          <a:prstGeom prst="rect">
            <a:avLst/>
          </a:prstGeom>
        </p:spPr>
      </p:pic>
      <p:pic>
        <p:nvPicPr>
          <p:cNvPr id="13" name="図 12" descr="テレビのある部屋&#10;&#10;中程度の精度で自動的に生成された説明">
            <a:extLst>
              <a:ext uri="{FF2B5EF4-FFF2-40B4-BE49-F238E27FC236}">
                <a16:creationId xmlns:a16="http://schemas.microsoft.com/office/drawing/2014/main" id="{00D60EB1-80A2-FDF8-DCC4-FC0EB96567D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182992" y="1151810"/>
            <a:ext cx="3506691" cy="2124000"/>
          </a:xfrm>
          <a:prstGeom prst="rect">
            <a:avLst/>
          </a:prstGeom>
        </p:spPr>
      </p:pic>
      <p:pic>
        <p:nvPicPr>
          <p:cNvPr id="16" name="図 15" descr="デスクの上のパソコン機材&#10;&#10;低い精度で自動的に生成された説明">
            <a:extLst>
              <a:ext uri="{FF2B5EF4-FFF2-40B4-BE49-F238E27FC236}">
                <a16:creationId xmlns:a16="http://schemas.microsoft.com/office/drawing/2014/main" id="{978330F2-8E1A-1ADF-7EDB-3B49CB8691A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556276" y="3854459"/>
            <a:ext cx="9079448" cy="2124000"/>
          </a:xfrm>
          <a:prstGeom prst="rect">
            <a:avLst/>
          </a:prstGeom>
        </p:spPr>
      </p:pic>
    </p:spTree>
    <p:extLst>
      <p:ext uri="{BB962C8B-B14F-4D97-AF65-F5344CB8AC3E}">
        <p14:creationId xmlns:p14="http://schemas.microsoft.com/office/powerpoint/2010/main" val="39849443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4C3D8F-E91F-5950-6191-9EF07483ACF9}"/>
              </a:ext>
            </a:extLst>
          </p:cNvPr>
          <p:cNvSpPr>
            <a:spLocks noGrp="1"/>
          </p:cNvSpPr>
          <p:nvPr>
            <p:ph type="title"/>
          </p:nvPr>
        </p:nvSpPr>
        <p:spPr/>
        <p:txBody>
          <a:bodyPr vert="horz" lIns="91440" tIns="45720" rIns="91440" bIns="45720" rtlCol="0" anchor="ctr" anchorCtr="0">
            <a:noAutofit/>
          </a:bodyPr>
          <a:lstStyle/>
          <a:p>
            <a:r>
              <a:rPr lang="en-US" altLang="ja-JP" sz="2400" dirty="0" err="1"/>
              <a:t>νLab</a:t>
            </a:r>
            <a:r>
              <a:rPr lang="ja-JP" altLang="en-US" sz="2400" dirty="0"/>
              <a:t>の屋外環境を利用した</a:t>
            </a:r>
            <a:r>
              <a:rPr lang="en-US" altLang="ja-JP" sz="2400" dirty="0"/>
              <a:t>11ah</a:t>
            </a:r>
            <a:r>
              <a:rPr lang="ja-JP" altLang="en-US" sz="2400" dirty="0"/>
              <a:t>デモ環境</a:t>
            </a:r>
          </a:p>
        </p:txBody>
      </p:sp>
      <p:grpSp>
        <p:nvGrpSpPr>
          <p:cNvPr id="7" name="グループ化 6">
            <a:extLst>
              <a:ext uri="{FF2B5EF4-FFF2-40B4-BE49-F238E27FC236}">
                <a16:creationId xmlns:a16="http://schemas.microsoft.com/office/drawing/2014/main" id="{AB7A437A-3403-5BA6-5CEE-49DE7AB173E4}"/>
              </a:ext>
            </a:extLst>
          </p:cNvPr>
          <p:cNvGrpSpPr>
            <a:grpSpLocks noChangeAspect="1"/>
          </p:cNvGrpSpPr>
          <p:nvPr/>
        </p:nvGrpSpPr>
        <p:grpSpPr>
          <a:xfrm>
            <a:off x="3494684" y="2564629"/>
            <a:ext cx="4985346" cy="3652203"/>
            <a:chOff x="272333" y="-1"/>
            <a:chExt cx="9361339" cy="6858000"/>
          </a:xfrm>
        </p:grpSpPr>
        <p:pic>
          <p:nvPicPr>
            <p:cNvPr id="8" name="図 7">
              <a:extLst>
                <a:ext uri="{FF2B5EF4-FFF2-40B4-BE49-F238E27FC236}">
                  <a16:creationId xmlns:a16="http://schemas.microsoft.com/office/drawing/2014/main" id="{1828C22C-1161-F162-2452-CFF1A3B3D0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2333" y="-1"/>
              <a:ext cx="9361339" cy="6858000"/>
            </a:xfrm>
            <a:prstGeom prst="rect">
              <a:avLst/>
            </a:prstGeom>
          </p:spPr>
        </p:pic>
        <p:sp>
          <p:nvSpPr>
            <p:cNvPr id="9" name="テキスト ボックス 8">
              <a:extLst>
                <a:ext uri="{FF2B5EF4-FFF2-40B4-BE49-F238E27FC236}">
                  <a16:creationId xmlns:a16="http://schemas.microsoft.com/office/drawing/2014/main" id="{5A4BED8E-359A-9B4B-8A29-01FFBDD4B6A5}"/>
                </a:ext>
              </a:extLst>
            </p:cNvPr>
            <p:cNvSpPr txBox="1"/>
            <p:nvPr/>
          </p:nvSpPr>
          <p:spPr>
            <a:xfrm>
              <a:off x="5047665" y="1070802"/>
              <a:ext cx="1728385" cy="493533"/>
            </a:xfrm>
            <a:prstGeom prst="rect">
              <a:avLst/>
            </a:prstGeom>
            <a:noFill/>
          </p:spPr>
          <p:txBody>
            <a:bodyPr wrap="none" rtlCol="0">
              <a:spAutoFit/>
            </a:bodyPr>
            <a:lstStyle/>
            <a:p>
              <a:pPr defTabSz="779679"/>
              <a:r>
                <a:rPr lang="ja-JP" altLang="en-US" sz="1108" b="1" dirty="0">
                  <a:ln w="6600">
                    <a:solidFill>
                      <a:srgbClr val="ED7D31"/>
                    </a:solidFill>
                    <a:prstDash val="solid"/>
                  </a:ln>
                  <a:solidFill>
                    <a:srgbClr val="FF0000"/>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ひまわり畑</a:t>
              </a:r>
            </a:p>
          </p:txBody>
        </p:sp>
        <p:sp>
          <p:nvSpPr>
            <p:cNvPr id="10" name="正方形/長方形 9">
              <a:extLst>
                <a:ext uri="{FF2B5EF4-FFF2-40B4-BE49-F238E27FC236}">
                  <a16:creationId xmlns:a16="http://schemas.microsoft.com/office/drawing/2014/main" id="{E3FC45D7-ECBA-4EA0-FE01-D8A6B0CC1FFB}"/>
                </a:ext>
              </a:extLst>
            </p:cNvPr>
            <p:cNvSpPr/>
            <p:nvPr/>
          </p:nvSpPr>
          <p:spPr>
            <a:xfrm>
              <a:off x="3109400" y="2853275"/>
              <a:ext cx="1010529" cy="293980"/>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679"/>
              <a:endParaRPr lang="ja-JP" altLang="en-US" sz="1535" dirty="0">
                <a:solidFill>
                  <a:prstClr val="black"/>
                </a:solidFill>
                <a:latin typeface="Calibri" panose="020F0502020204030204"/>
                <a:ea typeface="ＭＳ Ｐゴシック" panose="020B0600070205080204" pitchFamily="50" charset="-128"/>
              </a:endParaRPr>
            </a:p>
          </p:txBody>
        </p:sp>
        <p:sp>
          <p:nvSpPr>
            <p:cNvPr id="11" name="テキスト ボックス 10">
              <a:extLst>
                <a:ext uri="{FF2B5EF4-FFF2-40B4-BE49-F238E27FC236}">
                  <a16:creationId xmlns:a16="http://schemas.microsoft.com/office/drawing/2014/main" id="{E2A4FFD0-0AE3-BF36-0379-A938C9746134}"/>
                </a:ext>
              </a:extLst>
            </p:cNvPr>
            <p:cNvSpPr txBox="1"/>
            <p:nvPr/>
          </p:nvSpPr>
          <p:spPr>
            <a:xfrm>
              <a:off x="2400225" y="824034"/>
              <a:ext cx="1418346" cy="493533"/>
            </a:xfrm>
            <a:prstGeom prst="rect">
              <a:avLst/>
            </a:prstGeom>
            <a:noFill/>
          </p:spPr>
          <p:txBody>
            <a:bodyPr wrap="none" rtlCol="0">
              <a:spAutoFit/>
            </a:bodyPr>
            <a:lstStyle/>
            <a:p>
              <a:pPr algn="ctr" defTabSz="779679"/>
              <a:r>
                <a:rPr lang="ja-JP" altLang="en-US" sz="1108" b="1" dirty="0">
                  <a:ln w="6600">
                    <a:solidFill>
                      <a:srgbClr val="ED7D31"/>
                    </a:solidFill>
                    <a:prstDash val="solid"/>
                  </a:ln>
                  <a:solidFill>
                    <a:srgbClr val="FF0000"/>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養殖場</a:t>
              </a:r>
            </a:p>
          </p:txBody>
        </p:sp>
        <p:sp>
          <p:nvSpPr>
            <p:cNvPr id="12" name="正方形/長方形 11">
              <a:extLst>
                <a:ext uri="{FF2B5EF4-FFF2-40B4-BE49-F238E27FC236}">
                  <a16:creationId xmlns:a16="http://schemas.microsoft.com/office/drawing/2014/main" id="{43EC7986-B386-A036-8B68-791CAAECC1B7}"/>
                </a:ext>
              </a:extLst>
            </p:cNvPr>
            <p:cNvSpPr/>
            <p:nvPr/>
          </p:nvSpPr>
          <p:spPr>
            <a:xfrm>
              <a:off x="5063240" y="2249610"/>
              <a:ext cx="472171" cy="443253"/>
            </a:xfrm>
            <a:prstGeom prst="rect">
              <a:avLst/>
            </a:prstGeom>
            <a:solidFill>
              <a:srgbClr val="C00000">
                <a:alpha val="30000"/>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679"/>
              <a:endParaRPr lang="ja-JP" altLang="en-US" sz="1535" dirty="0">
                <a:solidFill>
                  <a:prstClr val="black"/>
                </a:solidFill>
                <a:latin typeface="Calibri" panose="020F0502020204030204"/>
                <a:ea typeface="ＭＳ Ｐゴシック" panose="020B0600070205080204" pitchFamily="50" charset="-128"/>
              </a:endParaRPr>
            </a:p>
          </p:txBody>
        </p:sp>
        <p:sp>
          <p:nvSpPr>
            <p:cNvPr id="13" name="テキスト ボックス 12">
              <a:extLst>
                <a:ext uri="{FF2B5EF4-FFF2-40B4-BE49-F238E27FC236}">
                  <a16:creationId xmlns:a16="http://schemas.microsoft.com/office/drawing/2014/main" id="{49C4F207-029B-DE0B-62BF-5F6AAC709D54}"/>
                </a:ext>
              </a:extLst>
            </p:cNvPr>
            <p:cNvSpPr txBox="1"/>
            <p:nvPr/>
          </p:nvSpPr>
          <p:spPr>
            <a:xfrm>
              <a:off x="2995717" y="3242582"/>
              <a:ext cx="1334066" cy="493533"/>
            </a:xfrm>
            <a:prstGeom prst="rect">
              <a:avLst/>
            </a:prstGeom>
            <a:noFill/>
          </p:spPr>
          <p:txBody>
            <a:bodyPr wrap="none" rtlCol="0">
              <a:spAutoFit/>
            </a:bodyPr>
            <a:lstStyle/>
            <a:p>
              <a:pPr algn="ctr" defTabSz="779679"/>
              <a:r>
                <a:rPr lang="ja-JP" altLang="en-US" sz="1108" b="1" dirty="0">
                  <a:ln w="6600">
                    <a:solidFill>
                      <a:srgbClr val="ED7D31"/>
                    </a:solidFill>
                    <a:prstDash val="solid"/>
                  </a:ln>
                  <a:solidFill>
                    <a:srgbClr val="FF0000"/>
                  </a:solidFill>
                  <a:effectLst>
                    <a:outerShdw dist="38100" dir="2700000" algn="tl" rotWithShape="0">
                      <a:srgbClr val="ED7D31"/>
                    </a:outerShdw>
                  </a:effectLst>
                  <a:latin typeface="Meiryo UI" panose="020B0604030504040204" pitchFamily="50" charset="-128"/>
                  <a:ea typeface="Meiryo UI" panose="020B0604030504040204" pitchFamily="50" charset="-128"/>
                </a:rPr>
                <a:t>■</a:t>
              </a:r>
              <a:r>
                <a:rPr lang="ja-JP" altLang="en-US" sz="1108" b="1" dirty="0">
                  <a:ln w="6600">
                    <a:solidFill>
                      <a:srgbClr val="ED7D31"/>
                    </a:solidFill>
                    <a:prstDash val="solid"/>
                  </a:ln>
                  <a:solidFill>
                    <a:srgbClr val="FFFFFF"/>
                  </a:solidFill>
                  <a:effectLst>
                    <a:outerShdw dist="38100" dir="2700000" algn="tl" rotWithShape="0">
                      <a:srgbClr val="ED7D31"/>
                    </a:outerShdw>
                  </a:effectLst>
                  <a:latin typeface="Calibri" panose="020F0502020204030204"/>
                  <a:ea typeface="ＭＳ Ｐゴシック" panose="020B0600070205080204" pitchFamily="50" charset="-128"/>
                </a:rPr>
                <a:t>５号館</a:t>
              </a:r>
            </a:p>
          </p:txBody>
        </p:sp>
        <p:sp>
          <p:nvSpPr>
            <p:cNvPr id="14" name="テキスト ボックス 13">
              <a:extLst>
                <a:ext uri="{FF2B5EF4-FFF2-40B4-BE49-F238E27FC236}">
                  <a16:creationId xmlns:a16="http://schemas.microsoft.com/office/drawing/2014/main" id="{7B4B20C5-7DE1-BCFB-5986-351D1F796BB2}"/>
                </a:ext>
              </a:extLst>
            </p:cNvPr>
            <p:cNvSpPr txBox="1"/>
            <p:nvPr/>
          </p:nvSpPr>
          <p:spPr>
            <a:xfrm>
              <a:off x="5388050" y="2052802"/>
              <a:ext cx="3211732" cy="813683"/>
            </a:xfrm>
            <a:prstGeom prst="rect">
              <a:avLst/>
            </a:prstGeom>
            <a:noFill/>
          </p:spPr>
          <p:txBody>
            <a:bodyPr wrap="square" rtlCol="0">
              <a:spAutoFit/>
            </a:bodyPr>
            <a:lstStyle/>
            <a:p>
              <a:pPr algn="ctr" defTabSz="779679"/>
              <a:r>
                <a:rPr lang="ja-JP" altLang="en-US" sz="1108" b="1" dirty="0">
                  <a:ln w="6600">
                    <a:solidFill>
                      <a:srgbClr val="ED7D31"/>
                    </a:solidFill>
                    <a:prstDash val="solid"/>
                  </a:ln>
                  <a:solidFill>
                    <a:srgbClr val="FF0000"/>
                  </a:solidFill>
                  <a:effectLst>
                    <a:outerShdw dist="38100" dir="2700000" algn="tl" rotWithShape="0">
                      <a:srgbClr val="ED7D31"/>
                    </a:outerShdw>
                  </a:effectLst>
                  <a:latin typeface="Meiryo UI" panose="020B0604030504040204" pitchFamily="50" charset="-128"/>
                  <a:ea typeface="Meiryo UI" panose="020B0604030504040204" pitchFamily="50" charset="-128"/>
                </a:rPr>
                <a:t>■</a:t>
              </a:r>
              <a:r>
                <a:rPr lang="en-US" altLang="ja-JP"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rPr>
                <a:t>1</a:t>
              </a:r>
              <a:r>
                <a:rPr lang="ja-JP" altLang="en-US"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rPr>
                <a:t>号館</a:t>
              </a:r>
              <a:r>
                <a:rPr lang="ja-JP" altLang="en-US"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a:t>
              </a:r>
              <a:r>
                <a:rPr lang="en-US" altLang="ja-JP"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123</a:t>
              </a:r>
              <a:r>
                <a:rPr lang="ja-JP" altLang="en-US"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号室）</a:t>
              </a:r>
            </a:p>
            <a:p>
              <a:pPr algn="ctr" defTabSz="779679"/>
              <a:r>
                <a:rPr lang="en-US" altLang="ja-JP" sz="1108" b="1" dirty="0" err="1">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νLAB</a:t>
              </a:r>
              <a:endParaRPr lang="ja-JP" altLang="en-US"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a:extLst>
                <a:ext uri="{FF2B5EF4-FFF2-40B4-BE49-F238E27FC236}">
                  <a16:creationId xmlns:a16="http://schemas.microsoft.com/office/drawing/2014/main" id="{486EB0D3-0107-69D6-26B8-22FBF3DD8757}"/>
                </a:ext>
              </a:extLst>
            </p:cNvPr>
            <p:cNvSpPr txBox="1"/>
            <p:nvPr/>
          </p:nvSpPr>
          <p:spPr>
            <a:xfrm>
              <a:off x="4200478" y="3114875"/>
              <a:ext cx="2743048" cy="493533"/>
            </a:xfrm>
            <a:prstGeom prst="rect">
              <a:avLst/>
            </a:prstGeom>
            <a:noFill/>
          </p:spPr>
          <p:txBody>
            <a:bodyPr wrap="square" rtlCol="0">
              <a:spAutoFit/>
            </a:bodyPr>
            <a:lstStyle/>
            <a:p>
              <a:pPr algn="ctr" defTabSz="779679"/>
              <a:r>
                <a:rPr lang="ja-JP" altLang="en-US" sz="1108" b="1" dirty="0">
                  <a:ln w="6600">
                    <a:solidFill>
                      <a:srgbClr val="ED7D31"/>
                    </a:solidFill>
                    <a:prstDash val="solid"/>
                  </a:ln>
                  <a:solidFill>
                    <a:srgbClr val="FF0000"/>
                  </a:solidFill>
                  <a:effectLst>
                    <a:outerShdw dist="38100" dir="2700000" algn="tl" rotWithShape="0">
                      <a:srgbClr val="ED7D31"/>
                    </a:outerShdw>
                  </a:effectLst>
                  <a:latin typeface="Meiryo UI" panose="020B0604030504040204" pitchFamily="50" charset="-128"/>
                  <a:ea typeface="Meiryo UI" panose="020B0604030504040204" pitchFamily="50" charset="-128"/>
                </a:rPr>
                <a:t>■</a:t>
              </a:r>
              <a:r>
                <a:rPr lang="en-US" altLang="ja-JP"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rPr>
                <a:t>6</a:t>
              </a:r>
              <a:r>
                <a:rPr lang="ja-JP" altLang="en-US"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rPr>
                <a:t>号館 </a:t>
              </a:r>
              <a:r>
                <a:rPr lang="en-US" altLang="ja-JP"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L5G</a:t>
              </a:r>
              <a:r>
                <a:rPr lang="ja-JP" altLang="en-US"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ラボ</a:t>
              </a:r>
              <a:endParaRPr lang="en-US" altLang="ja-JP"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a:extLst>
                <a:ext uri="{FF2B5EF4-FFF2-40B4-BE49-F238E27FC236}">
                  <a16:creationId xmlns:a16="http://schemas.microsoft.com/office/drawing/2014/main" id="{DE7D8955-39B4-602E-9343-93349D4FF04A}"/>
                </a:ext>
              </a:extLst>
            </p:cNvPr>
            <p:cNvSpPr txBox="1"/>
            <p:nvPr/>
          </p:nvSpPr>
          <p:spPr>
            <a:xfrm>
              <a:off x="4953002" y="6071891"/>
              <a:ext cx="1418346" cy="493533"/>
            </a:xfrm>
            <a:prstGeom prst="rect">
              <a:avLst/>
            </a:prstGeom>
            <a:noFill/>
          </p:spPr>
          <p:txBody>
            <a:bodyPr wrap="none" rtlCol="0">
              <a:spAutoFit/>
            </a:bodyPr>
            <a:lstStyle/>
            <a:p>
              <a:pPr defTabSz="779679"/>
              <a:r>
                <a:rPr lang="ja-JP" altLang="en-US" sz="1108" b="1" dirty="0">
                  <a:ln w="6600">
                    <a:solidFill>
                      <a:srgbClr val="ED7D31"/>
                    </a:solidFill>
                    <a:prstDash val="solid"/>
                  </a:ln>
                  <a:solidFill>
                    <a:srgbClr val="FF0000"/>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a:t>
              </a:r>
              <a:r>
                <a:rPr lang="ja-JP" altLang="en-US" sz="1108" b="1" dirty="0">
                  <a:ln w="6600">
                    <a:solidFill>
                      <a:srgbClr val="ED7D31"/>
                    </a:solidFill>
                    <a:prstDash val="solid"/>
                  </a:ln>
                  <a:solidFill>
                    <a:srgbClr val="FFFFFF"/>
                  </a:solidFill>
                  <a:effectLst>
                    <a:outerShdw dist="38100" dir="2700000" algn="tl" rotWithShape="0">
                      <a:srgbClr val="ED7D31"/>
                    </a:outerShdw>
                  </a:effectLst>
                  <a:latin typeface="Meiryo UI" panose="020B0604030504040204" pitchFamily="50" charset="-128"/>
                  <a:ea typeface="Meiryo UI" panose="020B0604030504040204" pitchFamily="50" charset="-128"/>
                  <a:cs typeface="Meiryo UI" panose="020B0604030504040204" pitchFamily="50" charset="-128"/>
                </a:rPr>
                <a:t>宿泊棟</a:t>
              </a:r>
            </a:p>
          </p:txBody>
        </p:sp>
        <p:sp>
          <p:nvSpPr>
            <p:cNvPr id="17" name="正方形/長方形 16">
              <a:extLst>
                <a:ext uri="{FF2B5EF4-FFF2-40B4-BE49-F238E27FC236}">
                  <a16:creationId xmlns:a16="http://schemas.microsoft.com/office/drawing/2014/main" id="{5C968DA9-AD7D-2C66-39A8-494CF82F067F}"/>
                </a:ext>
              </a:extLst>
            </p:cNvPr>
            <p:cNvSpPr/>
            <p:nvPr/>
          </p:nvSpPr>
          <p:spPr>
            <a:xfrm>
              <a:off x="4546103" y="2908124"/>
              <a:ext cx="423385" cy="293980"/>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679"/>
              <a:endParaRPr lang="ja-JP" altLang="en-US" sz="1535" dirty="0">
                <a:solidFill>
                  <a:prstClr val="black"/>
                </a:solidFill>
                <a:latin typeface="Calibri" panose="020F0502020204030204"/>
                <a:ea typeface="ＭＳ Ｐゴシック" panose="020B0600070205080204" pitchFamily="50" charset="-128"/>
              </a:endParaRPr>
            </a:p>
          </p:txBody>
        </p:sp>
        <p:sp>
          <p:nvSpPr>
            <p:cNvPr id="18" name="正方形/長方形 17">
              <a:extLst>
                <a:ext uri="{FF2B5EF4-FFF2-40B4-BE49-F238E27FC236}">
                  <a16:creationId xmlns:a16="http://schemas.microsoft.com/office/drawing/2014/main" id="{B0E5A8AA-99D1-1FF9-A4BE-8A5054E3494C}"/>
                </a:ext>
              </a:extLst>
            </p:cNvPr>
            <p:cNvSpPr/>
            <p:nvPr/>
          </p:nvSpPr>
          <p:spPr>
            <a:xfrm>
              <a:off x="5388048" y="1636867"/>
              <a:ext cx="392268" cy="291209"/>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679"/>
              <a:endParaRPr lang="ja-JP" altLang="en-US" sz="1535" dirty="0">
                <a:solidFill>
                  <a:prstClr val="black"/>
                </a:solidFill>
                <a:latin typeface="Calibri" panose="020F0502020204030204"/>
                <a:ea typeface="ＭＳ Ｐゴシック" panose="020B0600070205080204" pitchFamily="50" charset="-128"/>
              </a:endParaRPr>
            </a:p>
          </p:txBody>
        </p:sp>
        <p:sp>
          <p:nvSpPr>
            <p:cNvPr id="19" name="正方形/長方形 18">
              <a:extLst>
                <a:ext uri="{FF2B5EF4-FFF2-40B4-BE49-F238E27FC236}">
                  <a16:creationId xmlns:a16="http://schemas.microsoft.com/office/drawing/2014/main" id="{635C1F3C-F412-0F88-FC55-0DD5217C343E}"/>
                </a:ext>
              </a:extLst>
            </p:cNvPr>
            <p:cNvSpPr/>
            <p:nvPr/>
          </p:nvSpPr>
          <p:spPr>
            <a:xfrm>
              <a:off x="2865816" y="270169"/>
              <a:ext cx="534098" cy="491830"/>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679"/>
              <a:endParaRPr lang="ja-JP" altLang="en-US" sz="1535" dirty="0">
                <a:solidFill>
                  <a:prstClr val="black"/>
                </a:solidFill>
                <a:latin typeface="Calibri" panose="020F0502020204030204"/>
                <a:ea typeface="ＭＳ Ｐゴシック" panose="020B0600070205080204" pitchFamily="50" charset="-128"/>
              </a:endParaRPr>
            </a:p>
          </p:txBody>
        </p:sp>
        <p:sp>
          <p:nvSpPr>
            <p:cNvPr id="20" name="正方形/長方形 19">
              <a:extLst>
                <a:ext uri="{FF2B5EF4-FFF2-40B4-BE49-F238E27FC236}">
                  <a16:creationId xmlns:a16="http://schemas.microsoft.com/office/drawing/2014/main" id="{05706F94-9F1E-56A5-78A1-A5EEB2D7D9D5}"/>
                </a:ext>
              </a:extLst>
            </p:cNvPr>
            <p:cNvSpPr/>
            <p:nvPr/>
          </p:nvSpPr>
          <p:spPr>
            <a:xfrm>
              <a:off x="4906939" y="5632822"/>
              <a:ext cx="534098" cy="491830"/>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9679"/>
              <a:endParaRPr lang="ja-JP" altLang="en-US" sz="1535" dirty="0">
                <a:solidFill>
                  <a:prstClr val="black"/>
                </a:solidFill>
                <a:latin typeface="Calibri" panose="020F0502020204030204"/>
                <a:ea typeface="ＭＳ Ｐゴシック" panose="020B0600070205080204" pitchFamily="50" charset="-128"/>
              </a:endParaRPr>
            </a:p>
          </p:txBody>
        </p:sp>
      </p:grpSp>
      <p:sp>
        <p:nvSpPr>
          <p:cNvPr id="21" name="吹き出し: 折線 (強調線付き) 20">
            <a:extLst>
              <a:ext uri="{FF2B5EF4-FFF2-40B4-BE49-F238E27FC236}">
                <a16:creationId xmlns:a16="http://schemas.microsoft.com/office/drawing/2014/main" id="{9951A6CE-EB95-8C1E-DD8B-C0C008A8D45C}"/>
              </a:ext>
            </a:extLst>
          </p:cNvPr>
          <p:cNvSpPr/>
          <p:nvPr/>
        </p:nvSpPr>
        <p:spPr>
          <a:xfrm flipH="1">
            <a:off x="2654209" y="1781775"/>
            <a:ext cx="531922" cy="332451"/>
          </a:xfrm>
          <a:prstGeom prst="accentCallout2">
            <a:avLst>
              <a:gd name="adj1" fmla="val 18750"/>
              <a:gd name="adj2" fmla="val -8333"/>
              <a:gd name="adj3" fmla="val 18750"/>
              <a:gd name="adj4" fmla="val -16667"/>
              <a:gd name="adj5" fmla="val 669800"/>
              <a:gd name="adj6" fmla="val -367747"/>
            </a:avLst>
          </a:prstGeom>
          <a:ln w="28575">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pic>
        <p:nvPicPr>
          <p:cNvPr id="5" name="図 4">
            <a:extLst>
              <a:ext uri="{FF2B5EF4-FFF2-40B4-BE49-F238E27FC236}">
                <a16:creationId xmlns:a16="http://schemas.microsoft.com/office/drawing/2014/main" id="{5715CD7B-F7A4-98F7-1475-EC1848CDEA8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96051" y="1230539"/>
            <a:ext cx="656011" cy="1644161"/>
          </a:xfrm>
          <a:prstGeom prst="rect">
            <a:avLst/>
          </a:prstGeom>
          <a:ln w="57150">
            <a:solidFill>
              <a:schemeClr val="bg1"/>
            </a:solidFill>
          </a:ln>
        </p:spPr>
      </p:pic>
      <p:sp>
        <p:nvSpPr>
          <p:cNvPr id="24" name="テキスト ボックス 23">
            <a:extLst>
              <a:ext uri="{FF2B5EF4-FFF2-40B4-BE49-F238E27FC236}">
                <a16:creationId xmlns:a16="http://schemas.microsoft.com/office/drawing/2014/main" id="{96BDE57F-55F6-54F3-9AA8-CE12FA48D1AA}"/>
              </a:ext>
            </a:extLst>
          </p:cNvPr>
          <p:cNvSpPr txBox="1"/>
          <p:nvPr/>
        </p:nvSpPr>
        <p:spPr>
          <a:xfrm>
            <a:off x="1701383" y="3311872"/>
            <a:ext cx="1748456" cy="415498"/>
          </a:xfrm>
          <a:prstGeom prst="rect">
            <a:avLst/>
          </a:prstGeom>
          <a:noFill/>
        </p:spPr>
        <p:txBody>
          <a:bodyPr wrap="square" rtlCol="0">
            <a:spAutoFit/>
          </a:bodyPr>
          <a:lstStyle>
            <a:defPPr>
              <a:defRPr lang="ja-JP"/>
            </a:defPPr>
            <a:lvl1pPr>
              <a:defRPr sz="1050" b="1">
                <a:solidFill>
                  <a:srgbClr val="002060"/>
                </a:solidFill>
                <a:latin typeface="游ゴシック" panose="020B0400000000000000" pitchFamily="50" charset="-128"/>
                <a:ea typeface="游ゴシック" panose="020B0400000000000000" pitchFamily="50" charset="-128"/>
              </a:defRPr>
            </a:lvl1pPr>
            <a:lvl2pPr marL="538163" indent="-228600">
              <a:lnSpc>
                <a:spcPct val="90000"/>
              </a:lnSpc>
              <a:spcBef>
                <a:spcPts val="500"/>
              </a:spcBef>
              <a:buFont typeface="Wingdings" panose="05000000000000000000" pitchFamily="2" charset="2"/>
              <a:buChar char="p"/>
              <a:defRPr sz="2000">
                <a:latin typeface="Meiryo UI" panose="020B0604030504040204" pitchFamily="50" charset="-128"/>
                <a:ea typeface="Meiryo UI" panose="020B0604030504040204" pitchFamily="50" charset="-128"/>
              </a:defRPr>
            </a:lvl2pPr>
            <a:lvl3pPr marL="803275" indent="-228600">
              <a:lnSpc>
                <a:spcPct val="90000"/>
              </a:lnSpc>
              <a:spcBef>
                <a:spcPts val="500"/>
              </a:spcBef>
              <a:buFont typeface="Wingdings" panose="05000000000000000000" pitchFamily="2" charset="2"/>
              <a:buChar char="l"/>
              <a:defRPr>
                <a:latin typeface="Meiryo UI" panose="020B0604030504040204" pitchFamily="50" charset="-128"/>
                <a:ea typeface="Meiryo UI" panose="020B0604030504040204" pitchFamily="50" charset="-128"/>
              </a:defRPr>
            </a:lvl3pPr>
            <a:lvl4pPr marL="1076325" indent="-228600">
              <a:lnSpc>
                <a:spcPct val="90000"/>
              </a:lnSpc>
              <a:spcBef>
                <a:spcPts val="500"/>
              </a:spcBef>
              <a:buFont typeface="Arial" panose="020B0604020202020204" pitchFamily="34" charset="0"/>
              <a:buChar char="•"/>
              <a:defRPr sz="1600">
                <a:latin typeface="Meiryo UI" panose="020B0604030504040204" pitchFamily="50" charset="-128"/>
                <a:ea typeface="Meiryo UI" panose="020B0604030504040204" pitchFamily="50" charset="-128"/>
              </a:defRPr>
            </a:lvl4pPr>
            <a:lvl5pPr marL="2057400" indent="-228600">
              <a:lnSpc>
                <a:spcPct val="90000"/>
              </a:lnSpc>
              <a:spcBef>
                <a:spcPts val="500"/>
              </a:spcBef>
              <a:buFont typeface="Arial" panose="020B0604020202020204" pitchFamily="34" charset="0"/>
              <a:buChar char="•"/>
              <a:defRPr>
                <a:latin typeface="Meiryo UI" panose="020B0604030504040204" pitchFamily="50" charset="-128"/>
                <a:ea typeface="Meiryo UI" panose="020B0604030504040204" pitchFamily="50" charset="-128"/>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ja-JP" altLang="en-US" dirty="0">
                <a:latin typeface="Meiryo UI" panose="020B0604030504040204" pitchFamily="50" charset="-128"/>
                <a:ea typeface="Meiryo UI" panose="020B0604030504040204" pitchFamily="50" charset="-128"/>
              </a:rPr>
              <a:t>■ 宿泊棟</a:t>
            </a:r>
          </a:p>
          <a:p>
            <a:r>
              <a:rPr lang="ja-JP" altLang="en-US" dirty="0">
                <a:latin typeface="Meiryo UI" panose="020B0604030504040204" pitchFamily="50" charset="-128"/>
                <a:ea typeface="Meiryo UI" panose="020B0604030504040204" pitchFamily="50" charset="-128"/>
              </a:rPr>
              <a:t>カメラ</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ソーラーバッテリ</a:t>
            </a:r>
          </a:p>
        </p:txBody>
      </p:sp>
      <p:sp>
        <p:nvSpPr>
          <p:cNvPr id="28" name="テキスト ボックス 27">
            <a:extLst>
              <a:ext uri="{FF2B5EF4-FFF2-40B4-BE49-F238E27FC236}">
                <a16:creationId xmlns:a16="http://schemas.microsoft.com/office/drawing/2014/main" id="{1DB3F495-B4DF-6445-3BE4-CFE767DBB5E6}"/>
              </a:ext>
            </a:extLst>
          </p:cNvPr>
          <p:cNvSpPr txBox="1"/>
          <p:nvPr/>
        </p:nvSpPr>
        <p:spPr>
          <a:xfrm>
            <a:off x="4447189" y="841001"/>
            <a:ext cx="2756891" cy="253916"/>
          </a:xfrm>
          <a:prstGeom prst="rect">
            <a:avLst/>
          </a:prstGeom>
          <a:noFill/>
        </p:spPr>
        <p:txBody>
          <a:bodyPr wrap="square" rtlCol="0">
            <a:spAutoFit/>
          </a:bodyPr>
          <a:lstStyle>
            <a:defPPr>
              <a:defRPr lang="ja-JP"/>
            </a:defPPr>
            <a:lvl1pPr>
              <a:defRPr sz="1050" b="1">
                <a:solidFill>
                  <a:srgbClr val="002060"/>
                </a:solidFill>
                <a:latin typeface="游ゴシック" panose="020B0400000000000000" pitchFamily="50" charset="-128"/>
                <a:ea typeface="游ゴシック" panose="020B0400000000000000" pitchFamily="50" charset="-128"/>
              </a:defRPr>
            </a:lvl1pPr>
            <a:lvl2pPr marL="538163" indent="-228600">
              <a:lnSpc>
                <a:spcPct val="90000"/>
              </a:lnSpc>
              <a:spcBef>
                <a:spcPts val="500"/>
              </a:spcBef>
              <a:buFont typeface="Wingdings" panose="05000000000000000000" pitchFamily="2" charset="2"/>
              <a:buChar char="p"/>
              <a:defRPr sz="2000">
                <a:latin typeface="Meiryo UI" panose="020B0604030504040204" pitchFamily="50" charset="-128"/>
                <a:ea typeface="Meiryo UI" panose="020B0604030504040204" pitchFamily="50" charset="-128"/>
              </a:defRPr>
            </a:lvl2pPr>
            <a:lvl3pPr marL="803275" indent="-228600">
              <a:lnSpc>
                <a:spcPct val="90000"/>
              </a:lnSpc>
              <a:spcBef>
                <a:spcPts val="500"/>
              </a:spcBef>
              <a:buFont typeface="Wingdings" panose="05000000000000000000" pitchFamily="2" charset="2"/>
              <a:buChar char="l"/>
              <a:defRPr>
                <a:latin typeface="Meiryo UI" panose="020B0604030504040204" pitchFamily="50" charset="-128"/>
                <a:ea typeface="Meiryo UI" panose="020B0604030504040204" pitchFamily="50" charset="-128"/>
              </a:defRPr>
            </a:lvl3pPr>
            <a:lvl4pPr marL="1076325" indent="-228600">
              <a:lnSpc>
                <a:spcPct val="90000"/>
              </a:lnSpc>
              <a:spcBef>
                <a:spcPts val="500"/>
              </a:spcBef>
              <a:buFont typeface="Arial" panose="020B0604020202020204" pitchFamily="34" charset="0"/>
              <a:buChar char="•"/>
              <a:defRPr sz="1600">
                <a:latin typeface="Meiryo UI" panose="020B0604030504040204" pitchFamily="50" charset="-128"/>
                <a:ea typeface="Meiryo UI" panose="020B0604030504040204" pitchFamily="50" charset="-128"/>
              </a:defRPr>
            </a:lvl4pPr>
            <a:lvl5pPr marL="2057400" indent="-228600">
              <a:lnSpc>
                <a:spcPct val="90000"/>
              </a:lnSpc>
              <a:spcBef>
                <a:spcPts val="500"/>
              </a:spcBef>
              <a:buFont typeface="Arial" panose="020B0604020202020204" pitchFamily="34" charset="0"/>
              <a:buChar char="•"/>
              <a:defRPr>
                <a:latin typeface="Meiryo UI" panose="020B0604030504040204" pitchFamily="50" charset="-128"/>
                <a:ea typeface="Meiryo UI" panose="020B0604030504040204" pitchFamily="50" charset="-128"/>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ja-JP" altLang="en-US" dirty="0">
                <a:latin typeface="Meiryo UI" panose="020B0604030504040204" pitchFamily="50" charset="-128"/>
                <a:ea typeface="Meiryo UI" panose="020B0604030504040204" pitchFamily="50" charset="-128"/>
              </a:rPr>
              <a:t>■ 養殖場 中継</a:t>
            </a:r>
            <a:r>
              <a:rPr lang="en-US" altLang="ja-JP" dirty="0">
                <a:latin typeface="Meiryo UI" panose="020B0604030504040204" pitchFamily="50" charset="-128"/>
                <a:ea typeface="Meiryo UI" panose="020B0604030504040204" pitchFamily="50" charset="-128"/>
              </a:rPr>
              <a:t>AP+</a:t>
            </a:r>
            <a:r>
              <a:rPr lang="ja-JP" altLang="en-US" dirty="0">
                <a:latin typeface="Meiryo UI" panose="020B0604030504040204" pitchFamily="50" charset="-128"/>
                <a:ea typeface="Meiryo UI" panose="020B0604030504040204" pitchFamily="50" charset="-128"/>
              </a:rPr>
              <a:t>カメラとセンサー</a:t>
            </a:r>
          </a:p>
        </p:txBody>
      </p:sp>
      <p:sp>
        <p:nvSpPr>
          <p:cNvPr id="30" name="テキスト ボックス 29">
            <a:extLst>
              <a:ext uri="{FF2B5EF4-FFF2-40B4-BE49-F238E27FC236}">
                <a16:creationId xmlns:a16="http://schemas.microsoft.com/office/drawing/2014/main" id="{C2F47D93-AA38-6C9C-7E19-A5607198DED5}"/>
              </a:ext>
            </a:extLst>
          </p:cNvPr>
          <p:cNvSpPr txBox="1"/>
          <p:nvPr/>
        </p:nvSpPr>
        <p:spPr>
          <a:xfrm>
            <a:off x="8578856" y="2535266"/>
            <a:ext cx="1989594" cy="253916"/>
          </a:xfrm>
          <a:prstGeom prst="rect">
            <a:avLst/>
          </a:prstGeom>
          <a:noFill/>
        </p:spPr>
        <p:txBody>
          <a:bodyPr wrap="square" rtlCol="0">
            <a:spAutoFit/>
          </a:bodyPr>
          <a:lstStyle>
            <a:defPPr>
              <a:defRPr lang="ja-JP"/>
            </a:defPPr>
            <a:lvl1pPr>
              <a:defRPr sz="1050" b="1">
                <a:solidFill>
                  <a:srgbClr val="002060"/>
                </a:solidFill>
                <a:latin typeface="Matura MT Script Capitals" panose="03020802060602070202" pitchFamily="66" charset="0"/>
                <a:ea typeface="游ゴシック" panose="020B0400000000000000" pitchFamily="50" charset="-128"/>
              </a:defRPr>
            </a:lvl1pPr>
            <a:lvl2pPr marL="538163" indent="-228600">
              <a:lnSpc>
                <a:spcPct val="90000"/>
              </a:lnSpc>
              <a:spcBef>
                <a:spcPts val="500"/>
              </a:spcBef>
              <a:buFont typeface="Wingdings" panose="05000000000000000000" pitchFamily="2" charset="2"/>
              <a:buChar char="p"/>
              <a:defRPr sz="2000">
                <a:latin typeface="Meiryo UI" panose="020B0604030504040204" pitchFamily="50" charset="-128"/>
                <a:ea typeface="Meiryo UI" panose="020B0604030504040204" pitchFamily="50" charset="-128"/>
              </a:defRPr>
            </a:lvl2pPr>
            <a:lvl3pPr marL="803275" indent="-228600">
              <a:lnSpc>
                <a:spcPct val="90000"/>
              </a:lnSpc>
              <a:spcBef>
                <a:spcPts val="500"/>
              </a:spcBef>
              <a:buFont typeface="Wingdings" panose="05000000000000000000" pitchFamily="2" charset="2"/>
              <a:buChar char="l"/>
              <a:defRPr>
                <a:latin typeface="Meiryo UI" panose="020B0604030504040204" pitchFamily="50" charset="-128"/>
                <a:ea typeface="Meiryo UI" panose="020B0604030504040204" pitchFamily="50" charset="-128"/>
              </a:defRPr>
            </a:lvl3pPr>
            <a:lvl4pPr marL="1076325" indent="-228600">
              <a:lnSpc>
                <a:spcPct val="90000"/>
              </a:lnSpc>
              <a:spcBef>
                <a:spcPts val="500"/>
              </a:spcBef>
              <a:buFont typeface="Arial" panose="020B0604020202020204" pitchFamily="34" charset="0"/>
              <a:buChar char="•"/>
              <a:defRPr sz="1600">
                <a:latin typeface="Meiryo UI" panose="020B0604030504040204" pitchFamily="50" charset="-128"/>
                <a:ea typeface="Meiryo UI" panose="020B0604030504040204" pitchFamily="50" charset="-128"/>
              </a:defRPr>
            </a:lvl4pPr>
            <a:lvl5pPr marL="2057400" indent="-228600">
              <a:lnSpc>
                <a:spcPct val="90000"/>
              </a:lnSpc>
              <a:spcBef>
                <a:spcPts val="500"/>
              </a:spcBef>
              <a:buFont typeface="Arial" panose="020B0604020202020204" pitchFamily="34" charset="0"/>
              <a:buChar char="•"/>
              <a:defRPr>
                <a:latin typeface="Meiryo UI" panose="020B0604030504040204" pitchFamily="50" charset="-128"/>
                <a:ea typeface="Meiryo UI" panose="020B0604030504040204" pitchFamily="50" charset="-128"/>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ja-JP" altLang="en-US" dirty="0">
                <a:latin typeface="Meiryo UI" panose="020B0604030504040204" pitchFamily="50" charset="-128"/>
                <a:ea typeface="Meiryo UI" panose="020B0604030504040204" pitchFamily="50" charset="-128"/>
              </a:rPr>
              <a:t>■ </a:t>
            </a:r>
            <a:r>
              <a:rPr lang="en-US" altLang="ja-JP" dirty="0">
                <a:latin typeface="Meiryo UI" panose="020B0604030504040204" pitchFamily="50" charset="-128"/>
                <a:ea typeface="Meiryo UI" panose="020B0604030504040204" pitchFamily="50" charset="-128"/>
              </a:rPr>
              <a:t>1</a:t>
            </a:r>
            <a:r>
              <a:rPr lang="ja-JP" altLang="en-US" dirty="0">
                <a:latin typeface="Meiryo UI" panose="020B0604030504040204" pitchFamily="50" charset="-128"/>
                <a:ea typeface="Meiryo UI" panose="020B0604030504040204" pitchFamily="50" charset="-128"/>
              </a:rPr>
              <a:t>号館 ラボ内メイン</a:t>
            </a:r>
            <a:r>
              <a:rPr lang="en-US" altLang="ja-JP" dirty="0">
                <a:latin typeface="Meiryo UI" panose="020B0604030504040204" pitchFamily="50" charset="-128"/>
                <a:ea typeface="Meiryo UI" panose="020B0604030504040204" pitchFamily="50" charset="-128"/>
              </a:rPr>
              <a:t>AP</a:t>
            </a:r>
            <a:endParaRPr lang="ja-JP" altLang="en-US" dirty="0">
              <a:latin typeface="Meiryo UI" panose="020B0604030504040204" pitchFamily="50" charset="-128"/>
              <a:ea typeface="Meiryo UI" panose="020B0604030504040204" pitchFamily="50" charset="-128"/>
            </a:endParaRPr>
          </a:p>
        </p:txBody>
      </p:sp>
      <p:sp>
        <p:nvSpPr>
          <p:cNvPr id="33" name="吹き出し: 折線 (強調線付き) 32">
            <a:extLst>
              <a:ext uri="{FF2B5EF4-FFF2-40B4-BE49-F238E27FC236}">
                <a16:creationId xmlns:a16="http://schemas.microsoft.com/office/drawing/2014/main" id="{8CE48DA5-F7D1-5582-4525-75E6BF466690}"/>
              </a:ext>
            </a:extLst>
          </p:cNvPr>
          <p:cNvSpPr/>
          <p:nvPr/>
        </p:nvSpPr>
        <p:spPr>
          <a:xfrm flipH="1">
            <a:off x="2687450" y="3954911"/>
            <a:ext cx="531922" cy="332451"/>
          </a:xfrm>
          <a:prstGeom prst="accentCallout2">
            <a:avLst>
              <a:gd name="adj1" fmla="val 18750"/>
              <a:gd name="adj2" fmla="val -8333"/>
              <a:gd name="adj3" fmla="val 18750"/>
              <a:gd name="adj4" fmla="val -16667"/>
              <a:gd name="adj5" fmla="val 529739"/>
              <a:gd name="adj6" fmla="val -521448"/>
            </a:avLst>
          </a:prstGeom>
          <a:ln w="28575">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pic>
        <p:nvPicPr>
          <p:cNvPr id="32" name="図 31" descr="建物の外に立っている&#10;&#10;低い精度で自動的に生成された説明">
            <a:extLst>
              <a:ext uri="{FF2B5EF4-FFF2-40B4-BE49-F238E27FC236}">
                <a16:creationId xmlns:a16="http://schemas.microsoft.com/office/drawing/2014/main" id="{04225A1D-A7FD-BDA9-B882-CEA9E9984D0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5400000">
            <a:off x="1715284" y="4124357"/>
            <a:ext cx="1305621" cy="1264669"/>
          </a:xfrm>
          <a:prstGeom prst="rect">
            <a:avLst/>
          </a:prstGeom>
        </p:spPr>
      </p:pic>
      <p:pic>
        <p:nvPicPr>
          <p:cNvPr id="35" name="図 34" descr="草, 屋外, 建物, フェンス が含まれている画像&#10;&#10;自動的に生成された説明">
            <a:extLst>
              <a:ext uri="{FF2B5EF4-FFF2-40B4-BE49-F238E27FC236}">
                <a16:creationId xmlns:a16="http://schemas.microsoft.com/office/drawing/2014/main" id="{17EE29F9-D009-2656-34CF-8B77B7458BD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5400000">
            <a:off x="2438455" y="5255550"/>
            <a:ext cx="839536" cy="894891"/>
          </a:xfrm>
          <a:prstGeom prst="rect">
            <a:avLst/>
          </a:prstGeom>
          <a:ln w="57150">
            <a:solidFill>
              <a:schemeClr val="bg1"/>
            </a:solidFill>
          </a:ln>
        </p:spPr>
      </p:pic>
      <p:sp>
        <p:nvSpPr>
          <p:cNvPr id="42" name="吹き出し: 折線 (強調線付き) 41">
            <a:extLst>
              <a:ext uri="{FF2B5EF4-FFF2-40B4-BE49-F238E27FC236}">
                <a16:creationId xmlns:a16="http://schemas.microsoft.com/office/drawing/2014/main" id="{8DB5B849-FD7A-34B3-D877-F17A9221AEDD}"/>
              </a:ext>
            </a:extLst>
          </p:cNvPr>
          <p:cNvSpPr/>
          <p:nvPr/>
        </p:nvSpPr>
        <p:spPr>
          <a:xfrm rot="5400000" flipH="1">
            <a:off x="5646247" y="1799604"/>
            <a:ext cx="531922" cy="332451"/>
          </a:xfrm>
          <a:prstGeom prst="accentCallout2">
            <a:avLst>
              <a:gd name="adj1" fmla="val 18750"/>
              <a:gd name="adj2" fmla="val -8333"/>
              <a:gd name="adj3" fmla="val 18750"/>
              <a:gd name="adj4" fmla="val -16667"/>
              <a:gd name="adj5" fmla="val 254009"/>
              <a:gd name="adj6" fmla="val -112225"/>
            </a:avLst>
          </a:prstGeom>
          <a:ln w="28575">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pic>
        <p:nvPicPr>
          <p:cNvPr id="49" name="図 48" descr="屋外, 建物, 草, 座る が含まれている画像&#10;&#10;自動的に生成された説明">
            <a:extLst>
              <a:ext uri="{FF2B5EF4-FFF2-40B4-BE49-F238E27FC236}">
                <a16:creationId xmlns:a16="http://schemas.microsoft.com/office/drawing/2014/main" id="{222AE443-B709-6620-33DD-8500F86C8E8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600222" y="1360823"/>
            <a:ext cx="921358" cy="797470"/>
          </a:xfrm>
          <a:prstGeom prst="rect">
            <a:avLst/>
          </a:prstGeom>
        </p:spPr>
      </p:pic>
      <p:pic>
        <p:nvPicPr>
          <p:cNvPr id="55" name="図 54" descr="建物の外に立っている&#10;&#10;低い精度で自動的に生成された説明">
            <a:extLst>
              <a:ext uri="{FF2B5EF4-FFF2-40B4-BE49-F238E27FC236}">
                <a16:creationId xmlns:a16="http://schemas.microsoft.com/office/drawing/2014/main" id="{9A69EE99-4E13-A02A-E3CB-C0CC0B625CD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5400000">
            <a:off x="2440401" y="3670961"/>
            <a:ext cx="692099" cy="836712"/>
          </a:xfrm>
          <a:prstGeom prst="rect">
            <a:avLst/>
          </a:prstGeom>
          <a:ln w="57150">
            <a:solidFill>
              <a:schemeClr val="bg1"/>
            </a:solidFill>
          </a:ln>
        </p:spPr>
      </p:pic>
      <p:sp>
        <p:nvSpPr>
          <p:cNvPr id="56" name="吹き出し: 折線 (強調線付き) 55">
            <a:extLst>
              <a:ext uri="{FF2B5EF4-FFF2-40B4-BE49-F238E27FC236}">
                <a16:creationId xmlns:a16="http://schemas.microsoft.com/office/drawing/2014/main" id="{3FEBAF3A-6289-4B12-8E7B-17FA90D9F421}"/>
              </a:ext>
            </a:extLst>
          </p:cNvPr>
          <p:cNvSpPr/>
          <p:nvPr/>
        </p:nvSpPr>
        <p:spPr>
          <a:xfrm rot="10800000" flipH="1">
            <a:off x="8623145" y="2925083"/>
            <a:ext cx="531922" cy="332451"/>
          </a:xfrm>
          <a:prstGeom prst="accentCallout2">
            <a:avLst>
              <a:gd name="adj1" fmla="val 18750"/>
              <a:gd name="adj2" fmla="val -8333"/>
              <a:gd name="adj3" fmla="val 18750"/>
              <a:gd name="adj4" fmla="val -16667"/>
              <a:gd name="adj5" fmla="val -186823"/>
              <a:gd name="adj6" fmla="val -461922"/>
            </a:avLst>
          </a:prstGeom>
          <a:ln w="28575">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57" name="吹き出し: 折線 (強調線付き) 56">
            <a:extLst>
              <a:ext uri="{FF2B5EF4-FFF2-40B4-BE49-F238E27FC236}">
                <a16:creationId xmlns:a16="http://schemas.microsoft.com/office/drawing/2014/main" id="{E79DFEA7-F054-4B5D-3656-6344E3439A01}"/>
              </a:ext>
            </a:extLst>
          </p:cNvPr>
          <p:cNvSpPr/>
          <p:nvPr/>
        </p:nvSpPr>
        <p:spPr>
          <a:xfrm>
            <a:off x="8611091" y="2030605"/>
            <a:ext cx="531922" cy="332451"/>
          </a:xfrm>
          <a:prstGeom prst="accentCallout2">
            <a:avLst>
              <a:gd name="adj1" fmla="val 18750"/>
              <a:gd name="adj2" fmla="val -8333"/>
              <a:gd name="adj3" fmla="val 18750"/>
              <a:gd name="adj4" fmla="val -16667"/>
              <a:gd name="adj5" fmla="val 443877"/>
              <a:gd name="adj6" fmla="val -402253"/>
            </a:avLst>
          </a:prstGeom>
          <a:ln w="28575">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pic>
        <p:nvPicPr>
          <p:cNvPr id="47" name="図 46" descr="屋外, 草, ストリート, 座る が含まれている画像&#10;&#10;自動的に生成された説明">
            <a:extLst>
              <a:ext uri="{FF2B5EF4-FFF2-40B4-BE49-F238E27FC236}">
                <a16:creationId xmlns:a16="http://schemas.microsoft.com/office/drawing/2014/main" id="{E5E97308-C008-44DE-1B3C-80BABD494BB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644677" y="1360822"/>
            <a:ext cx="889761" cy="1062774"/>
          </a:xfrm>
          <a:prstGeom prst="rect">
            <a:avLst/>
          </a:prstGeom>
          <a:ln w="57150">
            <a:solidFill>
              <a:schemeClr val="bg1"/>
            </a:solidFill>
          </a:ln>
        </p:spPr>
      </p:pic>
      <p:sp>
        <p:nvSpPr>
          <p:cNvPr id="58" name="吹き出し: 折線 (強調線付き) 57">
            <a:extLst>
              <a:ext uri="{FF2B5EF4-FFF2-40B4-BE49-F238E27FC236}">
                <a16:creationId xmlns:a16="http://schemas.microsoft.com/office/drawing/2014/main" id="{BCF92834-A5F7-EFDE-B854-B628CACAC603}"/>
              </a:ext>
            </a:extLst>
          </p:cNvPr>
          <p:cNvSpPr/>
          <p:nvPr/>
        </p:nvSpPr>
        <p:spPr>
          <a:xfrm rot="10800000" flipH="1">
            <a:off x="8626237" y="5033867"/>
            <a:ext cx="531922" cy="332451"/>
          </a:xfrm>
          <a:prstGeom prst="accentCallout2">
            <a:avLst>
              <a:gd name="adj1" fmla="val 18750"/>
              <a:gd name="adj2" fmla="val -8333"/>
              <a:gd name="adj3" fmla="val 18750"/>
              <a:gd name="adj4" fmla="val -16667"/>
              <a:gd name="adj5" fmla="val 339974"/>
              <a:gd name="adj6" fmla="val -483037"/>
            </a:avLst>
          </a:prstGeom>
          <a:ln w="28575">
            <a:solidFill>
              <a:srgbClr val="00206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pic>
        <p:nvPicPr>
          <p:cNvPr id="60" name="図 59" descr="背景パターン&#10;&#10;低い精度で自動的に生成された説明">
            <a:extLst>
              <a:ext uri="{FF2B5EF4-FFF2-40B4-BE49-F238E27FC236}">
                <a16:creationId xmlns:a16="http://schemas.microsoft.com/office/drawing/2014/main" id="{054E033E-B044-655E-BB61-72F1EA9E85B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663878" y="4688129"/>
            <a:ext cx="994798" cy="809051"/>
          </a:xfrm>
          <a:prstGeom prst="rect">
            <a:avLst/>
          </a:prstGeom>
          <a:ln w="57150">
            <a:solidFill>
              <a:schemeClr val="bg1"/>
            </a:solidFill>
          </a:ln>
        </p:spPr>
      </p:pic>
      <p:pic>
        <p:nvPicPr>
          <p:cNvPr id="62" name="図 61" descr="飛行機の模型&#10;&#10;中程度の精度で自動的に生成された説明">
            <a:extLst>
              <a:ext uri="{FF2B5EF4-FFF2-40B4-BE49-F238E27FC236}">
                <a16:creationId xmlns:a16="http://schemas.microsoft.com/office/drawing/2014/main" id="{D85048FB-FD35-5CF3-BEB3-8666802FE14C}"/>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162873" y="5441791"/>
            <a:ext cx="1301109" cy="762493"/>
          </a:xfrm>
          <a:prstGeom prst="rect">
            <a:avLst/>
          </a:prstGeom>
          <a:ln w="57150">
            <a:solidFill>
              <a:schemeClr val="bg1"/>
            </a:solidFill>
          </a:ln>
        </p:spPr>
      </p:pic>
      <p:pic>
        <p:nvPicPr>
          <p:cNvPr id="64" name="図 63" descr="屋内, 座る, コンピュータ, ノートパソコン が含まれている画像&#10;&#10;自動的に生成された説明">
            <a:extLst>
              <a:ext uri="{FF2B5EF4-FFF2-40B4-BE49-F238E27FC236}">
                <a16:creationId xmlns:a16="http://schemas.microsoft.com/office/drawing/2014/main" id="{197C25C3-2454-BE56-2397-DE11D5857B89}"/>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rot="5400000">
            <a:off x="1576380" y="1373144"/>
            <a:ext cx="1017952" cy="719388"/>
          </a:xfrm>
          <a:prstGeom prst="rect">
            <a:avLst/>
          </a:prstGeom>
          <a:ln w="57150">
            <a:solidFill>
              <a:schemeClr val="bg1"/>
            </a:solidFill>
          </a:ln>
        </p:spPr>
      </p:pic>
      <p:pic>
        <p:nvPicPr>
          <p:cNvPr id="51" name="図 50" descr="バスルームの一角&#10;&#10;低い精度で自動的に生成された説明">
            <a:extLst>
              <a:ext uri="{FF2B5EF4-FFF2-40B4-BE49-F238E27FC236}">
                <a16:creationId xmlns:a16="http://schemas.microsoft.com/office/drawing/2014/main" id="{0E23755A-58FB-A1BB-852D-4CCD802CCB1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8659217" y="2776843"/>
            <a:ext cx="1223374" cy="1227618"/>
          </a:xfrm>
          <a:prstGeom prst="rect">
            <a:avLst/>
          </a:prstGeom>
          <a:ln w="57150">
            <a:solidFill>
              <a:schemeClr val="bg1"/>
            </a:solidFill>
          </a:ln>
        </p:spPr>
      </p:pic>
      <p:sp>
        <p:nvSpPr>
          <p:cNvPr id="23" name="テキスト ボックス 22">
            <a:extLst>
              <a:ext uri="{FF2B5EF4-FFF2-40B4-BE49-F238E27FC236}">
                <a16:creationId xmlns:a16="http://schemas.microsoft.com/office/drawing/2014/main" id="{F9F48294-40BE-68D8-09E9-727D22602D3D}"/>
              </a:ext>
            </a:extLst>
          </p:cNvPr>
          <p:cNvSpPr txBox="1"/>
          <p:nvPr/>
        </p:nvSpPr>
        <p:spPr>
          <a:xfrm>
            <a:off x="8600525" y="789862"/>
            <a:ext cx="1845538" cy="577081"/>
          </a:xfrm>
          <a:prstGeom prst="rect">
            <a:avLst/>
          </a:prstGeom>
          <a:noFill/>
        </p:spPr>
        <p:txBody>
          <a:bodyPr wrap="square" rtlCol="0">
            <a:spAutoFit/>
          </a:bodyPr>
          <a:lstStyle/>
          <a:p>
            <a:r>
              <a:rPr lang="ja-JP" altLang="en-US" sz="1050" b="1" dirty="0">
                <a:solidFill>
                  <a:srgbClr val="002060"/>
                </a:solidFill>
                <a:latin typeface="Meiryo UI" panose="020B0604030504040204" pitchFamily="50" charset="-128"/>
                <a:ea typeface="Meiryo UI" panose="020B0604030504040204" pitchFamily="50" charset="-128"/>
              </a:rPr>
              <a:t>■ ひまわり畑</a:t>
            </a:r>
          </a:p>
          <a:p>
            <a:r>
              <a:rPr lang="ja-JP" altLang="en-US" sz="1050" b="1" dirty="0">
                <a:solidFill>
                  <a:srgbClr val="002060"/>
                </a:solidFill>
                <a:latin typeface="Meiryo UI" panose="020B0604030504040204" pitchFamily="50" charset="-128"/>
                <a:ea typeface="Meiryo UI" panose="020B0604030504040204" pitchFamily="50" charset="-128"/>
              </a:rPr>
              <a:t>定点監視カメラ</a:t>
            </a:r>
          </a:p>
          <a:p>
            <a:r>
              <a:rPr lang="ja-JP" altLang="en-US" sz="1050" b="1" dirty="0">
                <a:solidFill>
                  <a:srgbClr val="002060"/>
                </a:solidFill>
                <a:latin typeface="Meiryo UI" panose="020B0604030504040204" pitchFamily="50" charset="-128"/>
                <a:ea typeface="Meiryo UI" panose="020B0604030504040204" pitchFamily="50" charset="-128"/>
              </a:rPr>
              <a:t>百葉箱内温湿度センサー</a:t>
            </a:r>
          </a:p>
        </p:txBody>
      </p:sp>
      <p:sp>
        <p:nvSpPr>
          <p:cNvPr id="25" name="テキスト ボックス 24">
            <a:extLst>
              <a:ext uri="{FF2B5EF4-FFF2-40B4-BE49-F238E27FC236}">
                <a16:creationId xmlns:a16="http://schemas.microsoft.com/office/drawing/2014/main" id="{F6220A81-912E-87F7-6C25-6E4CF6DFB0C3}"/>
              </a:ext>
            </a:extLst>
          </p:cNvPr>
          <p:cNvSpPr txBox="1"/>
          <p:nvPr/>
        </p:nvSpPr>
        <p:spPr>
          <a:xfrm>
            <a:off x="8578856" y="4427326"/>
            <a:ext cx="1989594" cy="253916"/>
          </a:xfrm>
          <a:prstGeom prst="rect">
            <a:avLst/>
          </a:prstGeom>
          <a:noFill/>
        </p:spPr>
        <p:txBody>
          <a:bodyPr wrap="square" rtlCol="0">
            <a:spAutoFit/>
          </a:bodyPr>
          <a:lstStyle>
            <a:defPPr>
              <a:defRPr lang="ja-JP"/>
            </a:defPPr>
            <a:lvl1pPr>
              <a:defRPr sz="1050" b="1">
                <a:solidFill>
                  <a:srgbClr val="002060"/>
                </a:solidFill>
                <a:latin typeface="Matura MT Script Capitals" panose="03020802060602070202" pitchFamily="66" charset="0"/>
                <a:ea typeface="游ゴシック" panose="020B0400000000000000" pitchFamily="50" charset="-128"/>
              </a:defRPr>
            </a:lvl1pPr>
            <a:lvl2pPr marL="538163" indent="-228600">
              <a:lnSpc>
                <a:spcPct val="90000"/>
              </a:lnSpc>
              <a:spcBef>
                <a:spcPts val="500"/>
              </a:spcBef>
              <a:buFont typeface="Wingdings" panose="05000000000000000000" pitchFamily="2" charset="2"/>
              <a:buChar char="p"/>
              <a:defRPr sz="2000">
                <a:latin typeface="Meiryo UI" panose="020B0604030504040204" pitchFamily="50" charset="-128"/>
                <a:ea typeface="Meiryo UI" panose="020B0604030504040204" pitchFamily="50" charset="-128"/>
              </a:defRPr>
            </a:lvl2pPr>
            <a:lvl3pPr marL="803275" indent="-228600">
              <a:lnSpc>
                <a:spcPct val="90000"/>
              </a:lnSpc>
              <a:spcBef>
                <a:spcPts val="500"/>
              </a:spcBef>
              <a:buFont typeface="Wingdings" panose="05000000000000000000" pitchFamily="2" charset="2"/>
              <a:buChar char="l"/>
              <a:defRPr>
                <a:latin typeface="Meiryo UI" panose="020B0604030504040204" pitchFamily="50" charset="-128"/>
                <a:ea typeface="Meiryo UI" panose="020B0604030504040204" pitchFamily="50" charset="-128"/>
              </a:defRPr>
            </a:lvl3pPr>
            <a:lvl4pPr marL="1076325" indent="-228600">
              <a:lnSpc>
                <a:spcPct val="90000"/>
              </a:lnSpc>
              <a:spcBef>
                <a:spcPts val="500"/>
              </a:spcBef>
              <a:buFont typeface="Arial" panose="020B0604020202020204" pitchFamily="34" charset="0"/>
              <a:buChar char="•"/>
              <a:defRPr sz="1600">
                <a:latin typeface="Meiryo UI" panose="020B0604030504040204" pitchFamily="50" charset="-128"/>
                <a:ea typeface="Meiryo UI" panose="020B0604030504040204" pitchFamily="50" charset="-128"/>
              </a:defRPr>
            </a:lvl4pPr>
            <a:lvl5pPr marL="2057400" indent="-228600">
              <a:lnSpc>
                <a:spcPct val="90000"/>
              </a:lnSpc>
              <a:spcBef>
                <a:spcPts val="500"/>
              </a:spcBef>
              <a:buFont typeface="Arial" panose="020B0604020202020204" pitchFamily="34" charset="0"/>
              <a:buChar char="•"/>
              <a:defRPr>
                <a:latin typeface="Meiryo UI" panose="020B0604030504040204" pitchFamily="50" charset="-128"/>
                <a:ea typeface="Meiryo UI" panose="020B0604030504040204" pitchFamily="50" charset="-128"/>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ja-JP" altLang="en-US" dirty="0">
                <a:latin typeface="Meiryo UI" panose="020B0604030504040204" pitchFamily="50" charset="-128"/>
                <a:ea typeface="Meiryo UI" panose="020B0604030504040204" pitchFamily="50" charset="-128"/>
              </a:rPr>
              <a:t>■ </a:t>
            </a:r>
            <a:r>
              <a:rPr lang="en-US" altLang="ja-JP" dirty="0">
                <a:latin typeface="Meiryo UI" panose="020B0604030504040204" pitchFamily="50" charset="-128"/>
                <a:ea typeface="Meiryo UI" panose="020B0604030504040204" pitchFamily="50" charset="-128"/>
              </a:rPr>
              <a:t>6</a:t>
            </a:r>
            <a:r>
              <a:rPr lang="ja-JP" altLang="en-US" dirty="0">
                <a:latin typeface="Meiryo UI" panose="020B0604030504040204" pitchFamily="50" charset="-128"/>
                <a:ea typeface="Meiryo UI" panose="020B0604030504040204" pitchFamily="50" charset="-128"/>
              </a:rPr>
              <a:t>号館 </a:t>
            </a:r>
            <a:r>
              <a:rPr lang="en-US" altLang="ja-JP" dirty="0">
                <a:latin typeface="Meiryo UI" panose="020B0604030504040204" pitchFamily="50" charset="-128"/>
                <a:ea typeface="Meiryo UI" panose="020B0604030504040204" pitchFamily="50" charset="-128"/>
              </a:rPr>
              <a:t>L5G</a:t>
            </a:r>
            <a:r>
              <a:rPr lang="ja-JP" altLang="en-US" dirty="0">
                <a:latin typeface="Meiryo UI" panose="020B0604030504040204" pitchFamily="50" charset="-128"/>
                <a:ea typeface="Meiryo UI" panose="020B0604030504040204" pitchFamily="50" charset="-128"/>
              </a:rPr>
              <a:t>ラボ カメラ</a:t>
            </a:r>
          </a:p>
        </p:txBody>
      </p:sp>
      <p:sp>
        <p:nvSpPr>
          <p:cNvPr id="26" name="テキスト ボックス 25">
            <a:extLst>
              <a:ext uri="{FF2B5EF4-FFF2-40B4-BE49-F238E27FC236}">
                <a16:creationId xmlns:a16="http://schemas.microsoft.com/office/drawing/2014/main" id="{20495B1E-2404-51C8-D491-812F0045A8E5}"/>
              </a:ext>
            </a:extLst>
          </p:cNvPr>
          <p:cNvSpPr txBox="1"/>
          <p:nvPr/>
        </p:nvSpPr>
        <p:spPr>
          <a:xfrm>
            <a:off x="1640036" y="918712"/>
            <a:ext cx="1665633" cy="253916"/>
          </a:xfrm>
          <a:prstGeom prst="rect">
            <a:avLst/>
          </a:prstGeom>
          <a:noFill/>
        </p:spPr>
        <p:txBody>
          <a:bodyPr wrap="square" rtlCol="0">
            <a:spAutoFit/>
          </a:bodyPr>
          <a:lstStyle>
            <a:defPPr>
              <a:defRPr lang="ja-JP"/>
            </a:defPPr>
            <a:lvl1pPr>
              <a:defRPr sz="1050" b="1">
                <a:solidFill>
                  <a:srgbClr val="002060"/>
                </a:solidFill>
                <a:latin typeface="Matura MT Script Capitals" panose="03020802060602070202" pitchFamily="66" charset="0"/>
                <a:ea typeface="游ゴシック" panose="020B0400000000000000" pitchFamily="50" charset="-128"/>
              </a:defRPr>
            </a:lvl1pPr>
            <a:lvl2pPr marL="538163" indent="-228600">
              <a:lnSpc>
                <a:spcPct val="90000"/>
              </a:lnSpc>
              <a:spcBef>
                <a:spcPts val="500"/>
              </a:spcBef>
              <a:buFont typeface="Wingdings" panose="05000000000000000000" pitchFamily="2" charset="2"/>
              <a:buChar char="p"/>
              <a:defRPr sz="2000">
                <a:latin typeface="Meiryo UI" panose="020B0604030504040204" pitchFamily="50" charset="-128"/>
                <a:ea typeface="Meiryo UI" panose="020B0604030504040204" pitchFamily="50" charset="-128"/>
              </a:defRPr>
            </a:lvl2pPr>
            <a:lvl3pPr marL="803275" indent="-228600">
              <a:lnSpc>
                <a:spcPct val="90000"/>
              </a:lnSpc>
              <a:spcBef>
                <a:spcPts val="500"/>
              </a:spcBef>
              <a:buFont typeface="Wingdings" panose="05000000000000000000" pitchFamily="2" charset="2"/>
              <a:buChar char="l"/>
              <a:defRPr>
                <a:latin typeface="Meiryo UI" panose="020B0604030504040204" pitchFamily="50" charset="-128"/>
                <a:ea typeface="Meiryo UI" panose="020B0604030504040204" pitchFamily="50" charset="-128"/>
              </a:defRPr>
            </a:lvl3pPr>
            <a:lvl4pPr marL="1076325" indent="-228600">
              <a:lnSpc>
                <a:spcPct val="90000"/>
              </a:lnSpc>
              <a:spcBef>
                <a:spcPts val="500"/>
              </a:spcBef>
              <a:buFont typeface="Arial" panose="020B0604020202020204" pitchFamily="34" charset="0"/>
              <a:buChar char="•"/>
              <a:defRPr sz="1600">
                <a:latin typeface="Meiryo UI" panose="020B0604030504040204" pitchFamily="50" charset="-128"/>
                <a:ea typeface="Meiryo UI" panose="020B0604030504040204" pitchFamily="50" charset="-128"/>
              </a:defRPr>
            </a:lvl4pPr>
            <a:lvl5pPr marL="2057400" indent="-228600">
              <a:lnSpc>
                <a:spcPct val="90000"/>
              </a:lnSpc>
              <a:spcBef>
                <a:spcPts val="500"/>
              </a:spcBef>
              <a:buFont typeface="Arial" panose="020B0604020202020204" pitchFamily="34" charset="0"/>
              <a:buChar char="•"/>
              <a:defRPr>
                <a:latin typeface="Meiryo UI" panose="020B0604030504040204" pitchFamily="50" charset="-128"/>
                <a:ea typeface="Meiryo UI" panose="020B0604030504040204" pitchFamily="50" charset="-128"/>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ja-JP" altLang="en-US" dirty="0">
                <a:latin typeface="Meiryo UI" panose="020B0604030504040204" pitchFamily="50" charset="-128"/>
                <a:ea typeface="Meiryo UI" panose="020B0604030504040204" pitchFamily="50" charset="-128"/>
              </a:rPr>
              <a:t>■ </a:t>
            </a:r>
            <a:r>
              <a:rPr lang="en-US" altLang="ja-JP" dirty="0">
                <a:latin typeface="Meiryo UI" panose="020B0604030504040204" pitchFamily="50" charset="-128"/>
                <a:ea typeface="Meiryo UI" panose="020B0604030504040204" pitchFamily="50" charset="-128"/>
              </a:rPr>
              <a:t>5</a:t>
            </a:r>
            <a:r>
              <a:rPr lang="ja-JP" altLang="en-US" dirty="0">
                <a:latin typeface="Meiryo UI" panose="020B0604030504040204" pitchFamily="50" charset="-128"/>
                <a:ea typeface="Meiryo UI" panose="020B0604030504040204" pitchFamily="50" charset="-128"/>
              </a:rPr>
              <a:t>号館屋上 メイン</a:t>
            </a:r>
            <a:r>
              <a:rPr lang="en-US" altLang="ja-JP" dirty="0">
                <a:latin typeface="Meiryo UI" panose="020B0604030504040204" pitchFamily="50" charset="-128"/>
                <a:ea typeface="Meiryo UI" panose="020B0604030504040204" pitchFamily="50" charset="-128"/>
              </a:rPr>
              <a:t>AP</a:t>
            </a:r>
            <a:endParaRPr lang="ja-JP" altLang="en-US" dirty="0">
              <a:latin typeface="Meiryo UI" panose="020B0604030504040204" pitchFamily="50" charset="-128"/>
              <a:ea typeface="Meiryo UI" panose="020B0604030504040204" pitchFamily="50" charset="-128"/>
            </a:endParaRPr>
          </a:p>
        </p:txBody>
      </p:sp>
      <p:pic>
        <p:nvPicPr>
          <p:cNvPr id="45" name="図 44" descr="建物の壁&#10;&#10;中程度の精度で自動的に生成された説明">
            <a:extLst>
              <a:ext uri="{FF2B5EF4-FFF2-40B4-BE49-F238E27FC236}">
                <a16:creationId xmlns:a16="http://schemas.microsoft.com/office/drawing/2014/main" id="{2D1D19BD-87DD-DF94-13EE-240C0689D2BE}"/>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rot="5400000">
            <a:off x="4235970" y="1444279"/>
            <a:ext cx="1236561" cy="612034"/>
          </a:xfrm>
          <a:prstGeom prst="rect">
            <a:avLst/>
          </a:prstGeom>
        </p:spPr>
      </p:pic>
      <p:pic>
        <p:nvPicPr>
          <p:cNvPr id="3" name="図 2" descr="建物, 金属, 座る, テーブル が含まれている画像&#10;&#10;自動的に生成された説明">
            <a:extLst>
              <a:ext uri="{FF2B5EF4-FFF2-40B4-BE49-F238E27FC236}">
                <a16:creationId xmlns:a16="http://schemas.microsoft.com/office/drawing/2014/main" id="{EE041B7D-A70D-9D4D-9794-EC517EB16188}"/>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rot="5400000">
            <a:off x="6254630" y="1354348"/>
            <a:ext cx="1134533" cy="678762"/>
          </a:xfrm>
          <a:prstGeom prst="rect">
            <a:avLst/>
          </a:prstGeom>
        </p:spPr>
      </p:pic>
      <p:pic>
        <p:nvPicPr>
          <p:cNvPr id="4" name="図 3" descr="屋内, 建物, 金属, 電車 が含まれている画像&#10;&#10;自動的に生成された説明">
            <a:extLst>
              <a:ext uri="{FF2B5EF4-FFF2-40B4-BE49-F238E27FC236}">
                <a16:creationId xmlns:a16="http://schemas.microsoft.com/office/drawing/2014/main" id="{ED2818BD-9C8F-388C-07C7-25E370D41DC3}"/>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5218783" y="1132016"/>
            <a:ext cx="1213705" cy="1072787"/>
          </a:xfrm>
          <a:prstGeom prst="rect">
            <a:avLst/>
          </a:prstGeom>
          <a:ln w="57150">
            <a:solidFill>
              <a:schemeClr val="bg1"/>
            </a:solidFill>
          </a:ln>
        </p:spPr>
      </p:pic>
      <p:pic>
        <p:nvPicPr>
          <p:cNvPr id="6" name="図 5">
            <a:extLst>
              <a:ext uri="{FF2B5EF4-FFF2-40B4-BE49-F238E27FC236}">
                <a16:creationId xmlns:a16="http://schemas.microsoft.com/office/drawing/2014/main" id="{A99997D9-64AF-06E0-5713-A55780B4C496}"/>
              </a:ext>
            </a:extLst>
          </p:cNvPr>
          <p:cNvPicPr>
            <a:picLocks noChangeAspect="1"/>
          </p:cNvPicPr>
          <p:nvPr/>
        </p:nvPicPr>
        <p:blipFill>
          <a:blip r:embed="rId16"/>
          <a:stretch>
            <a:fillRect/>
          </a:stretch>
        </p:blipFill>
        <p:spPr>
          <a:xfrm rot="5400000">
            <a:off x="4555501" y="1739538"/>
            <a:ext cx="597494" cy="597494"/>
          </a:xfrm>
          <a:prstGeom prst="rect">
            <a:avLst/>
          </a:prstGeom>
          <a:ln w="57150">
            <a:solidFill>
              <a:schemeClr val="bg1"/>
            </a:solidFill>
          </a:ln>
        </p:spPr>
      </p:pic>
      <p:pic>
        <p:nvPicPr>
          <p:cNvPr id="39" name="図 38" descr="屋内, テーブル, 座る, 机 が含まれている画像&#10;&#10;自動的に生成された説明">
            <a:extLst>
              <a:ext uri="{FF2B5EF4-FFF2-40B4-BE49-F238E27FC236}">
                <a16:creationId xmlns:a16="http://schemas.microsoft.com/office/drawing/2014/main" id="{D8970254-6F20-EA50-EF0F-9CCB3777DDE0}"/>
              </a:ext>
            </a:extLst>
          </p:cNvPr>
          <p:cNvPicPr>
            <a:picLocks noChangeAspect="1"/>
          </p:cNvPicPr>
          <p:nvPr/>
        </p:nvPicPr>
        <p:blipFill rotWithShape="1">
          <a:blip r:embed="rId17"/>
          <a:srcRect l="18500" t="15000" r="19550" b="15000"/>
          <a:stretch/>
        </p:blipFill>
        <p:spPr>
          <a:xfrm rot="5400000">
            <a:off x="6445463" y="1774635"/>
            <a:ext cx="526521" cy="446205"/>
          </a:xfrm>
          <a:prstGeom prst="rect">
            <a:avLst/>
          </a:prstGeom>
          <a:ln w="57150">
            <a:solidFill>
              <a:schemeClr val="bg1"/>
            </a:solidFill>
          </a:ln>
        </p:spPr>
      </p:pic>
      <p:pic>
        <p:nvPicPr>
          <p:cNvPr id="29" name="図 28" descr="建物, 屋外, ボート, 椅子 が含まれている画像&#10;&#10;自動的に生成された説明">
            <a:extLst>
              <a:ext uri="{FF2B5EF4-FFF2-40B4-BE49-F238E27FC236}">
                <a16:creationId xmlns:a16="http://schemas.microsoft.com/office/drawing/2014/main" id="{0A471E14-FF2E-419D-09C6-B9B52EF0F81F}"/>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1722425" y="2322193"/>
            <a:ext cx="900570" cy="552507"/>
          </a:xfrm>
          <a:prstGeom prst="rect">
            <a:avLst/>
          </a:prstGeom>
          <a:ln w="57150">
            <a:solidFill>
              <a:schemeClr val="bg1"/>
            </a:solidFill>
          </a:ln>
        </p:spPr>
      </p:pic>
      <p:pic>
        <p:nvPicPr>
          <p:cNvPr id="31" name="図 30" descr="建物の窓とドア&#10;&#10;中程度の精度で自動的に生成された説明">
            <a:extLst>
              <a:ext uri="{FF2B5EF4-FFF2-40B4-BE49-F238E27FC236}">
                <a16:creationId xmlns:a16="http://schemas.microsoft.com/office/drawing/2014/main" id="{26D5F535-71B0-4FED-8326-354932574111}"/>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a:xfrm>
            <a:off x="9650373" y="2779589"/>
            <a:ext cx="834806" cy="914765"/>
          </a:xfrm>
          <a:prstGeom prst="rect">
            <a:avLst/>
          </a:prstGeom>
          <a:ln w="57150">
            <a:solidFill>
              <a:schemeClr val="bg1"/>
            </a:solidFill>
          </a:ln>
        </p:spPr>
      </p:pic>
      <p:sp>
        <p:nvSpPr>
          <p:cNvPr id="27" name="正方形/長方形 26">
            <a:extLst>
              <a:ext uri="{FF2B5EF4-FFF2-40B4-BE49-F238E27FC236}">
                <a16:creationId xmlns:a16="http://schemas.microsoft.com/office/drawing/2014/main" id="{CAB22CC5-EEFF-C8E8-AD1A-BFE5C6BB4A7D}"/>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599495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4DE3D6-DD07-02CF-449C-3281263821CE}"/>
              </a:ext>
            </a:extLst>
          </p:cNvPr>
          <p:cNvSpPr>
            <a:spLocks noGrp="1"/>
          </p:cNvSpPr>
          <p:nvPr>
            <p:ph type="ctrTitle"/>
          </p:nvPr>
        </p:nvSpPr>
        <p:spPr/>
        <p:txBody>
          <a:bodyPr vert="horz" lIns="91440" tIns="45720" rIns="91440" bIns="45720" rtlCol="0" anchor="b">
            <a:normAutofit/>
          </a:bodyPr>
          <a:lstStyle/>
          <a:p>
            <a:pPr eaLnBrk="0" fontAlgn="base" hangingPunct="0">
              <a:lnSpc>
                <a:spcPct val="100000"/>
              </a:lnSpc>
              <a:spcAft>
                <a:spcPct val="0"/>
              </a:spcAft>
            </a:pPr>
            <a:r>
              <a:rPr kumimoji="0" lang="ja-JP" altLang="en-US" sz="44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t>ご清聴 ありがとうございました。</a:t>
            </a:r>
            <a:br>
              <a:rPr kumimoji="0" lang="ja-JP" altLang="en-US" sz="44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rPr>
            </a:br>
            <a:endParaRPr kumimoji="0" lang="ja-JP" altLang="en-US" sz="4400" dirty="0">
              <a:solidFill>
                <a:srgbClr val="222222"/>
              </a:solidFill>
              <a:latin typeface="HGS創英角ｺﾞｼｯｸUB" panose="020B0900000000000000" pitchFamily="50" charset="-128"/>
              <a:ea typeface="HGS創英角ｺﾞｼｯｸUB" panose="020B0900000000000000" pitchFamily="50" charset="-128"/>
              <a:cs typeface="Arial" panose="020B0604020202020204" pitchFamily="34" charset="0"/>
            </a:endParaRPr>
          </a:p>
        </p:txBody>
      </p:sp>
      <p:sp>
        <p:nvSpPr>
          <p:cNvPr id="3" name="字幕 2">
            <a:extLst>
              <a:ext uri="{FF2B5EF4-FFF2-40B4-BE49-F238E27FC236}">
                <a16:creationId xmlns:a16="http://schemas.microsoft.com/office/drawing/2014/main" id="{2C46BC07-D38A-745B-4988-C5098528A9F3}"/>
              </a:ext>
            </a:extLst>
          </p:cNvPr>
          <p:cNvSpPr>
            <a:spLocks noGrp="1"/>
          </p:cNvSpPr>
          <p:nvPr>
            <p:ph type="subTitle" idx="1"/>
          </p:nvPr>
        </p:nvSpPr>
        <p:spPr>
          <a:xfrm>
            <a:off x="1058280" y="3943350"/>
            <a:ext cx="10330898" cy="2166857"/>
          </a:xfrm>
        </p:spPr>
        <p:txBody>
          <a:bodyPr anchor="ctr">
            <a:normAutofit/>
          </a:bodyPr>
          <a:lstStyle/>
          <a:p>
            <a:pPr>
              <a:lnSpc>
                <a:spcPct val="150000"/>
              </a:lnSpc>
            </a:pPr>
            <a:r>
              <a:rPr kumimoji="1" lang="ja-JP" altLang="en-US" dirty="0">
                <a:latin typeface="Meiryo UI" panose="020B0604030504040204" pitchFamily="50" charset="-128"/>
                <a:ea typeface="Meiryo UI" panose="020B0604030504040204" pitchFamily="50" charset="-128"/>
              </a:rPr>
              <a:t>展示エリアにて実際の</a:t>
            </a:r>
            <a:r>
              <a:rPr kumimoji="1" lang="en-US" altLang="ja-JP" dirty="0">
                <a:latin typeface="Meiryo UI" panose="020B0604030504040204" pitchFamily="50" charset="-128"/>
                <a:ea typeface="Meiryo UI" panose="020B0604030504040204" pitchFamily="50" charset="-128"/>
              </a:rPr>
              <a:t>11ah</a:t>
            </a:r>
            <a:r>
              <a:rPr lang="ja-JP" altLang="en-US" dirty="0">
                <a:latin typeface="Meiryo UI" panose="020B0604030504040204" pitchFamily="50" charset="-128"/>
                <a:ea typeface="Meiryo UI" panose="020B0604030504040204" pitchFamily="50" charset="-128"/>
              </a:rPr>
              <a:t>対応製品による動態デモ環境をご用意しております。</a:t>
            </a:r>
          </a:p>
          <a:p>
            <a:pPr>
              <a:lnSpc>
                <a:spcPct val="150000"/>
              </a:lnSpc>
            </a:pPr>
            <a:r>
              <a:rPr lang="ja-JP" altLang="en-US" dirty="0">
                <a:latin typeface="Meiryo UI" panose="020B0604030504040204" pitchFamily="50" charset="-128"/>
                <a:ea typeface="Meiryo UI" panose="020B0604030504040204" pitchFamily="50" charset="-128"/>
              </a:rPr>
              <a:t>お帰りの際、是非 </a:t>
            </a:r>
            <a:r>
              <a:rPr lang="en-US" altLang="ja-JP" dirty="0">
                <a:latin typeface="Meiryo UI" panose="020B0604030504040204" pitchFamily="50" charset="-128"/>
                <a:ea typeface="Meiryo UI" panose="020B0604030504040204" pitchFamily="50" charset="-128"/>
              </a:rPr>
              <a:t>802.11ah</a:t>
            </a:r>
            <a:r>
              <a:rPr lang="ja-JP" altLang="en-US" dirty="0">
                <a:latin typeface="Meiryo UI" panose="020B0604030504040204" pitchFamily="50" charset="-128"/>
                <a:ea typeface="Meiryo UI" panose="020B0604030504040204" pitchFamily="50" charset="-128"/>
              </a:rPr>
              <a:t>推進協議会ブースにお立ち寄りください。</a:t>
            </a:r>
            <a:endParaRPr kumimoji="1"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07504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0CEEC2-F2D9-1B42-B005-5F2BE8C3185E}"/>
              </a:ext>
            </a:extLst>
          </p:cNvPr>
          <p:cNvSpPr>
            <a:spLocks noGrp="1"/>
          </p:cNvSpPr>
          <p:nvPr>
            <p:ph type="title"/>
          </p:nvPr>
        </p:nvSpPr>
        <p:spPr/>
        <p:txBody>
          <a:bodyPr>
            <a:normAutofit/>
          </a:bodyPr>
          <a:lstStyle/>
          <a:p>
            <a:r>
              <a:rPr lang="ja-JP" altLang="en-US" sz="2400" dirty="0">
                <a:latin typeface="HGS創英角ｺﾞｼｯｸUB" panose="020B0900000000000000" pitchFamily="50" charset="-128"/>
                <a:ea typeface="HGS創英角ｺﾞｼｯｸUB" panose="020B0900000000000000" pitchFamily="50" charset="-128"/>
              </a:rPr>
              <a:t>「</a:t>
            </a:r>
            <a:r>
              <a:rPr lang="en-US" altLang="ja-JP" sz="2400" dirty="0">
                <a:latin typeface="HGS創英角ｺﾞｼｯｸUB" panose="020B0900000000000000" pitchFamily="50" charset="-128"/>
                <a:ea typeface="HGS創英角ｺﾞｼｯｸUB" panose="020B0900000000000000" pitchFamily="50" charset="-128"/>
              </a:rPr>
              <a:t>802.11ah</a:t>
            </a:r>
            <a:r>
              <a:rPr lang="ja-JP" altLang="en-US" sz="2400" dirty="0">
                <a:latin typeface="HGS創英角ｺﾞｼｯｸUB" panose="020B0900000000000000" pitchFamily="50" charset="-128"/>
                <a:ea typeface="HGS創英角ｺﾞｼｯｸUB" panose="020B0900000000000000" pitchFamily="50" charset="-128"/>
              </a:rPr>
              <a:t>推進協議会」概要</a:t>
            </a:r>
            <a:endParaRPr lang="ja-JP" altLang="en-US" sz="2400" i="1" dirty="0">
              <a:solidFill>
                <a:srgbClr val="FF0000"/>
              </a:solidFill>
              <a:latin typeface="HGS創英角ｺﾞｼｯｸUB" panose="020B0900000000000000" pitchFamily="50" charset="-128"/>
              <a:ea typeface="HGS創英角ｺﾞｼｯｸUB" panose="020B0900000000000000" pitchFamily="50" charset="-128"/>
            </a:endParaRPr>
          </a:p>
        </p:txBody>
      </p:sp>
      <p:sp>
        <p:nvSpPr>
          <p:cNvPr id="4" name="テキスト ボックス 3">
            <a:extLst>
              <a:ext uri="{FF2B5EF4-FFF2-40B4-BE49-F238E27FC236}">
                <a16:creationId xmlns:a16="http://schemas.microsoft.com/office/drawing/2014/main" id="{5665E3E8-8390-4C43-9C74-DD4A19864A76}"/>
              </a:ext>
            </a:extLst>
          </p:cNvPr>
          <p:cNvSpPr txBox="1"/>
          <p:nvPr/>
        </p:nvSpPr>
        <p:spPr>
          <a:xfrm>
            <a:off x="1053194" y="744041"/>
            <a:ext cx="10099220" cy="1015663"/>
          </a:xfrm>
          <a:prstGeom prst="rect">
            <a:avLst/>
          </a:prstGeom>
          <a:noFill/>
        </p:spPr>
        <p:txBody>
          <a:bodyPr wrap="square" rtlCol="0">
            <a:spAutoFit/>
          </a:bodyPr>
          <a:lstStyle/>
          <a:p>
            <a:pPr algn="ctr"/>
            <a:r>
              <a:rPr lang="ja-JP" altLang="en-US" sz="3000" dirty="0">
                <a:solidFill>
                  <a:srgbClr val="002060"/>
                </a:solidFill>
                <a:latin typeface="HGPSoeiKakugothicUB" panose="020B0900000000000000" pitchFamily="34" charset="-128"/>
                <a:ea typeface="HGPSoeiKakugothicUB" panose="020B0900000000000000" pitchFamily="34" charset="-128"/>
              </a:rPr>
              <a:t>ＩＥＥＥ</a:t>
            </a:r>
            <a:r>
              <a:rPr lang="ja-JP" altLang="en" sz="3000" dirty="0">
                <a:solidFill>
                  <a:srgbClr val="002060"/>
                </a:solidFill>
                <a:latin typeface="HGPSoeiKakugothicUB" panose="020B0900000000000000" pitchFamily="34" charset="-128"/>
                <a:ea typeface="HGPSoeiKakugothicUB" panose="020B0900000000000000" pitchFamily="34" charset="-128"/>
              </a:rPr>
              <a:t>８０２</a:t>
            </a:r>
            <a:r>
              <a:rPr lang="en" altLang="ja-JP" sz="3000" dirty="0">
                <a:solidFill>
                  <a:srgbClr val="002060"/>
                </a:solidFill>
                <a:latin typeface="HGPSoeiKakugothicUB" panose="020B0900000000000000" pitchFamily="34" charset="-128"/>
                <a:ea typeface="HGPSoeiKakugothicUB" panose="020B0900000000000000" pitchFamily="34" charset="-128"/>
              </a:rPr>
              <a:t>.</a:t>
            </a:r>
            <a:r>
              <a:rPr lang="ja-JP" altLang="en" sz="3000" dirty="0">
                <a:solidFill>
                  <a:srgbClr val="002060"/>
                </a:solidFill>
                <a:latin typeface="HGPSoeiKakugothicUB" panose="020B0900000000000000" pitchFamily="34" charset="-128"/>
                <a:ea typeface="HGPSoeiKakugothicUB" panose="020B0900000000000000" pitchFamily="34" charset="-128"/>
              </a:rPr>
              <a:t>１１ａｈ</a:t>
            </a:r>
            <a:r>
              <a:rPr lang="ja-JP" altLang="en-US" sz="3000" dirty="0">
                <a:solidFill>
                  <a:srgbClr val="002060"/>
                </a:solidFill>
                <a:latin typeface="HGPSoeiKakugothicUB" panose="020B0900000000000000" pitchFamily="34" charset="-128"/>
                <a:ea typeface="HGPSoeiKakugothicUB" panose="020B0900000000000000" pitchFamily="34" charset="-128"/>
              </a:rPr>
              <a:t>の日本国内での利用実現に向け</a:t>
            </a:r>
            <a:endParaRPr lang="en-US" altLang="ja-JP" sz="3000" dirty="0">
              <a:solidFill>
                <a:srgbClr val="002060"/>
              </a:solidFill>
              <a:latin typeface="HGPSoeiKakugothicUB" panose="020B0900000000000000" pitchFamily="34" charset="-128"/>
              <a:ea typeface="HGPSoeiKakugothicUB" panose="020B0900000000000000" pitchFamily="34" charset="-128"/>
            </a:endParaRPr>
          </a:p>
          <a:p>
            <a:pPr algn="ctr"/>
            <a:r>
              <a:rPr lang="ja-JP" altLang="en-US" sz="3000" dirty="0">
                <a:solidFill>
                  <a:srgbClr val="002060"/>
                </a:solidFill>
                <a:latin typeface="HGPSoeiKakugothicUB" panose="020B0900000000000000" pitchFamily="34" charset="-128"/>
                <a:ea typeface="HGPSoeiKakugothicUB" panose="020B0900000000000000" pitchFamily="34" charset="-128"/>
              </a:rPr>
              <a:t>関係する企業・団体が自主的に取り組む場として</a:t>
            </a:r>
            <a:endParaRPr lang="en-US" altLang="ja-JP" sz="3000" dirty="0">
              <a:solidFill>
                <a:srgbClr val="002060"/>
              </a:solidFill>
              <a:latin typeface="HGPSoeiKakugothicUB" panose="020B0900000000000000" pitchFamily="34" charset="-128"/>
              <a:ea typeface="HGPSoeiKakugothicUB" panose="020B0900000000000000" pitchFamily="34" charset="-128"/>
            </a:endParaRPr>
          </a:p>
        </p:txBody>
      </p:sp>
      <p:sp>
        <p:nvSpPr>
          <p:cNvPr id="8" name="テキスト ボックス 7">
            <a:extLst>
              <a:ext uri="{FF2B5EF4-FFF2-40B4-BE49-F238E27FC236}">
                <a16:creationId xmlns:a16="http://schemas.microsoft.com/office/drawing/2014/main" id="{66CFEF4E-056A-E74F-867A-5E9371C23BE8}"/>
              </a:ext>
            </a:extLst>
          </p:cNvPr>
          <p:cNvSpPr txBox="1"/>
          <p:nvPr/>
        </p:nvSpPr>
        <p:spPr>
          <a:xfrm>
            <a:off x="2001769" y="1874110"/>
            <a:ext cx="8188460" cy="646331"/>
          </a:xfrm>
          <a:prstGeom prst="rect">
            <a:avLst/>
          </a:prstGeom>
          <a:noFill/>
        </p:spPr>
        <p:txBody>
          <a:bodyPr wrap="none" rtlCol="0">
            <a:spAutoFit/>
          </a:bodyPr>
          <a:lstStyle/>
          <a:p>
            <a:pPr algn="ctr"/>
            <a:r>
              <a:rPr lang="ja-JP" altLang="en-US" sz="3600" u="sng" dirty="0">
                <a:solidFill>
                  <a:srgbClr val="C00000"/>
                </a:solidFill>
                <a:latin typeface="HGPSoeiKakugothicUB" panose="020B0900000000000000" pitchFamily="34" charset="-128"/>
                <a:ea typeface="HGPSoeiKakugothicUB" panose="020B0900000000000000" pitchFamily="34" charset="-128"/>
              </a:rPr>
              <a:t>「</a:t>
            </a:r>
            <a:r>
              <a:rPr lang="ja-JP" altLang="en" sz="3600" u="sng" dirty="0">
                <a:solidFill>
                  <a:srgbClr val="C00000"/>
                </a:solidFill>
                <a:latin typeface="HGPSoeiKakugothicUB" panose="020B0900000000000000" pitchFamily="34" charset="-128"/>
                <a:ea typeface="HGPSoeiKakugothicUB" panose="020B0900000000000000" pitchFamily="34" charset="-128"/>
              </a:rPr>
              <a:t>８０２</a:t>
            </a:r>
            <a:r>
              <a:rPr lang="en" altLang="ja-JP" sz="3600" u="sng" dirty="0">
                <a:solidFill>
                  <a:srgbClr val="C00000"/>
                </a:solidFill>
                <a:latin typeface="HGPSoeiKakugothicUB" panose="020B0900000000000000" pitchFamily="34" charset="-128"/>
                <a:ea typeface="HGPSoeiKakugothicUB" panose="020B0900000000000000" pitchFamily="34" charset="-128"/>
              </a:rPr>
              <a:t>.</a:t>
            </a:r>
            <a:r>
              <a:rPr lang="ja-JP" altLang="en" sz="3600" u="sng" dirty="0">
                <a:solidFill>
                  <a:srgbClr val="C00000"/>
                </a:solidFill>
                <a:latin typeface="HGPSoeiKakugothicUB" panose="020B0900000000000000" pitchFamily="34" charset="-128"/>
                <a:ea typeface="HGPSoeiKakugothicUB" panose="020B0900000000000000" pitchFamily="34" charset="-128"/>
              </a:rPr>
              <a:t>１１ａｈ</a:t>
            </a:r>
            <a:r>
              <a:rPr lang="ja-JP" altLang="en-US" sz="3600" u="sng" dirty="0">
                <a:solidFill>
                  <a:srgbClr val="C00000"/>
                </a:solidFill>
                <a:latin typeface="HGPSoeiKakugothicUB" panose="020B0900000000000000" pitchFamily="34" charset="-128"/>
                <a:ea typeface="HGPSoeiKakugothicUB" panose="020B0900000000000000" pitchFamily="34" charset="-128"/>
              </a:rPr>
              <a:t>推進協議会」</a:t>
            </a:r>
            <a:r>
              <a:rPr lang="ja-JP" altLang="en-US" sz="3600" dirty="0">
                <a:solidFill>
                  <a:srgbClr val="C00000"/>
                </a:solidFill>
                <a:latin typeface="HGPSoeiKakugothicUB" panose="020B0900000000000000" pitchFamily="34" charset="-128"/>
                <a:ea typeface="HGPSoeiKakugothicUB" panose="020B0900000000000000" pitchFamily="34" charset="-128"/>
              </a:rPr>
              <a:t> </a:t>
            </a:r>
            <a:r>
              <a:rPr lang="ja-JP" altLang="en-US" sz="2800" dirty="0">
                <a:solidFill>
                  <a:srgbClr val="002060"/>
                </a:solidFill>
                <a:latin typeface="HGPSoeiKakugothicUB" panose="020B0900000000000000" pitchFamily="34" charset="-128"/>
                <a:ea typeface="HGPSoeiKakugothicUB" panose="020B0900000000000000" pitchFamily="34" charset="-128"/>
              </a:rPr>
              <a:t>が</a:t>
            </a:r>
            <a:r>
              <a:rPr lang="en-US" altLang="ja-JP" sz="2800" dirty="0">
                <a:solidFill>
                  <a:srgbClr val="002060"/>
                </a:solidFill>
                <a:latin typeface="HGPSoeiKakugothicUB" panose="020B0900000000000000" pitchFamily="34" charset="-128"/>
                <a:ea typeface="HGPSoeiKakugothicUB" panose="020B0900000000000000" pitchFamily="34" charset="-128"/>
              </a:rPr>
              <a:t>2018</a:t>
            </a:r>
            <a:r>
              <a:rPr lang="ja-JP" altLang="en-US" sz="2800" dirty="0">
                <a:solidFill>
                  <a:srgbClr val="002060"/>
                </a:solidFill>
                <a:latin typeface="HGPSoeiKakugothicUB" panose="020B0900000000000000" pitchFamily="34" charset="-128"/>
                <a:ea typeface="HGPSoeiKakugothicUB" panose="020B0900000000000000" pitchFamily="34" charset="-128"/>
              </a:rPr>
              <a:t>年に発足</a:t>
            </a:r>
            <a:endParaRPr lang="en-US" altLang="ja-JP" sz="2800" dirty="0">
              <a:solidFill>
                <a:srgbClr val="002060"/>
              </a:solidFill>
              <a:latin typeface="HGPSoeiKakugothicUB" panose="020B0900000000000000" pitchFamily="34" charset="-128"/>
              <a:ea typeface="HGPSoeiKakugothicUB" panose="020B0900000000000000" pitchFamily="34" charset="-128"/>
            </a:endParaRPr>
          </a:p>
        </p:txBody>
      </p:sp>
      <p:sp>
        <p:nvSpPr>
          <p:cNvPr id="3" name="テキスト ボックス 2">
            <a:extLst>
              <a:ext uri="{FF2B5EF4-FFF2-40B4-BE49-F238E27FC236}">
                <a16:creationId xmlns:a16="http://schemas.microsoft.com/office/drawing/2014/main" id="{B8514776-75A0-3267-94CA-E51A2E6E470B}"/>
              </a:ext>
            </a:extLst>
          </p:cNvPr>
          <p:cNvSpPr txBox="1"/>
          <p:nvPr/>
        </p:nvSpPr>
        <p:spPr>
          <a:xfrm>
            <a:off x="1578565" y="2805581"/>
            <a:ext cx="8759129" cy="1138773"/>
          </a:xfrm>
          <a:prstGeom prst="rect">
            <a:avLst/>
          </a:prstGeom>
          <a:noFill/>
        </p:spPr>
        <p:txBody>
          <a:bodyPr wrap="none" rtlCol="0">
            <a:spAutoFit/>
          </a:bodyPr>
          <a:lstStyle/>
          <a:p>
            <a:pPr algn="ctr"/>
            <a:r>
              <a:rPr lang="ja-JP" altLang="en-US" sz="2800" dirty="0">
                <a:solidFill>
                  <a:srgbClr val="002060"/>
                </a:solidFill>
                <a:latin typeface="HGP創英角ｺﾞｼｯｸUB" panose="020B0900000000000000" pitchFamily="50" charset="-128"/>
                <a:ea typeface="HGP創英角ｺﾞｼｯｸUB" panose="020B0900000000000000" pitchFamily="50" charset="-128"/>
                <a:cs typeface="メイリオ" panose="020B0604030504040204" pitchFamily="50" charset="-128"/>
              </a:rPr>
              <a:t> ■ 協議会 会員数 ■</a:t>
            </a:r>
          </a:p>
          <a:p>
            <a:pPr algn="ctr"/>
            <a:endParaRPr lang="ja-JP" altLang="en-US" sz="1100" dirty="0">
              <a:solidFill>
                <a:srgbClr val="002060"/>
              </a:solidFill>
              <a:latin typeface="HGP創英角ｺﾞｼｯｸUB" panose="020B0900000000000000" pitchFamily="50" charset="-128"/>
              <a:ea typeface="HGP創英角ｺﾞｼｯｸUB" panose="020B0900000000000000" pitchFamily="50" charset="-128"/>
              <a:cs typeface="メイリオ" panose="020B0604030504040204" pitchFamily="50" charset="-128"/>
            </a:endParaRPr>
          </a:p>
          <a:p>
            <a:pPr algn="ctr"/>
            <a:r>
              <a:rPr lang="ja-JP" altLang="en-US" sz="2800" dirty="0">
                <a:solidFill>
                  <a:srgbClr val="002060"/>
                </a:solidFill>
                <a:latin typeface="HGP創英角ｺﾞｼｯｸUB" panose="020B0900000000000000" pitchFamily="50" charset="-128"/>
                <a:ea typeface="HGP創英角ｺﾞｼｯｸUB" panose="020B0900000000000000" pitchFamily="50" charset="-128"/>
                <a:cs typeface="メイリオ" panose="020B0604030504040204" pitchFamily="50" charset="-128"/>
              </a:rPr>
              <a:t>通信キャリア、メーカー・ＳＩｅｒ、学術団体他より業界横断で</a:t>
            </a:r>
            <a:endParaRPr lang="en-US" altLang="ja-JP" sz="2800" dirty="0">
              <a:solidFill>
                <a:srgbClr val="002060"/>
              </a:solidFill>
              <a:latin typeface="HGP創英角ｺﾞｼｯｸUB" panose="020B0900000000000000" pitchFamily="50" charset="-128"/>
              <a:ea typeface="HGP創英角ｺﾞｼｯｸUB" panose="020B0900000000000000" pitchFamily="50" charset="-128"/>
              <a:cs typeface="メイリオ" panose="020B0604030504040204" pitchFamily="50" charset="-128"/>
            </a:endParaRPr>
          </a:p>
        </p:txBody>
      </p:sp>
      <p:grpSp>
        <p:nvGrpSpPr>
          <p:cNvPr id="10" name="グループ化 9">
            <a:extLst>
              <a:ext uri="{FF2B5EF4-FFF2-40B4-BE49-F238E27FC236}">
                <a16:creationId xmlns:a16="http://schemas.microsoft.com/office/drawing/2014/main" id="{FCC60698-B8C0-9A13-2455-EA43E3BEC77B}"/>
              </a:ext>
            </a:extLst>
          </p:cNvPr>
          <p:cNvGrpSpPr/>
          <p:nvPr/>
        </p:nvGrpSpPr>
        <p:grpSpPr>
          <a:xfrm>
            <a:off x="1797394" y="3559064"/>
            <a:ext cx="8189582" cy="2646878"/>
            <a:chOff x="547765" y="2238716"/>
            <a:chExt cx="8189582" cy="2646878"/>
          </a:xfrm>
        </p:grpSpPr>
        <p:sp>
          <p:nvSpPr>
            <p:cNvPr id="11" name="テキスト ボックス 10">
              <a:extLst>
                <a:ext uri="{FF2B5EF4-FFF2-40B4-BE49-F238E27FC236}">
                  <a16:creationId xmlns:a16="http://schemas.microsoft.com/office/drawing/2014/main" id="{C8F8CA0B-2142-0B88-618A-81064C397640}"/>
                </a:ext>
              </a:extLst>
            </p:cNvPr>
            <p:cNvSpPr txBox="1"/>
            <p:nvPr/>
          </p:nvSpPr>
          <p:spPr>
            <a:xfrm>
              <a:off x="5135078" y="3562155"/>
              <a:ext cx="3602269" cy="1323439"/>
            </a:xfrm>
            <a:prstGeom prst="rect">
              <a:avLst/>
            </a:prstGeom>
            <a:noFill/>
          </p:spPr>
          <p:txBody>
            <a:bodyPr wrap="none" rtlCol="0">
              <a:spAutoFit/>
            </a:bodyPr>
            <a:lstStyle/>
            <a:p>
              <a:pPr algn="ctr"/>
              <a:r>
                <a:rPr lang="ja-JP" altLang="en-US" sz="8000" b="1" dirty="0">
                  <a:solidFill>
                    <a:srgbClr val="002060"/>
                  </a:solidFill>
                  <a:latin typeface="メイリオ" panose="020B0604030504040204" pitchFamily="50" charset="-128"/>
                  <a:ea typeface="メイリオ" panose="020B0604030504040204" pitchFamily="50" charset="-128"/>
                  <a:cs typeface="メイリオ" panose="020B0604030504040204" pitchFamily="50" charset="-128"/>
                </a:rPr>
                <a:t>社</a:t>
              </a:r>
              <a:r>
                <a:rPr lang="ja-JP" altLang="en-US" sz="4000" b="1" dirty="0">
                  <a:solidFill>
                    <a:srgbClr val="00206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8000" b="1" dirty="0">
                  <a:solidFill>
                    <a:srgbClr val="002060"/>
                  </a:solidFill>
                  <a:latin typeface="メイリオ" panose="020B0604030504040204" pitchFamily="50" charset="-128"/>
                  <a:ea typeface="メイリオ" panose="020B0604030504040204" pitchFamily="50" charset="-128"/>
                  <a:cs typeface="メイリオ" panose="020B0604030504040204" pitchFamily="50" charset="-128"/>
                </a:rPr>
                <a:t>団体</a:t>
              </a:r>
              <a:endParaRPr lang="en-US" altLang="ja-JP" sz="8000" b="1" dirty="0">
                <a:solidFill>
                  <a:srgbClr val="00206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テキスト ボックス 11">
              <a:extLst>
                <a:ext uri="{FF2B5EF4-FFF2-40B4-BE49-F238E27FC236}">
                  <a16:creationId xmlns:a16="http://schemas.microsoft.com/office/drawing/2014/main" id="{32BDEA3E-EBD7-BC85-A7E9-7C491BA99406}"/>
                </a:ext>
              </a:extLst>
            </p:cNvPr>
            <p:cNvSpPr txBox="1"/>
            <p:nvPr/>
          </p:nvSpPr>
          <p:spPr>
            <a:xfrm>
              <a:off x="547765" y="2238716"/>
              <a:ext cx="4200189" cy="2646878"/>
            </a:xfrm>
            <a:prstGeom prst="rect">
              <a:avLst/>
            </a:prstGeom>
            <a:noFill/>
          </p:spPr>
          <p:txBody>
            <a:bodyPr wrap="none" rtlCol="0">
              <a:spAutoFit/>
            </a:bodyPr>
            <a:lstStyle/>
            <a:p>
              <a:pPr algn="ctr"/>
              <a:r>
                <a:rPr lang="en-US" altLang="ja-JP" sz="16600" dirty="0">
                  <a:solidFill>
                    <a:srgbClr val="002060"/>
                  </a:solidFill>
                  <a:latin typeface="HGP創英角ｺﾞｼｯｸUB" panose="020B0900000000000000" pitchFamily="50" charset="-128"/>
                  <a:ea typeface="HGP創英角ｺﾞｼｯｸUB" panose="020B0900000000000000" pitchFamily="50" charset="-128"/>
                  <a:cs typeface="メイリオ" panose="020B0604030504040204" pitchFamily="50" charset="-128"/>
                </a:rPr>
                <a:t>192</a:t>
              </a:r>
              <a:endParaRPr lang="en-US" altLang="ja-JP" sz="8000" dirty="0">
                <a:solidFill>
                  <a:srgbClr val="002060"/>
                </a:solidFill>
                <a:latin typeface="HGP創英角ｺﾞｼｯｸUB" panose="020B0900000000000000" pitchFamily="50" charset="-128"/>
                <a:ea typeface="HGP創英角ｺﾞｼｯｸUB" panose="020B0900000000000000" pitchFamily="50" charset="-128"/>
                <a:cs typeface="メイリオ" panose="020B0604030504040204" pitchFamily="50" charset="-128"/>
              </a:endParaRPr>
            </a:p>
          </p:txBody>
        </p:sp>
        <p:sp>
          <p:nvSpPr>
            <p:cNvPr id="13" name="円/楕円 15">
              <a:extLst>
                <a:ext uri="{FF2B5EF4-FFF2-40B4-BE49-F238E27FC236}">
                  <a16:creationId xmlns:a16="http://schemas.microsoft.com/office/drawing/2014/main" id="{BC67AD3B-D187-8A6B-9DEE-1EB11D361D15}"/>
                </a:ext>
              </a:extLst>
            </p:cNvPr>
            <p:cNvSpPr/>
            <p:nvPr/>
          </p:nvSpPr>
          <p:spPr>
            <a:xfrm>
              <a:off x="6334177" y="3992420"/>
              <a:ext cx="163166" cy="16316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02060"/>
                </a:solidFill>
              </a:endParaRPr>
            </a:p>
          </p:txBody>
        </p:sp>
      </p:grpSp>
      <p:sp>
        <p:nvSpPr>
          <p:cNvPr id="14" name="テキスト ボックス 13">
            <a:extLst>
              <a:ext uri="{FF2B5EF4-FFF2-40B4-BE49-F238E27FC236}">
                <a16:creationId xmlns:a16="http://schemas.microsoft.com/office/drawing/2014/main" id="{6FBA5A0D-3A8F-D024-5C02-4B91975733A7}"/>
              </a:ext>
            </a:extLst>
          </p:cNvPr>
          <p:cNvSpPr txBox="1"/>
          <p:nvPr/>
        </p:nvSpPr>
        <p:spPr>
          <a:xfrm>
            <a:off x="9590502" y="6085736"/>
            <a:ext cx="2403222" cy="338554"/>
          </a:xfrm>
          <a:prstGeom prst="rect">
            <a:avLst/>
          </a:prstGeom>
          <a:noFill/>
        </p:spPr>
        <p:txBody>
          <a:bodyPr wrap="none" rtlCol="0">
            <a:spAutoFit/>
          </a:bodyPr>
          <a:lstStyle/>
          <a:p>
            <a:r>
              <a:rPr kumimoji="1" lang="en-US" altLang="ja-JP" sz="1600" b="1" dirty="0">
                <a:solidFill>
                  <a:srgbClr val="C00000"/>
                </a:solidFill>
                <a:latin typeface="HGP創英角ｺﾞｼｯｸUB" panose="020B0900000000000000" pitchFamily="50" charset="-128"/>
                <a:ea typeface="HGP創英角ｺﾞｼｯｸUB" panose="020B0900000000000000" pitchFamily="50" charset="-128"/>
              </a:rPr>
              <a:t>※</a:t>
            </a:r>
            <a:r>
              <a:rPr lang="en-US" altLang="ja-JP" sz="1600" b="1" dirty="0">
                <a:solidFill>
                  <a:srgbClr val="C00000"/>
                </a:solidFill>
                <a:latin typeface="HGP創英角ｺﾞｼｯｸUB" panose="020B0900000000000000" pitchFamily="50" charset="-128"/>
                <a:ea typeface="HGP創英角ｺﾞｼｯｸUB" panose="020B0900000000000000" pitchFamily="50" charset="-128"/>
              </a:rPr>
              <a:t>2025</a:t>
            </a:r>
            <a:r>
              <a:rPr kumimoji="1" lang="ja-JP" altLang="en-US" sz="1600" b="1" dirty="0">
                <a:solidFill>
                  <a:srgbClr val="C00000"/>
                </a:solidFill>
                <a:latin typeface="HGP創英角ｺﾞｼｯｸUB" panose="020B0900000000000000" pitchFamily="50" charset="-128"/>
                <a:ea typeface="HGP創英角ｺﾞｼｯｸUB" panose="020B0900000000000000" pitchFamily="50" charset="-128"/>
              </a:rPr>
              <a:t>年</a:t>
            </a:r>
            <a:r>
              <a:rPr kumimoji="1" lang="en-US" altLang="ja-JP" sz="1600" b="1" dirty="0">
                <a:solidFill>
                  <a:srgbClr val="C00000"/>
                </a:solidFill>
                <a:latin typeface="HGP創英角ｺﾞｼｯｸUB" panose="020B0900000000000000" pitchFamily="50" charset="-128"/>
                <a:ea typeface="HGP創英角ｺﾞｼｯｸUB" panose="020B0900000000000000" pitchFamily="50" charset="-128"/>
              </a:rPr>
              <a:t>1</a:t>
            </a:r>
            <a:r>
              <a:rPr kumimoji="1" lang="ja-JP" altLang="en-US" sz="1600" b="1" dirty="0">
                <a:solidFill>
                  <a:srgbClr val="C00000"/>
                </a:solidFill>
                <a:latin typeface="HGP創英角ｺﾞｼｯｸUB" panose="020B0900000000000000" pitchFamily="50" charset="-128"/>
                <a:ea typeface="HGP創英角ｺﾞｼｯｸUB" panose="020B0900000000000000" pitchFamily="50" charset="-128"/>
              </a:rPr>
              <a:t>月</a:t>
            </a:r>
            <a:r>
              <a:rPr kumimoji="1" lang="en-US" altLang="ja-JP" sz="1600" b="1" dirty="0">
                <a:solidFill>
                  <a:srgbClr val="C00000"/>
                </a:solidFill>
                <a:latin typeface="HGP創英角ｺﾞｼｯｸUB" panose="020B0900000000000000" pitchFamily="50" charset="-128"/>
                <a:ea typeface="HGP創英角ｺﾞｼｯｸUB" panose="020B0900000000000000" pitchFamily="50" charset="-128"/>
              </a:rPr>
              <a:t>14</a:t>
            </a:r>
            <a:r>
              <a:rPr kumimoji="1" lang="ja-JP" altLang="en-US" sz="1600" b="1" dirty="0">
                <a:solidFill>
                  <a:srgbClr val="C00000"/>
                </a:solidFill>
                <a:latin typeface="HGP創英角ｺﾞｼｯｸUB" panose="020B0900000000000000" pitchFamily="50" charset="-128"/>
                <a:ea typeface="HGP創英角ｺﾞｼｯｸUB" panose="020B0900000000000000" pitchFamily="50" charset="-128"/>
              </a:rPr>
              <a:t>日 現在</a:t>
            </a:r>
          </a:p>
        </p:txBody>
      </p:sp>
    </p:spTree>
    <p:extLst>
      <p:ext uri="{BB962C8B-B14F-4D97-AF65-F5344CB8AC3E}">
        <p14:creationId xmlns:p14="http://schemas.microsoft.com/office/powerpoint/2010/main" val="2981890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19E244-76DC-CE38-758A-EF50FA8F57F0}"/>
              </a:ext>
            </a:extLst>
          </p:cNvPr>
          <p:cNvSpPr>
            <a:spLocks noGrp="1"/>
          </p:cNvSpPr>
          <p:nvPr>
            <p:ph type="title"/>
          </p:nvPr>
        </p:nvSpPr>
        <p:spPr>
          <a:xfrm>
            <a:off x="1144589" y="5726"/>
            <a:ext cx="9902825" cy="475200"/>
          </a:xfrm>
        </p:spPr>
        <p:txBody>
          <a:bodyPr>
            <a:noAutofit/>
          </a:bodyPr>
          <a:lstStyle/>
          <a:p>
            <a:r>
              <a:rPr lang="ja-JP" altLang="en-US" sz="2400" dirty="0">
                <a:latin typeface="HGS創英角ｺﾞｼｯｸUB" panose="020B0900000000000000" pitchFamily="50" charset="-128"/>
                <a:ea typeface="HGS創英角ｺﾞｼｯｸUB" panose="020B0900000000000000" pitchFamily="50" charset="-128"/>
              </a:rPr>
              <a:t> </a:t>
            </a:r>
            <a:r>
              <a:rPr lang="en-US" altLang="ja-JP" sz="2400" dirty="0">
                <a:latin typeface="HGS創英角ｺﾞｼｯｸUB" panose="020B0900000000000000" pitchFamily="50" charset="-128"/>
                <a:ea typeface="HGS創英角ｺﾞｼｯｸUB" panose="020B0900000000000000" pitchFamily="50" charset="-128"/>
              </a:rPr>
              <a:t>Wi-Fi</a:t>
            </a:r>
            <a:r>
              <a:rPr lang="ja-JP" altLang="en-US" sz="2400" dirty="0">
                <a:latin typeface="HGS創英角ｺﾞｼｯｸUB" panose="020B0900000000000000" pitchFamily="50" charset="-128"/>
                <a:ea typeface="HGS創英角ｺﾞｼｯｸUB" panose="020B0900000000000000" pitchFamily="50" charset="-128"/>
              </a:rPr>
              <a:t> </a:t>
            </a:r>
            <a:r>
              <a:rPr lang="en-US" altLang="ja-JP" sz="2400" dirty="0" err="1">
                <a:latin typeface="HGS創英角ｺﾞｼｯｸUB" panose="020B0900000000000000" pitchFamily="50" charset="-128"/>
                <a:ea typeface="HGS創英角ｺﾞｼｯｸUB" panose="020B0900000000000000" pitchFamily="50" charset="-128"/>
              </a:rPr>
              <a:t>HaLow</a:t>
            </a:r>
            <a:r>
              <a:rPr lang="ja-JP" altLang="en-US" sz="2400" dirty="0">
                <a:latin typeface="HGS創英角ｺﾞｼｯｸUB" panose="020B0900000000000000" pitchFamily="50" charset="-128"/>
                <a:ea typeface="HGS創英角ｺﾞｼｯｸUB" panose="020B0900000000000000" pitchFamily="50" charset="-128"/>
              </a:rPr>
              <a:t>ビジネスへの参画企業と</a:t>
            </a:r>
            <a:r>
              <a:rPr lang="en-US" altLang="ja-JP" sz="2400" dirty="0">
                <a:latin typeface="HGS創英角ｺﾞｼｯｸUB" panose="020B0900000000000000" pitchFamily="50" charset="-128"/>
                <a:ea typeface="HGS創英角ｺﾞｼｯｸUB" panose="020B0900000000000000" pitchFamily="50" charset="-128"/>
              </a:rPr>
              <a:t>AHPC</a:t>
            </a:r>
            <a:r>
              <a:rPr lang="ja-JP" altLang="en-US" sz="2400" dirty="0">
                <a:latin typeface="HGS創英角ｺﾞｼｯｸUB" panose="020B0900000000000000" pitchFamily="50" charset="-128"/>
                <a:ea typeface="HGS創英角ｺﾞｼｯｸUB" panose="020B0900000000000000" pitchFamily="50" charset="-128"/>
              </a:rPr>
              <a:t>会員企業</a:t>
            </a:r>
          </a:p>
        </p:txBody>
      </p:sp>
      <p:sp>
        <p:nvSpPr>
          <p:cNvPr id="1056" name="四角形: 角を丸くする 1055">
            <a:extLst>
              <a:ext uri="{FF2B5EF4-FFF2-40B4-BE49-F238E27FC236}">
                <a16:creationId xmlns:a16="http://schemas.microsoft.com/office/drawing/2014/main" id="{3A0D1CA5-DBD1-30BA-37CA-651B65A5982C}"/>
              </a:ext>
            </a:extLst>
          </p:cNvPr>
          <p:cNvSpPr/>
          <p:nvPr/>
        </p:nvSpPr>
        <p:spPr>
          <a:xfrm>
            <a:off x="1754359" y="616863"/>
            <a:ext cx="8663552" cy="444549"/>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latin typeface="HGS創英角ｺﾞｼｯｸUB" panose="020B0900000000000000" pitchFamily="50" charset="-128"/>
                <a:ea typeface="HGS創英角ｺﾞｼｯｸUB" panose="020B0900000000000000" pitchFamily="50" charset="-128"/>
              </a:rPr>
              <a:t>11ah</a:t>
            </a:r>
            <a:r>
              <a:rPr lang="ja-JP" altLang="en-US" dirty="0">
                <a:latin typeface="HGS創英角ｺﾞｼｯｸUB" panose="020B0900000000000000" pitchFamily="50" charset="-128"/>
                <a:ea typeface="HGS創英角ｺﾞｼｯｸUB" panose="020B0900000000000000" pitchFamily="50" charset="-128"/>
              </a:rPr>
              <a:t>の市場深耕・拡大に向けてさまざまな企業・団体が取組みを進めてます</a:t>
            </a:r>
            <a:endParaRPr lang="ja-JP" altLang="en-US" b="1" dirty="0">
              <a:solidFill>
                <a:schemeClr val="bg1"/>
              </a:solidFill>
              <a:latin typeface="HGS創英角ｺﾞｼｯｸUB" panose="020B0900000000000000" pitchFamily="50" charset="-128"/>
              <a:ea typeface="HGS創英角ｺﾞｼｯｸUB" panose="020B0900000000000000" pitchFamily="50" charset="-128"/>
            </a:endParaRPr>
          </a:p>
        </p:txBody>
      </p:sp>
      <p:sp>
        <p:nvSpPr>
          <p:cNvPr id="40" name="四角形: 角を丸くする 39">
            <a:extLst>
              <a:ext uri="{FF2B5EF4-FFF2-40B4-BE49-F238E27FC236}">
                <a16:creationId xmlns:a16="http://schemas.microsoft.com/office/drawing/2014/main" id="{09CAF8BB-F63F-18F6-16F1-B3ACD676E10F}"/>
              </a:ext>
            </a:extLst>
          </p:cNvPr>
          <p:cNvSpPr/>
          <p:nvPr/>
        </p:nvSpPr>
        <p:spPr>
          <a:xfrm>
            <a:off x="1286837" y="1197349"/>
            <a:ext cx="3008417" cy="5328402"/>
          </a:xfrm>
          <a:prstGeom prst="roundRect">
            <a:avLst>
              <a:gd name="adj" fmla="val 4509"/>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2060"/>
              </a:solidFill>
              <a:effectLst/>
              <a:highlight>
                <a:srgbClr val="FFCCCC"/>
              </a:highlight>
              <a:uLnTx/>
              <a:uFillTx/>
              <a:latin typeface="Calibri" panose="020F0502020204030204"/>
              <a:ea typeface="ＭＳ Ｐゴシック" panose="020B0600070205080204" pitchFamily="50" charset="-128"/>
              <a:cs typeface="+mn-cs"/>
            </a:endParaRPr>
          </a:p>
        </p:txBody>
      </p:sp>
      <p:sp>
        <p:nvSpPr>
          <p:cNvPr id="1070" name="四角形: 角を丸くする 1069">
            <a:extLst>
              <a:ext uri="{FF2B5EF4-FFF2-40B4-BE49-F238E27FC236}">
                <a16:creationId xmlns:a16="http://schemas.microsoft.com/office/drawing/2014/main" id="{F78F8E0C-B89E-CE0B-1AC3-399D83A371B9}"/>
              </a:ext>
            </a:extLst>
          </p:cNvPr>
          <p:cNvSpPr/>
          <p:nvPr/>
        </p:nvSpPr>
        <p:spPr>
          <a:xfrm>
            <a:off x="7894348" y="1197349"/>
            <a:ext cx="3008417" cy="5328401"/>
          </a:xfrm>
          <a:prstGeom prst="roundRect">
            <a:avLst>
              <a:gd name="adj" fmla="val 3229"/>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2060"/>
              </a:solidFill>
              <a:effectLst/>
              <a:highlight>
                <a:srgbClr val="FFCCCC"/>
              </a:highlight>
              <a:uLnTx/>
              <a:uFillTx/>
              <a:latin typeface="Calibri" panose="020F0502020204030204"/>
              <a:ea typeface="ＭＳ Ｐゴシック" panose="020B0600070205080204" pitchFamily="50" charset="-128"/>
              <a:cs typeface="+mn-cs"/>
            </a:endParaRPr>
          </a:p>
        </p:txBody>
      </p:sp>
      <p:sp>
        <p:nvSpPr>
          <p:cNvPr id="1071" name="四角形: 角を丸くする 1070">
            <a:extLst>
              <a:ext uri="{FF2B5EF4-FFF2-40B4-BE49-F238E27FC236}">
                <a16:creationId xmlns:a16="http://schemas.microsoft.com/office/drawing/2014/main" id="{9CDFF6F1-5C7A-92CD-A534-A91447FE7812}"/>
              </a:ext>
            </a:extLst>
          </p:cNvPr>
          <p:cNvSpPr/>
          <p:nvPr/>
        </p:nvSpPr>
        <p:spPr>
          <a:xfrm>
            <a:off x="4606541" y="1197348"/>
            <a:ext cx="3008417" cy="5328402"/>
          </a:xfrm>
          <a:prstGeom prst="roundRect">
            <a:avLst>
              <a:gd name="adj" fmla="val 3869"/>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2060"/>
              </a:solidFill>
              <a:effectLst/>
              <a:highlight>
                <a:srgbClr val="FFCCCC"/>
              </a:highlight>
              <a:uLnTx/>
              <a:uFillTx/>
              <a:latin typeface="Calibri" panose="020F0502020204030204"/>
              <a:ea typeface="ＭＳ Ｐゴシック" panose="020B0600070205080204" pitchFamily="50" charset="-128"/>
              <a:cs typeface="+mn-cs"/>
            </a:endParaRPr>
          </a:p>
        </p:txBody>
      </p:sp>
      <p:grpSp>
        <p:nvGrpSpPr>
          <p:cNvPr id="1072" name="グループ化 1071">
            <a:extLst>
              <a:ext uri="{FF2B5EF4-FFF2-40B4-BE49-F238E27FC236}">
                <a16:creationId xmlns:a16="http://schemas.microsoft.com/office/drawing/2014/main" id="{E9F9DC73-0CC1-3CE6-FDF2-F64FD9709C3B}"/>
              </a:ext>
            </a:extLst>
          </p:cNvPr>
          <p:cNvGrpSpPr>
            <a:grpSpLocks noChangeAspect="1"/>
          </p:cNvGrpSpPr>
          <p:nvPr/>
        </p:nvGrpSpPr>
        <p:grpSpPr>
          <a:xfrm>
            <a:off x="8869098" y="1910960"/>
            <a:ext cx="1058917" cy="492325"/>
            <a:chOff x="7576177" y="1680321"/>
            <a:chExt cx="1273678" cy="592175"/>
          </a:xfrm>
        </p:grpSpPr>
        <p:pic>
          <p:nvPicPr>
            <p:cNvPr id="1073" name="Picture 2" descr="「newracom」の画像検索結果">
              <a:extLst>
                <a:ext uri="{FF2B5EF4-FFF2-40B4-BE49-F238E27FC236}">
                  <a16:creationId xmlns:a16="http://schemas.microsoft.com/office/drawing/2014/main" id="{C7105BD0-67F9-AF88-5289-A6663674923B}"/>
                </a:ext>
              </a:extLst>
            </p:cNvPr>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576177" y="1680321"/>
              <a:ext cx="1273678" cy="456401"/>
            </a:xfrm>
            <a:prstGeom prst="rect">
              <a:avLst/>
            </a:prstGeom>
            <a:noFill/>
            <a:extLst>
              <a:ext uri="{909E8E84-426E-40DD-AFC4-6F175D3DCCD1}">
                <a14:hiddenFill xmlns:a14="http://schemas.microsoft.com/office/drawing/2010/main">
                  <a:solidFill>
                    <a:srgbClr val="FFFFFF"/>
                  </a:solidFill>
                </a14:hiddenFill>
              </a:ext>
            </a:extLst>
          </p:spPr>
        </p:pic>
        <p:sp>
          <p:nvSpPr>
            <p:cNvPr id="1074" name="テキスト ボックス 1073">
              <a:extLst>
                <a:ext uri="{FF2B5EF4-FFF2-40B4-BE49-F238E27FC236}">
                  <a16:creationId xmlns:a16="http://schemas.microsoft.com/office/drawing/2014/main" id="{FC39C2FB-8CF4-745A-30F3-6A980344B9B3}"/>
                </a:ext>
              </a:extLst>
            </p:cNvPr>
            <p:cNvSpPr txBox="1"/>
            <p:nvPr/>
          </p:nvSpPr>
          <p:spPr>
            <a:xfrm>
              <a:off x="7800884" y="2057052"/>
              <a:ext cx="824265" cy="21544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Newracom</a:t>
              </a: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1075" name="グループ化 1074">
            <a:extLst>
              <a:ext uri="{FF2B5EF4-FFF2-40B4-BE49-F238E27FC236}">
                <a16:creationId xmlns:a16="http://schemas.microsoft.com/office/drawing/2014/main" id="{E6A9BEB9-842F-5C42-2BA4-93021F9E205D}"/>
              </a:ext>
            </a:extLst>
          </p:cNvPr>
          <p:cNvGrpSpPr/>
          <p:nvPr/>
        </p:nvGrpSpPr>
        <p:grpSpPr>
          <a:xfrm>
            <a:off x="9531254" y="4696865"/>
            <a:ext cx="919277" cy="722450"/>
            <a:chOff x="8370098" y="4355949"/>
            <a:chExt cx="919277" cy="722450"/>
          </a:xfrm>
        </p:grpSpPr>
        <p:pic>
          <p:nvPicPr>
            <p:cNvPr id="1076" name="Picture 10" descr="「adapt-ip 802.11ah」の画像検索結果">
              <a:extLst>
                <a:ext uri="{FF2B5EF4-FFF2-40B4-BE49-F238E27FC236}">
                  <a16:creationId xmlns:a16="http://schemas.microsoft.com/office/drawing/2014/main" id="{FB67C439-E285-0975-D98B-6A4ACA0AFE5A}"/>
                </a:ext>
              </a:extLst>
            </p:cNvPr>
            <p:cNvPicPr>
              <a:picLocks noChangeAspect="1" noChangeArrowheads="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t="21411"/>
            <a:stretch/>
          </p:blipFill>
          <p:spPr bwMode="auto">
            <a:xfrm>
              <a:off x="8370098" y="4355949"/>
              <a:ext cx="919277" cy="722450"/>
            </a:xfrm>
            <a:prstGeom prst="rect">
              <a:avLst/>
            </a:prstGeom>
            <a:noFill/>
            <a:extLst>
              <a:ext uri="{909E8E84-426E-40DD-AFC4-6F175D3DCCD1}">
                <a14:hiddenFill xmlns:a14="http://schemas.microsoft.com/office/drawing/2010/main">
                  <a:solidFill>
                    <a:srgbClr val="FFFFFF"/>
                  </a:solidFill>
                </a14:hiddenFill>
              </a:ext>
            </a:extLst>
          </p:spPr>
        </p:pic>
        <p:sp>
          <p:nvSpPr>
            <p:cNvPr id="1077" name="テキスト ボックス 1076">
              <a:extLst>
                <a:ext uri="{FF2B5EF4-FFF2-40B4-BE49-F238E27FC236}">
                  <a16:creationId xmlns:a16="http://schemas.microsoft.com/office/drawing/2014/main" id="{06F5524A-1122-B060-5343-B213F97F568E}"/>
                </a:ext>
              </a:extLst>
            </p:cNvPr>
            <p:cNvSpPr txBox="1"/>
            <p:nvPr/>
          </p:nvSpPr>
          <p:spPr>
            <a:xfrm>
              <a:off x="8471305" y="4850510"/>
              <a:ext cx="716863"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Adapt-</a:t>
              </a:r>
              <a:r>
                <a:rPr kumimoji="1" lang="en-US" altLang="ja-JP" sz="800" b="1" i="0" u="none" strike="noStrike" kern="1200" cap="none" spc="0" normalizeH="0" baseline="0" noProof="0" dirty="0" err="1">
                  <a:ln>
                    <a:noFill/>
                  </a:ln>
                  <a:solidFill>
                    <a:srgbClr val="002060"/>
                  </a:solidFill>
                  <a:effectLst/>
                  <a:uLnTx/>
                  <a:uFillTx/>
                  <a:latin typeface="游ゴシック" panose="020B0400000000000000" pitchFamily="50" charset="-128"/>
                  <a:ea typeface="游ゴシック" panose="020B0400000000000000" pitchFamily="50" charset="-128"/>
                </a:rPr>
                <a:t>ip</a:t>
              </a: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1078" name="グループ化 1077">
            <a:extLst>
              <a:ext uri="{FF2B5EF4-FFF2-40B4-BE49-F238E27FC236}">
                <a16:creationId xmlns:a16="http://schemas.microsoft.com/office/drawing/2014/main" id="{3314C1F5-D5D3-FCFC-1F44-BCFAB452777D}"/>
              </a:ext>
            </a:extLst>
          </p:cNvPr>
          <p:cNvGrpSpPr>
            <a:grpSpLocks noChangeAspect="1"/>
          </p:cNvGrpSpPr>
          <p:nvPr/>
        </p:nvGrpSpPr>
        <p:grpSpPr>
          <a:xfrm>
            <a:off x="8170614" y="3909497"/>
            <a:ext cx="915348" cy="480397"/>
            <a:chOff x="7519495" y="4054146"/>
            <a:chExt cx="1271316" cy="667218"/>
          </a:xfrm>
        </p:grpSpPr>
        <p:pic>
          <p:nvPicPr>
            <p:cNvPr id="1079" name="Picture 4" descr="「method 2 business 802.11ah」の画像検索結果">
              <a:extLst>
                <a:ext uri="{FF2B5EF4-FFF2-40B4-BE49-F238E27FC236}">
                  <a16:creationId xmlns:a16="http://schemas.microsoft.com/office/drawing/2014/main" id="{EC5B62DF-F9CF-E461-0A6C-03BDBEFB014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519495" y="4054146"/>
              <a:ext cx="1271316" cy="358511"/>
            </a:xfrm>
            <a:prstGeom prst="rect">
              <a:avLst/>
            </a:prstGeom>
            <a:noFill/>
            <a:extLst>
              <a:ext uri="{909E8E84-426E-40DD-AFC4-6F175D3DCCD1}">
                <a14:hiddenFill xmlns:a14="http://schemas.microsoft.com/office/drawing/2010/main">
                  <a:solidFill>
                    <a:srgbClr val="FFFFFF"/>
                  </a:solidFill>
                </a14:hiddenFill>
              </a:ext>
            </a:extLst>
          </p:spPr>
        </p:pic>
        <p:sp>
          <p:nvSpPr>
            <p:cNvPr id="1080" name="テキスト ボックス 1079">
              <a:extLst>
                <a:ext uri="{FF2B5EF4-FFF2-40B4-BE49-F238E27FC236}">
                  <a16:creationId xmlns:a16="http://schemas.microsoft.com/office/drawing/2014/main" id="{F472CD9C-39F3-60BA-50C4-833A469EE6D4}"/>
                </a:ext>
              </a:extLst>
            </p:cNvPr>
            <p:cNvSpPr txBox="1"/>
            <p:nvPr/>
          </p:nvSpPr>
          <p:spPr>
            <a:xfrm>
              <a:off x="7771074" y="4382810"/>
              <a:ext cx="768159" cy="33855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Methods2</a:t>
              </a:r>
              <a:endPar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Business</a:t>
              </a: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1081" name="グループ化 1080">
            <a:extLst>
              <a:ext uri="{FF2B5EF4-FFF2-40B4-BE49-F238E27FC236}">
                <a16:creationId xmlns:a16="http://schemas.microsoft.com/office/drawing/2014/main" id="{8DD5D8B4-CAF7-1797-3E38-089E21CF7831}"/>
              </a:ext>
            </a:extLst>
          </p:cNvPr>
          <p:cNvGrpSpPr>
            <a:grpSpLocks noChangeAspect="1"/>
          </p:cNvGrpSpPr>
          <p:nvPr/>
        </p:nvGrpSpPr>
        <p:grpSpPr>
          <a:xfrm>
            <a:off x="8844116" y="5775592"/>
            <a:ext cx="1108881" cy="460195"/>
            <a:chOff x="8175542" y="5333358"/>
            <a:chExt cx="1459054" cy="605518"/>
          </a:xfrm>
        </p:grpSpPr>
        <p:pic>
          <p:nvPicPr>
            <p:cNvPr id="1082" name="Picture 6" descr="「palma ceia semi design」の画像検索結果">
              <a:extLst>
                <a:ext uri="{FF2B5EF4-FFF2-40B4-BE49-F238E27FC236}">
                  <a16:creationId xmlns:a16="http://schemas.microsoft.com/office/drawing/2014/main" id="{9F8E296F-420A-2DE4-D070-D77DE0CFE1D0}"/>
                </a:ext>
              </a:extLst>
            </p:cNvPr>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237305" y="5333358"/>
              <a:ext cx="1335529" cy="398990"/>
            </a:xfrm>
            <a:prstGeom prst="rect">
              <a:avLst/>
            </a:prstGeom>
            <a:noFill/>
            <a:extLst>
              <a:ext uri="{909E8E84-426E-40DD-AFC4-6F175D3DCCD1}">
                <a14:hiddenFill xmlns:a14="http://schemas.microsoft.com/office/drawing/2010/main">
                  <a:solidFill>
                    <a:srgbClr val="FFFFFF"/>
                  </a:solidFill>
                </a14:hiddenFill>
              </a:ext>
            </a:extLst>
          </p:spPr>
        </p:pic>
        <p:sp>
          <p:nvSpPr>
            <p:cNvPr id="1083" name="テキスト ボックス 1082">
              <a:extLst>
                <a:ext uri="{FF2B5EF4-FFF2-40B4-BE49-F238E27FC236}">
                  <a16:creationId xmlns:a16="http://schemas.microsoft.com/office/drawing/2014/main" id="{0DAA4D99-6821-8A55-8479-F0A7BDFDC91A}"/>
                </a:ext>
              </a:extLst>
            </p:cNvPr>
            <p:cNvSpPr txBox="1"/>
            <p:nvPr/>
          </p:nvSpPr>
          <p:spPr>
            <a:xfrm>
              <a:off x="8175542" y="5723432"/>
              <a:ext cx="1459054"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Palma Ceia Semidesign</a:t>
              </a: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1084" name="グループ化 1083">
            <a:extLst>
              <a:ext uri="{FF2B5EF4-FFF2-40B4-BE49-F238E27FC236}">
                <a16:creationId xmlns:a16="http://schemas.microsoft.com/office/drawing/2014/main" id="{C97A5535-5393-0514-9D99-14B9661339DF}"/>
              </a:ext>
            </a:extLst>
          </p:cNvPr>
          <p:cNvGrpSpPr/>
          <p:nvPr/>
        </p:nvGrpSpPr>
        <p:grpSpPr>
          <a:xfrm>
            <a:off x="4714049" y="2518722"/>
            <a:ext cx="1311327" cy="602249"/>
            <a:chOff x="3587657" y="1963683"/>
            <a:chExt cx="1423788" cy="653492"/>
          </a:xfrm>
        </p:grpSpPr>
        <p:pic>
          <p:nvPicPr>
            <p:cNvPr id="1085" name="Picture 2">
              <a:extLst>
                <a:ext uri="{FF2B5EF4-FFF2-40B4-BE49-F238E27FC236}">
                  <a16:creationId xmlns:a16="http://schemas.microsoft.com/office/drawing/2014/main" id="{6997A763-69A7-7A80-7E40-0DAF283918E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70979" y="1963683"/>
              <a:ext cx="663208" cy="312098"/>
            </a:xfrm>
            <a:prstGeom prst="rect">
              <a:avLst/>
            </a:prstGeom>
            <a:noFill/>
            <a:extLst>
              <a:ext uri="{909E8E84-426E-40DD-AFC4-6F175D3DCCD1}">
                <a14:hiddenFill xmlns:a14="http://schemas.microsoft.com/office/drawing/2010/main">
                  <a:solidFill>
                    <a:srgbClr val="FFFFFF"/>
                  </a:solidFill>
                </a14:hiddenFill>
              </a:ext>
            </a:extLst>
          </p:spPr>
        </p:pic>
        <p:sp>
          <p:nvSpPr>
            <p:cNvPr id="1086" name="テキスト ボックス 1085">
              <a:extLst>
                <a:ext uri="{FF2B5EF4-FFF2-40B4-BE49-F238E27FC236}">
                  <a16:creationId xmlns:a16="http://schemas.microsoft.com/office/drawing/2014/main" id="{342C594E-8DCA-DEF4-5CED-C513400065EC}"/>
                </a:ext>
              </a:extLst>
            </p:cNvPr>
            <p:cNvSpPr txBox="1"/>
            <p:nvPr/>
          </p:nvSpPr>
          <p:spPr>
            <a:xfrm>
              <a:off x="3587657" y="2278621"/>
              <a:ext cx="1423788" cy="33855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富士通グループ</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富士通・</a:t>
              </a:r>
              <a:r>
                <a:rPr kumimoji="1" lang="en-US" altLang="ja-JP"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FCCL</a:t>
              </a: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a:t>
              </a:r>
              <a:r>
                <a:rPr kumimoji="1" lang="en-US" altLang="ja-JP"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FNETS</a:t>
              </a: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社</a:t>
              </a:r>
            </a:p>
          </p:txBody>
        </p:sp>
      </p:grpSp>
      <p:grpSp>
        <p:nvGrpSpPr>
          <p:cNvPr id="1087" name="グループ化 1086">
            <a:extLst>
              <a:ext uri="{FF2B5EF4-FFF2-40B4-BE49-F238E27FC236}">
                <a16:creationId xmlns:a16="http://schemas.microsoft.com/office/drawing/2014/main" id="{6C1878A3-11B2-EB15-9F01-3696D95B0F42}"/>
              </a:ext>
            </a:extLst>
          </p:cNvPr>
          <p:cNvGrpSpPr/>
          <p:nvPr/>
        </p:nvGrpSpPr>
        <p:grpSpPr>
          <a:xfrm>
            <a:off x="5984346" y="2257019"/>
            <a:ext cx="1491910" cy="330211"/>
            <a:chOff x="4470876" y="2890466"/>
            <a:chExt cx="1491910" cy="330211"/>
          </a:xfrm>
        </p:grpSpPr>
        <p:pic>
          <p:nvPicPr>
            <p:cNvPr id="2051" name="図 2050">
              <a:extLst>
                <a:ext uri="{FF2B5EF4-FFF2-40B4-BE49-F238E27FC236}">
                  <a16:creationId xmlns:a16="http://schemas.microsoft.com/office/drawing/2014/main" id="{CCDE064B-8CBD-7D25-86DC-7CDFE53C91A6}"/>
                </a:ext>
              </a:extLst>
            </p:cNvPr>
            <p:cNvPicPr>
              <a:picLocks noChangeAspect="1"/>
            </p:cNvPicPr>
            <p:nvPr/>
          </p:nvPicPr>
          <p:blipFill>
            <a:blip r:embed="rId8"/>
            <a:stretch>
              <a:fillRect/>
            </a:stretch>
          </p:blipFill>
          <p:spPr>
            <a:xfrm>
              <a:off x="4470876" y="2890466"/>
              <a:ext cx="1491910" cy="162233"/>
            </a:xfrm>
            <a:prstGeom prst="rect">
              <a:avLst/>
            </a:prstGeom>
          </p:spPr>
        </p:pic>
        <p:sp>
          <p:nvSpPr>
            <p:cNvPr id="2054" name="テキスト ボックス 2053">
              <a:extLst>
                <a:ext uri="{FF2B5EF4-FFF2-40B4-BE49-F238E27FC236}">
                  <a16:creationId xmlns:a16="http://schemas.microsoft.com/office/drawing/2014/main" id="{4C30F524-6CFB-9DC8-2743-8B091F5D2610}"/>
                </a:ext>
              </a:extLst>
            </p:cNvPr>
            <p:cNvSpPr txBox="1"/>
            <p:nvPr/>
          </p:nvSpPr>
          <p:spPr>
            <a:xfrm>
              <a:off x="4662833" y="3005233"/>
              <a:ext cx="1107996"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フルノシステムズ社</a:t>
              </a:r>
            </a:p>
          </p:txBody>
        </p:sp>
      </p:grpSp>
      <p:grpSp>
        <p:nvGrpSpPr>
          <p:cNvPr id="2075" name="グループ化 2074">
            <a:extLst>
              <a:ext uri="{FF2B5EF4-FFF2-40B4-BE49-F238E27FC236}">
                <a16:creationId xmlns:a16="http://schemas.microsoft.com/office/drawing/2014/main" id="{6D1D5364-E5EC-A0C4-0581-F8BBA080379C}"/>
              </a:ext>
            </a:extLst>
          </p:cNvPr>
          <p:cNvGrpSpPr/>
          <p:nvPr/>
        </p:nvGrpSpPr>
        <p:grpSpPr>
          <a:xfrm>
            <a:off x="6846680" y="6031877"/>
            <a:ext cx="697627" cy="480232"/>
            <a:chOff x="4749728" y="1853526"/>
            <a:chExt cx="697627" cy="480232"/>
          </a:xfrm>
        </p:grpSpPr>
        <p:pic>
          <p:nvPicPr>
            <p:cNvPr id="2083" name="図 2082">
              <a:extLst>
                <a:ext uri="{FF2B5EF4-FFF2-40B4-BE49-F238E27FC236}">
                  <a16:creationId xmlns:a16="http://schemas.microsoft.com/office/drawing/2014/main" id="{28FD7673-02CF-1F21-9CD5-56B3D8A6829E}"/>
                </a:ext>
              </a:extLst>
            </p:cNvPr>
            <p:cNvPicPr>
              <a:picLocks noChangeAspect="1"/>
            </p:cNvPicPr>
            <p:nvPr/>
          </p:nvPicPr>
          <p:blipFill>
            <a:blip r:embed="rId9"/>
            <a:stretch>
              <a:fillRect/>
            </a:stretch>
          </p:blipFill>
          <p:spPr>
            <a:xfrm>
              <a:off x="4817142" y="1853526"/>
              <a:ext cx="562799" cy="281400"/>
            </a:xfrm>
            <a:prstGeom prst="rect">
              <a:avLst/>
            </a:prstGeom>
          </p:spPr>
        </p:pic>
        <p:sp>
          <p:nvSpPr>
            <p:cNvPr id="2085" name="テキスト ボックス 2084">
              <a:extLst>
                <a:ext uri="{FF2B5EF4-FFF2-40B4-BE49-F238E27FC236}">
                  <a16:creationId xmlns:a16="http://schemas.microsoft.com/office/drawing/2014/main" id="{227A95CA-5B2B-8631-6EA3-6EC56D562439}"/>
                </a:ext>
              </a:extLst>
            </p:cNvPr>
            <p:cNvSpPr txBox="1"/>
            <p:nvPr/>
          </p:nvSpPr>
          <p:spPr>
            <a:xfrm>
              <a:off x="4749728" y="2118314"/>
              <a:ext cx="697627"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古野電気社</a:t>
              </a:r>
            </a:p>
          </p:txBody>
        </p:sp>
      </p:grpSp>
      <p:grpSp>
        <p:nvGrpSpPr>
          <p:cNvPr id="2086" name="グループ化 2085">
            <a:extLst>
              <a:ext uri="{FF2B5EF4-FFF2-40B4-BE49-F238E27FC236}">
                <a16:creationId xmlns:a16="http://schemas.microsoft.com/office/drawing/2014/main" id="{33D3A2A8-D63D-564B-9056-3B82940930D2}"/>
              </a:ext>
            </a:extLst>
          </p:cNvPr>
          <p:cNvGrpSpPr/>
          <p:nvPr/>
        </p:nvGrpSpPr>
        <p:grpSpPr>
          <a:xfrm>
            <a:off x="4675441" y="3347414"/>
            <a:ext cx="902812" cy="643137"/>
            <a:chOff x="3834843" y="2771768"/>
            <a:chExt cx="902812" cy="643137"/>
          </a:xfrm>
        </p:grpSpPr>
        <p:pic>
          <p:nvPicPr>
            <p:cNvPr id="2087" name="Picture 8">
              <a:extLst>
                <a:ext uri="{FF2B5EF4-FFF2-40B4-BE49-F238E27FC236}">
                  <a16:creationId xmlns:a16="http://schemas.microsoft.com/office/drawing/2014/main" id="{38A37985-6DA5-08D1-761C-79DF4D880E9F}"/>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20867"/>
            <a:stretch/>
          </p:blipFill>
          <p:spPr bwMode="auto">
            <a:xfrm>
              <a:off x="3907525" y="2771768"/>
              <a:ext cx="757449" cy="342507"/>
            </a:xfrm>
            <a:prstGeom prst="rect">
              <a:avLst/>
            </a:prstGeom>
            <a:noFill/>
            <a:extLst>
              <a:ext uri="{909E8E84-426E-40DD-AFC4-6F175D3DCCD1}">
                <a14:hiddenFill xmlns:a14="http://schemas.microsoft.com/office/drawing/2010/main">
                  <a:solidFill>
                    <a:srgbClr val="FFFFFF"/>
                  </a:solidFill>
                </a14:hiddenFill>
              </a:ext>
            </a:extLst>
          </p:spPr>
        </p:pic>
        <p:sp>
          <p:nvSpPr>
            <p:cNvPr id="2090" name="テキスト ボックス 2089">
              <a:extLst>
                <a:ext uri="{FF2B5EF4-FFF2-40B4-BE49-F238E27FC236}">
                  <a16:creationId xmlns:a16="http://schemas.microsoft.com/office/drawing/2014/main" id="{C580C931-BDD4-6478-1182-3CA868BCBA79}"/>
                </a:ext>
              </a:extLst>
            </p:cNvPr>
            <p:cNvSpPr txBox="1"/>
            <p:nvPr/>
          </p:nvSpPr>
          <p:spPr>
            <a:xfrm>
              <a:off x="3834843" y="3076351"/>
              <a:ext cx="902812" cy="33855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サイレックス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テクノロジー社</a:t>
              </a:r>
            </a:p>
          </p:txBody>
        </p:sp>
      </p:grpSp>
      <p:grpSp>
        <p:nvGrpSpPr>
          <p:cNvPr id="2093" name="グループ化 2092">
            <a:extLst>
              <a:ext uri="{FF2B5EF4-FFF2-40B4-BE49-F238E27FC236}">
                <a16:creationId xmlns:a16="http://schemas.microsoft.com/office/drawing/2014/main" id="{30C05C69-25EF-0ADF-04C9-223483029F4E}"/>
              </a:ext>
            </a:extLst>
          </p:cNvPr>
          <p:cNvGrpSpPr/>
          <p:nvPr/>
        </p:nvGrpSpPr>
        <p:grpSpPr>
          <a:xfrm>
            <a:off x="6183354" y="2576783"/>
            <a:ext cx="1005404" cy="596958"/>
            <a:chOff x="3615157" y="3620105"/>
            <a:chExt cx="1005404" cy="596958"/>
          </a:xfrm>
        </p:grpSpPr>
        <p:pic>
          <p:nvPicPr>
            <p:cNvPr id="2101" name="図 2100">
              <a:extLst>
                <a:ext uri="{FF2B5EF4-FFF2-40B4-BE49-F238E27FC236}">
                  <a16:creationId xmlns:a16="http://schemas.microsoft.com/office/drawing/2014/main" id="{1A558A42-82D4-F581-E171-BC666851DB17}"/>
                </a:ext>
              </a:extLst>
            </p:cNvPr>
            <p:cNvPicPr>
              <a:picLocks noChangeAspect="1"/>
            </p:cNvPicPr>
            <p:nvPr/>
          </p:nvPicPr>
          <p:blipFill>
            <a:blip r:embed="rId11"/>
            <a:stretch>
              <a:fillRect/>
            </a:stretch>
          </p:blipFill>
          <p:spPr>
            <a:xfrm>
              <a:off x="3736569" y="3620105"/>
              <a:ext cx="762581" cy="283080"/>
            </a:xfrm>
            <a:prstGeom prst="rect">
              <a:avLst/>
            </a:prstGeom>
          </p:spPr>
        </p:pic>
        <p:sp>
          <p:nvSpPr>
            <p:cNvPr id="2104" name="テキスト ボックス 2103">
              <a:extLst>
                <a:ext uri="{FF2B5EF4-FFF2-40B4-BE49-F238E27FC236}">
                  <a16:creationId xmlns:a16="http://schemas.microsoft.com/office/drawing/2014/main" id="{73647F74-D0DB-9975-9030-5B95278A79E3}"/>
                </a:ext>
              </a:extLst>
            </p:cNvPr>
            <p:cNvSpPr txBox="1"/>
            <p:nvPr/>
          </p:nvSpPr>
          <p:spPr>
            <a:xfrm>
              <a:off x="3615157" y="3878509"/>
              <a:ext cx="1005404" cy="33855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エイチ・シー・</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ネットワークス社</a:t>
              </a:r>
            </a:p>
          </p:txBody>
        </p:sp>
      </p:grpSp>
      <p:grpSp>
        <p:nvGrpSpPr>
          <p:cNvPr id="2111" name="グループ化 2110">
            <a:extLst>
              <a:ext uri="{FF2B5EF4-FFF2-40B4-BE49-F238E27FC236}">
                <a16:creationId xmlns:a16="http://schemas.microsoft.com/office/drawing/2014/main" id="{16EA6751-75AA-0515-3543-2B7391F8653C}"/>
              </a:ext>
            </a:extLst>
          </p:cNvPr>
          <p:cNvGrpSpPr/>
          <p:nvPr/>
        </p:nvGrpSpPr>
        <p:grpSpPr>
          <a:xfrm>
            <a:off x="6604058" y="3391320"/>
            <a:ext cx="1010900" cy="522568"/>
            <a:chOff x="5105027" y="3112787"/>
            <a:chExt cx="1010900" cy="522568"/>
          </a:xfrm>
        </p:grpSpPr>
        <p:sp>
          <p:nvSpPr>
            <p:cNvPr id="2112" name="テキスト ボックス 2111">
              <a:extLst>
                <a:ext uri="{FF2B5EF4-FFF2-40B4-BE49-F238E27FC236}">
                  <a16:creationId xmlns:a16="http://schemas.microsoft.com/office/drawing/2014/main" id="{1FDE74B8-F0C0-54BC-D05F-F590AB6885A1}"/>
                </a:ext>
              </a:extLst>
            </p:cNvPr>
            <p:cNvSpPr txBox="1"/>
            <p:nvPr/>
          </p:nvSpPr>
          <p:spPr>
            <a:xfrm>
              <a:off x="5105027" y="3419911"/>
              <a:ext cx="1010900" cy="215444"/>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ビートクラフト社</a:t>
              </a:r>
            </a:p>
          </p:txBody>
        </p:sp>
        <p:pic>
          <p:nvPicPr>
            <p:cNvPr id="2113" name="図 2112">
              <a:extLst>
                <a:ext uri="{FF2B5EF4-FFF2-40B4-BE49-F238E27FC236}">
                  <a16:creationId xmlns:a16="http://schemas.microsoft.com/office/drawing/2014/main" id="{017EE6F6-E25C-2791-A561-2558D5A5F26E}"/>
                </a:ext>
              </a:extLst>
            </p:cNvPr>
            <p:cNvPicPr>
              <a:picLocks noChangeAspect="1"/>
            </p:cNvPicPr>
            <p:nvPr/>
          </p:nvPicPr>
          <p:blipFill>
            <a:blip r:embed="rId12"/>
            <a:stretch>
              <a:fillRect/>
            </a:stretch>
          </p:blipFill>
          <p:spPr>
            <a:xfrm>
              <a:off x="5311121" y="3112787"/>
              <a:ext cx="598713" cy="343165"/>
            </a:xfrm>
            <a:prstGeom prst="rect">
              <a:avLst/>
            </a:prstGeom>
          </p:spPr>
        </p:pic>
      </p:grpSp>
      <p:grpSp>
        <p:nvGrpSpPr>
          <p:cNvPr id="2114" name="グループ化 2113">
            <a:extLst>
              <a:ext uri="{FF2B5EF4-FFF2-40B4-BE49-F238E27FC236}">
                <a16:creationId xmlns:a16="http://schemas.microsoft.com/office/drawing/2014/main" id="{9D7E06FA-5071-874E-1406-90B698A41753}"/>
              </a:ext>
            </a:extLst>
          </p:cNvPr>
          <p:cNvGrpSpPr>
            <a:grpSpLocks noChangeAspect="1"/>
          </p:cNvGrpSpPr>
          <p:nvPr/>
        </p:nvGrpSpPr>
        <p:grpSpPr>
          <a:xfrm>
            <a:off x="9469369" y="2711473"/>
            <a:ext cx="1164094" cy="354233"/>
            <a:chOff x="8029962" y="3145941"/>
            <a:chExt cx="1722490" cy="524151"/>
          </a:xfrm>
        </p:grpSpPr>
        <p:pic>
          <p:nvPicPr>
            <p:cNvPr id="2115" name="図 2114">
              <a:extLst>
                <a:ext uri="{FF2B5EF4-FFF2-40B4-BE49-F238E27FC236}">
                  <a16:creationId xmlns:a16="http://schemas.microsoft.com/office/drawing/2014/main" id="{0A3A5B3C-6F59-D910-6190-E4F596CDBFC2}"/>
                </a:ext>
              </a:extLst>
            </p:cNvPr>
            <p:cNvPicPr>
              <a:picLocks noChangeAspect="1"/>
            </p:cNvPicPr>
            <p:nvPr/>
          </p:nvPicPr>
          <p:blipFill>
            <a:blip r:embed="rId13"/>
            <a:stretch>
              <a:fillRect/>
            </a:stretch>
          </p:blipFill>
          <p:spPr>
            <a:xfrm>
              <a:off x="8029962" y="3145941"/>
              <a:ext cx="1722490" cy="329519"/>
            </a:xfrm>
            <a:prstGeom prst="rect">
              <a:avLst/>
            </a:prstGeom>
          </p:spPr>
        </p:pic>
        <p:sp>
          <p:nvSpPr>
            <p:cNvPr id="2116" name="テキスト ボックス 2115">
              <a:extLst>
                <a:ext uri="{FF2B5EF4-FFF2-40B4-BE49-F238E27FC236}">
                  <a16:creationId xmlns:a16="http://schemas.microsoft.com/office/drawing/2014/main" id="{0F8E7102-6E36-B4A6-E340-95EF7ADDFE13}"/>
                </a:ext>
              </a:extLst>
            </p:cNvPr>
            <p:cNvSpPr txBox="1"/>
            <p:nvPr/>
          </p:nvSpPr>
          <p:spPr>
            <a:xfrm>
              <a:off x="8470259" y="3454648"/>
              <a:ext cx="841897"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AzureWave</a:t>
              </a: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17" name="グループ化 2116">
            <a:extLst>
              <a:ext uri="{FF2B5EF4-FFF2-40B4-BE49-F238E27FC236}">
                <a16:creationId xmlns:a16="http://schemas.microsoft.com/office/drawing/2014/main" id="{F5E6B787-A114-19E5-A3D6-9D1C054842D9}"/>
              </a:ext>
            </a:extLst>
          </p:cNvPr>
          <p:cNvGrpSpPr>
            <a:grpSpLocks noChangeAspect="1"/>
          </p:cNvGrpSpPr>
          <p:nvPr/>
        </p:nvGrpSpPr>
        <p:grpSpPr>
          <a:xfrm>
            <a:off x="3184978" y="1732508"/>
            <a:ext cx="1096775" cy="422834"/>
            <a:chOff x="73362" y="2378065"/>
            <a:chExt cx="1551163" cy="598007"/>
          </a:xfrm>
        </p:grpSpPr>
        <p:pic>
          <p:nvPicPr>
            <p:cNvPr id="2118" name="図 2117">
              <a:extLst>
                <a:ext uri="{FF2B5EF4-FFF2-40B4-BE49-F238E27FC236}">
                  <a16:creationId xmlns:a16="http://schemas.microsoft.com/office/drawing/2014/main" id="{6C7B16DE-DD35-C25B-676E-208CC7259F87}"/>
                </a:ext>
              </a:extLst>
            </p:cNvPr>
            <p:cNvPicPr>
              <a:picLocks noChangeAspect="1"/>
            </p:cNvPicPr>
            <p:nvPr/>
          </p:nvPicPr>
          <p:blipFill>
            <a:blip r:embed="rId14"/>
            <a:stretch>
              <a:fillRect/>
            </a:stretch>
          </p:blipFill>
          <p:spPr>
            <a:xfrm>
              <a:off x="474039" y="2378065"/>
              <a:ext cx="749808" cy="195263"/>
            </a:xfrm>
            <a:prstGeom prst="rect">
              <a:avLst/>
            </a:prstGeom>
          </p:spPr>
        </p:pic>
        <p:sp>
          <p:nvSpPr>
            <p:cNvPr id="2119" name="テキスト ボックス 2118">
              <a:extLst>
                <a:ext uri="{FF2B5EF4-FFF2-40B4-BE49-F238E27FC236}">
                  <a16:creationId xmlns:a16="http://schemas.microsoft.com/office/drawing/2014/main" id="{214C2072-6C9D-218B-EDBB-C7AC69B6EB16}"/>
                </a:ext>
              </a:extLst>
            </p:cNvPr>
            <p:cNvSpPr txBox="1"/>
            <p:nvPr/>
          </p:nvSpPr>
          <p:spPr>
            <a:xfrm>
              <a:off x="73362" y="2540789"/>
              <a:ext cx="1551163" cy="435283"/>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LITE-ON Technology</a:t>
              </a:r>
              <a:endPar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Corporation</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20" name="グループ化 2119">
            <a:extLst>
              <a:ext uri="{FF2B5EF4-FFF2-40B4-BE49-F238E27FC236}">
                <a16:creationId xmlns:a16="http://schemas.microsoft.com/office/drawing/2014/main" id="{1381E7B9-7215-F209-8AAB-A8963E3FBFE5}"/>
              </a:ext>
            </a:extLst>
          </p:cNvPr>
          <p:cNvGrpSpPr>
            <a:grpSpLocks noChangeAspect="1"/>
          </p:cNvGrpSpPr>
          <p:nvPr/>
        </p:nvGrpSpPr>
        <p:grpSpPr>
          <a:xfrm>
            <a:off x="1704219" y="3283588"/>
            <a:ext cx="934361" cy="567717"/>
            <a:chOff x="154118" y="3458096"/>
            <a:chExt cx="1321464" cy="802920"/>
          </a:xfrm>
        </p:grpSpPr>
        <p:pic>
          <p:nvPicPr>
            <p:cNvPr id="2121" name="図 2120">
              <a:extLst>
                <a:ext uri="{FF2B5EF4-FFF2-40B4-BE49-F238E27FC236}">
                  <a16:creationId xmlns:a16="http://schemas.microsoft.com/office/drawing/2014/main" id="{C33094DD-DF5C-6B2A-7AF7-D2404047E9B0}"/>
                </a:ext>
              </a:extLst>
            </p:cNvPr>
            <p:cNvPicPr>
              <a:picLocks noChangeAspect="1"/>
            </p:cNvPicPr>
            <p:nvPr/>
          </p:nvPicPr>
          <p:blipFill>
            <a:blip r:embed="rId15"/>
            <a:stretch>
              <a:fillRect/>
            </a:stretch>
          </p:blipFill>
          <p:spPr>
            <a:xfrm>
              <a:off x="445609" y="3458096"/>
              <a:ext cx="734187" cy="237268"/>
            </a:xfrm>
            <a:prstGeom prst="rect">
              <a:avLst/>
            </a:prstGeom>
          </p:spPr>
        </p:pic>
        <p:sp>
          <p:nvSpPr>
            <p:cNvPr id="2122" name="テキスト ボックス 2121">
              <a:extLst>
                <a:ext uri="{FF2B5EF4-FFF2-40B4-BE49-F238E27FC236}">
                  <a16:creationId xmlns:a16="http://schemas.microsoft.com/office/drawing/2014/main" id="{7BF7FD41-0472-AC78-09F2-E37FA173747B}"/>
                </a:ext>
              </a:extLst>
            </p:cNvPr>
            <p:cNvSpPr txBox="1"/>
            <p:nvPr/>
          </p:nvSpPr>
          <p:spPr>
            <a:xfrm>
              <a:off x="154118" y="3673378"/>
              <a:ext cx="1321464" cy="587638"/>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REYAX</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 </a:t>
              </a: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TECHNOLOGY</a:t>
              </a:r>
              <a:endPar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Corporation</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23" name="グループ化 2122">
            <a:extLst>
              <a:ext uri="{FF2B5EF4-FFF2-40B4-BE49-F238E27FC236}">
                <a16:creationId xmlns:a16="http://schemas.microsoft.com/office/drawing/2014/main" id="{B10FB284-0C50-1104-71B7-FCB0C9B386CA}"/>
              </a:ext>
            </a:extLst>
          </p:cNvPr>
          <p:cNvGrpSpPr>
            <a:grpSpLocks noChangeAspect="1"/>
          </p:cNvGrpSpPr>
          <p:nvPr/>
        </p:nvGrpSpPr>
        <p:grpSpPr>
          <a:xfrm>
            <a:off x="1592834" y="4533220"/>
            <a:ext cx="463589" cy="443021"/>
            <a:chOff x="270610" y="4740016"/>
            <a:chExt cx="655650" cy="626562"/>
          </a:xfrm>
        </p:grpSpPr>
        <p:pic>
          <p:nvPicPr>
            <p:cNvPr id="2124" name="図 2123">
              <a:extLst>
                <a:ext uri="{FF2B5EF4-FFF2-40B4-BE49-F238E27FC236}">
                  <a16:creationId xmlns:a16="http://schemas.microsoft.com/office/drawing/2014/main" id="{FD44F8C4-F206-E51F-A199-44C180ED8577}"/>
                </a:ext>
              </a:extLst>
            </p:cNvPr>
            <p:cNvPicPr>
              <a:picLocks noChangeAspect="1"/>
            </p:cNvPicPr>
            <p:nvPr/>
          </p:nvPicPr>
          <p:blipFill>
            <a:blip r:embed="rId16"/>
            <a:stretch>
              <a:fillRect/>
            </a:stretch>
          </p:blipFill>
          <p:spPr>
            <a:xfrm>
              <a:off x="414649" y="4740016"/>
              <a:ext cx="367570" cy="370808"/>
            </a:xfrm>
            <a:prstGeom prst="rect">
              <a:avLst/>
            </a:prstGeom>
          </p:spPr>
        </p:pic>
        <p:sp>
          <p:nvSpPr>
            <p:cNvPr id="2125" name="テキスト ボックス 2124">
              <a:extLst>
                <a:ext uri="{FF2B5EF4-FFF2-40B4-BE49-F238E27FC236}">
                  <a16:creationId xmlns:a16="http://schemas.microsoft.com/office/drawing/2014/main" id="{6C0D30D4-2AD1-A048-808D-473F5A9A0039}"/>
                </a:ext>
              </a:extLst>
            </p:cNvPr>
            <p:cNvSpPr txBox="1"/>
            <p:nvPr/>
          </p:nvSpPr>
          <p:spPr>
            <a:xfrm>
              <a:off x="270610" y="5083641"/>
              <a:ext cx="655650" cy="282937"/>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ADT</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26" name="グループ化 2125">
            <a:extLst>
              <a:ext uri="{FF2B5EF4-FFF2-40B4-BE49-F238E27FC236}">
                <a16:creationId xmlns:a16="http://schemas.microsoft.com/office/drawing/2014/main" id="{97C03CBD-44C9-A1D4-2ABE-AC32726C058B}"/>
              </a:ext>
            </a:extLst>
          </p:cNvPr>
          <p:cNvGrpSpPr/>
          <p:nvPr/>
        </p:nvGrpSpPr>
        <p:grpSpPr>
          <a:xfrm>
            <a:off x="2265100" y="3966862"/>
            <a:ext cx="1051891" cy="370756"/>
            <a:chOff x="2601724" y="7099142"/>
            <a:chExt cx="1051891" cy="370756"/>
          </a:xfrm>
        </p:grpSpPr>
        <p:pic>
          <p:nvPicPr>
            <p:cNvPr id="2127" name="Picture 4">
              <a:extLst>
                <a:ext uri="{FF2B5EF4-FFF2-40B4-BE49-F238E27FC236}">
                  <a16:creationId xmlns:a16="http://schemas.microsoft.com/office/drawing/2014/main" id="{70F1B852-DE99-12A7-AD4B-0C8965B350FC}"/>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887237" y="7099142"/>
              <a:ext cx="480864" cy="185274"/>
            </a:xfrm>
            <a:prstGeom prst="rect">
              <a:avLst/>
            </a:prstGeom>
            <a:noFill/>
            <a:extLst>
              <a:ext uri="{909E8E84-426E-40DD-AFC4-6F175D3DCCD1}">
                <a14:hiddenFill xmlns:a14="http://schemas.microsoft.com/office/drawing/2010/main">
                  <a:solidFill>
                    <a:srgbClr val="FFFFFF"/>
                  </a:solidFill>
                </a14:hiddenFill>
              </a:ext>
            </a:extLst>
          </p:spPr>
        </p:pic>
        <p:sp>
          <p:nvSpPr>
            <p:cNvPr id="2128" name="テキスト ボックス 2127">
              <a:extLst>
                <a:ext uri="{FF2B5EF4-FFF2-40B4-BE49-F238E27FC236}">
                  <a16:creationId xmlns:a16="http://schemas.microsoft.com/office/drawing/2014/main" id="{DB6C9594-0D68-CAA0-1C68-A69064D21D16}"/>
                </a:ext>
              </a:extLst>
            </p:cNvPr>
            <p:cNvSpPr txBox="1"/>
            <p:nvPr/>
          </p:nvSpPr>
          <p:spPr>
            <a:xfrm>
              <a:off x="2601724" y="7269843"/>
              <a:ext cx="1051891" cy="200055"/>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国科</a:t>
              </a: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/GOKEJAPAN</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29" name="グループ化 2128">
            <a:extLst>
              <a:ext uri="{FF2B5EF4-FFF2-40B4-BE49-F238E27FC236}">
                <a16:creationId xmlns:a16="http://schemas.microsoft.com/office/drawing/2014/main" id="{AA1FE2A9-5BA4-A4FA-9048-66CE6AF4FE32}"/>
              </a:ext>
            </a:extLst>
          </p:cNvPr>
          <p:cNvGrpSpPr>
            <a:grpSpLocks noChangeAspect="1"/>
          </p:cNvGrpSpPr>
          <p:nvPr/>
        </p:nvGrpSpPr>
        <p:grpSpPr>
          <a:xfrm>
            <a:off x="1381503" y="1738096"/>
            <a:ext cx="1077568" cy="468765"/>
            <a:chOff x="886674" y="1722405"/>
            <a:chExt cx="1524000" cy="662970"/>
          </a:xfrm>
        </p:grpSpPr>
        <p:pic>
          <p:nvPicPr>
            <p:cNvPr id="2130" name="図 2129">
              <a:extLst>
                <a:ext uri="{FF2B5EF4-FFF2-40B4-BE49-F238E27FC236}">
                  <a16:creationId xmlns:a16="http://schemas.microsoft.com/office/drawing/2014/main" id="{ACD98681-BAC9-B93F-0C2A-5437D3551E0A}"/>
                </a:ext>
              </a:extLst>
            </p:cNvPr>
            <p:cNvPicPr>
              <a:picLocks noChangeAspect="1"/>
            </p:cNvPicPr>
            <p:nvPr/>
          </p:nvPicPr>
          <p:blipFill>
            <a:blip r:embed="rId18"/>
            <a:stretch>
              <a:fillRect/>
            </a:stretch>
          </p:blipFill>
          <p:spPr>
            <a:xfrm>
              <a:off x="1153374" y="1722405"/>
              <a:ext cx="990600" cy="253841"/>
            </a:xfrm>
            <a:prstGeom prst="rect">
              <a:avLst/>
            </a:prstGeom>
          </p:spPr>
        </p:pic>
        <p:sp>
          <p:nvSpPr>
            <p:cNvPr id="2131" name="テキスト ボックス 2130">
              <a:extLst>
                <a:ext uri="{FF2B5EF4-FFF2-40B4-BE49-F238E27FC236}">
                  <a16:creationId xmlns:a16="http://schemas.microsoft.com/office/drawing/2014/main" id="{8EA4EAD2-9446-F6DD-3CC5-67547579E581}"/>
                </a:ext>
              </a:extLst>
            </p:cNvPr>
            <p:cNvSpPr txBox="1"/>
            <p:nvPr/>
          </p:nvSpPr>
          <p:spPr>
            <a:xfrm>
              <a:off x="886674" y="1950088"/>
              <a:ext cx="1524000" cy="435287"/>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Askey</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 </a:t>
              </a: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Computer</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 </a:t>
              </a: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Corp.</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32" name="グループ化 2131">
            <a:extLst>
              <a:ext uri="{FF2B5EF4-FFF2-40B4-BE49-F238E27FC236}">
                <a16:creationId xmlns:a16="http://schemas.microsoft.com/office/drawing/2014/main" id="{C6A507E6-5D2C-3A94-DBE1-A2306EBE5708}"/>
              </a:ext>
            </a:extLst>
          </p:cNvPr>
          <p:cNvGrpSpPr/>
          <p:nvPr/>
        </p:nvGrpSpPr>
        <p:grpSpPr>
          <a:xfrm>
            <a:off x="6709398" y="4131467"/>
            <a:ext cx="800220" cy="408295"/>
            <a:chOff x="5670777" y="3718906"/>
            <a:chExt cx="800220" cy="408295"/>
          </a:xfrm>
        </p:grpSpPr>
        <p:pic>
          <p:nvPicPr>
            <p:cNvPr id="2133" name="Picture 2" descr="株式会社ビーマップ">
              <a:extLst>
                <a:ext uri="{FF2B5EF4-FFF2-40B4-BE49-F238E27FC236}">
                  <a16:creationId xmlns:a16="http://schemas.microsoft.com/office/drawing/2014/main" id="{39583A0F-C71D-870E-D10F-1B0A40F5D70F}"/>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t="29929"/>
            <a:stretch/>
          </p:blipFill>
          <p:spPr bwMode="auto">
            <a:xfrm>
              <a:off x="5722073" y="3718906"/>
              <a:ext cx="697628" cy="211089"/>
            </a:xfrm>
            <a:prstGeom prst="rect">
              <a:avLst/>
            </a:prstGeom>
            <a:noFill/>
            <a:extLst>
              <a:ext uri="{909E8E84-426E-40DD-AFC4-6F175D3DCCD1}">
                <a14:hiddenFill xmlns:a14="http://schemas.microsoft.com/office/drawing/2010/main">
                  <a:solidFill>
                    <a:srgbClr val="FFFFFF"/>
                  </a:solidFill>
                </a14:hiddenFill>
              </a:ext>
            </a:extLst>
          </p:spPr>
        </p:pic>
        <p:sp>
          <p:nvSpPr>
            <p:cNvPr id="2134" name="テキスト ボックス 2133">
              <a:extLst>
                <a:ext uri="{FF2B5EF4-FFF2-40B4-BE49-F238E27FC236}">
                  <a16:creationId xmlns:a16="http://schemas.microsoft.com/office/drawing/2014/main" id="{33516D8F-9C40-A007-C206-02095C44BB62}"/>
                </a:ext>
              </a:extLst>
            </p:cNvPr>
            <p:cNvSpPr txBox="1"/>
            <p:nvPr/>
          </p:nvSpPr>
          <p:spPr>
            <a:xfrm>
              <a:off x="5670777" y="3911757"/>
              <a:ext cx="800220"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ビーマップ社</a:t>
              </a:r>
            </a:p>
          </p:txBody>
        </p:sp>
      </p:grpSp>
      <p:grpSp>
        <p:nvGrpSpPr>
          <p:cNvPr id="2135" name="グループ化 2134">
            <a:extLst>
              <a:ext uri="{FF2B5EF4-FFF2-40B4-BE49-F238E27FC236}">
                <a16:creationId xmlns:a16="http://schemas.microsoft.com/office/drawing/2014/main" id="{89DE850F-B411-7873-E584-D20C76B39E95}"/>
              </a:ext>
            </a:extLst>
          </p:cNvPr>
          <p:cNvGrpSpPr/>
          <p:nvPr/>
        </p:nvGrpSpPr>
        <p:grpSpPr>
          <a:xfrm>
            <a:off x="4804866" y="4216994"/>
            <a:ext cx="643963" cy="355300"/>
            <a:chOff x="3769715" y="4220791"/>
            <a:chExt cx="643963" cy="355300"/>
          </a:xfrm>
        </p:grpSpPr>
        <p:pic>
          <p:nvPicPr>
            <p:cNvPr id="2136" name="Picture 4" descr="NISSEI 日星電気株式会社">
              <a:extLst>
                <a:ext uri="{FF2B5EF4-FFF2-40B4-BE49-F238E27FC236}">
                  <a16:creationId xmlns:a16="http://schemas.microsoft.com/office/drawing/2014/main" id="{154586BC-9E0F-65F4-C74D-D18E70C534D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769715" y="4220791"/>
              <a:ext cx="643963" cy="146811"/>
            </a:xfrm>
            <a:prstGeom prst="rect">
              <a:avLst/>
            </a:prstGeom>
            <a:noFill/>
            <a:extLst>
              <a:ext uri="{909E8E84-426E-40DD-AFC4-6F175D3DCCD1}">
                <a14:hiddenFill xmlns:a14="http://schemas.microsoft.com/office/drawing/2010/main">
                  <a:solidFill>
                    <a:srgbClr val="FFFFFF"/>
                  </a:solidFill>
                </a14:hiddenFill>
              </a:ext>
            </a:extLst>
          </p:spPr>
        </p:pic>
        <p:sp>
          <p:nvSpPr>
            <p:cNvPr id="2137" name="テキスト ボックス 2136">
              <a:extLst>
                <a:ext uri="{FF2B5EF4-FFF2-40B4-BE49-F238E27FC236}">
                  <a16:creationId xmlns:a16="http://schemas.microsoft.com/office/drawing/2014/main" id="{B5A29E2E-26FE-02EB-7B54-FAA56A9306A0}"/>
                </a:ext>
              </a:extLst>
            </p:cNvPr>
            <p:cNvSpPr txBox="1"/>
            <p:nvPr/>
          </p:nvSpPr>
          <p:spPr>
            <a:xfrm>
              <a:off x="3794179" y="4360647"/>
              <a:ext cx="595035"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日星電気</a:t>
              </a:r>
            </a:p>
          </p:txBody>
        </p:sp>
      </p:grpSp>
      <p:grpSp>
        <p:nvGrpSpPr>
          <p:cNvPr id="2138" name="グループ化 2137">
            <a:extLst>
              <a:ext uri="{FF2B5EF4-FFF2-40B4-BE49-F238E27FC236}">
                <a16:creationId xmlns:a16="http://schemas.microsoft.com/office/drawing/2014/main" id="{8C56CBB7-0D50-76B8-B6DC-98EF997D61DF}"/>
              </a:ext>
            </a:extLst>
          </p:cNvPr>
          <p:cNvGrpSpPr/>
          <p:nvPr/>
        </p:nvGrpSpPr>
        <p:grpSpPr>
          <a:xfrm>
            <a:off x="5645243" y="5542596"/>
            <a:ext cx="1005403" cy="408662"/>
            <a:chOff x="5171693" y="5113320"/>
            <a:chExt cx="1005403" cy="408662"/>
          </a:xfrm>
        </p:grpSpPr>
        <p:pic>
          <p:nvPicPr>
            <p:cNvPr id="2139" name="Picture 10" descr="ぷらっとホーム株式会社">
              <a:extLst>
                <a:ext uri="{FF2B5EF4-FFF2-40B4-BE49-F238E27FC236}">
                  <a16:creationId xmlns:a16="http://schemas.microsoft.com/office/drawing/2014/main" id="{A1E3B132-BAED-DD69-B502-65D9A9C29D6B}"/>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366810" y="5113320"/>
              <a:ext cx="615168" cy="226442"/>
            </a:xfrm>
            <a:prstGeom prst="rect">
              <a:avLst/>
            </a:prstGeom>
            <a:noFill/>
            <a:extLst>
              <a:ext uri="{909E8E84-426E-40DD-AFC4-6F175D3DCCD1}">
                <a14:hiddenFill xmlns:a14="http://schemas.microsoft.com/office/drawing/2010/main">
                  <a:solidFill>
                    <a:srgbClr val="FFFFFF"/>
                  </a:solidFill>
                </a14:hiddenFill>
              </a:ext>
            </a:extLst>
          </p:spPr>
        </p:pic>
        <p:sp>
          <p:nvSpPr>
            <p:cNvPr id="2140" name="テキスト ボックス 2139">
              <a:extLst>
                <a:ext uri="{FF2B5EF4-FFF2-40B4-BE49-F238E27FC236}">
                  <a16:creationId xmlns:a16="http://schemas.microsoft.com/office/drawing/2014/main" id="{F282B19D-D5EB-D931-7913-7BB22441B4EF}"/>
                </a:ext>
              </a:extLst>
            </p:cNvPr>
            <p:cNvSpPr txBox="1"/>
            <p:nvPr/>
          </p:nvSpPr>
          <p:spPr>
            <a:xfrm>
              <a:off x="5171693" y="5306538"/>
              <a:ext cx="1005403"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ぷらっとホーム社</a:t>
              </a:r>
            </a:p>
          </p:txBody>
        </p:sp>
      </p:grpSp>
      <p:grpSp>
        <p:nvGrpSpPr>
          <p:cNvPr id="2141" name="グループ化 2140">
            <a:extLst>
              <a:ext uri="{FF2B5EF4-FFF2-40B4-BE49-F238E27FC236}">
                <a16:creationId xmlns:a16="http://schemas.microsoft.com/office/drawing/2014/main" id="{897F4911-7880-9182-F122-646130431C9E}"/>
              </a:ext>
            </a:extLst>
          </p:cNvPr>
          <p:cNvGrpSpPr/>
          <p:nvPr/>
        </p:nvGrpSpPr>
        <p:grpSpPr>
          <a:xfrm>
            <a:off x="4810904" y="1626492"/>
            <a:ext cx="1117615" cy="1022892"/>
            <a:chOff x="4447615" y="1987986"/>
            <a:chExt cx="1117615" cy="1022892"/>
          </a:xfrm>
        </p:grpSpPr>
        <p:pic>
          <p:nvPicPr>
            <p:cNvPr id="2142" name="Picture 12">
              <a:extLst>
                <a:ext uri="{FF2B5EF4-FFF2-40B4-BE49-F238E27FC236}">
                  <a16:creationId xmlns:a16="http://schemas.microsoft.com/office/drawing/2014/main" id="{8FAF1F6D-A65E-7A8C-6C90-8F342873CFFF}"/>
                </a:ext>
              </a:extLst>
            </p:cNvPr>
            <p:cNvPicPr>
              <a:picLocks noChangeAspect="1" noChangeArrowheads="1"/>
            </p:cNvPicPr>
            <p:nvPr/>
          </p:nvPicPr>
          <p:blipFill rotWithShape="1">
            <a:blip r:embed="rId22">
              <a:extLst>
                <a:ext uri="{28A0092B-C50C-407E-A947-70E740481C1C}">
                  <a14:useLocalDpi xmlns:a14="http://schemas.microsoft.com/office/drawing/2010/main" val="0"/>
                </a:ext>
              </a:extLst>
            </a:blip>
            <a:srcRect l="24587" t="8345" r="24590" b="6752"/>
            <a:stretch/>
          </p:blipFill>
          <p:spPr bwMode="auto">
            <a:xfrm>
              <a:off x="4835332" y="1987986"/>
              <a:ext cx="346244" cy="578429"/>
            </a:xfrm>
            <a:prstGeom prst="rect">
              <a:avLst/>
            </a:prstGeom>
            <a:noFill/>
            <a:extLst>
              <a:ext uri="{909E8E84-426E-40DD-AFC4-6F175D3DCCD1}">
                <a14:hiddenFill xmlns:a14="http://schemas.microsoft.com/office/drawing/2010/main">
                  <a:solidFill>
                    <a:srgbClr val="FFFFFF"/>
                  </a:solidFill>
                </a14:hiddenFill>
              </a:ext>
            </a:extLst>
          </p:spPr>
        </p:pic>
        <p:sp>
          <p:nvSpPr>
            <p:cNvPr id="2143" name="テキスト ボックス 2142">
              <a:extLst>
                <a:ext uri="{FF2B5EF4-FFF2-40B4-BE49-F238E27FC236}">
                  <a16:creationId xmlns:a16="http://schemas.microsoft.com/office/drawing/2014/main" id="{573590ED-C9E0-DB1E-77D9-2A436B771061}"/>
                </a:ext>
              </a:extLst>
            </p:cNvPr>
            <p:cNvSpPr txBox="1"/>
            <p:nvPr/>
          </p:nvSpPr>
          <p:spPr>
            <a:xfrm>
              <a:off x="4447615" y="2549213"/>
              <a:ext cx="1117615" cy="461665"/>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NTT</a:t>
              </a: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東日本・西日本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グループ各社</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endParaRPr>
            </a:p>
          </p:txBody>
        </p:sp>
      </p:grpSp>
      <p:grpSp>
        <p:nvGrpSpPr>
          <p:cNvPr id="2144" name="グループ化 2143">
            <a:extLst>
              <a:ext uri="{FF2B5EF4-FFF2-40B4-BE49-F238E27FC236}">
                <a16:creationId xmlns:a16="http://schemas.microsoft.com/office/drawing/2014/main" id="{1EA0F015-1A26-CF5C-FBB2-9D2E1B4F5EAF}"/>
              </a:ext>
            </a:extLst>
          </p:cNvPr>
          <p:cNvGrpSpPr/>
          <p:nvPr/>
        </p:nvGrpSpPr>
        <p:grpSpPr>
          <a:xfrm>
            <a:off x="5796124" y="5043540"/>
            <a:ext cx="724513" cy="363564"/>
            <a:chOff x="3798242" y="5946642"/>
            <a:chExt cx="724513" cy="363564"/>
          </a:xfrm>
        </p:grpSpPr>
        <p:pic>
          <p:nvPicPr>
            <p:cNvPr id="2145" name="図 2144">
              <a:extLst>
                <a:ext uri="{FF2B5EF4-FFF2-40B4-BE49-F238E27FC236}">
                  <a16:creationId xmlns:a16="http://schemas.microsoft.com/office/drawing/2014/main" id="{E22A0C2E-154A-8B1C-31D7-0698B9F51DD7}"/>
                </a:ext>
              </a:extLst>
            </p:cNvPr>
            <p:cNvPicPr>
              <a:picLocks noChangeAspect="1"/>
            </p:cNvPicPr>
            <p:nvPr/>
          </p:nvPicPr>
          <p:blipFill>
            <a:blip r:embed="rId23"/>
            <a:stretch>
              <a:fillRect/>
            </a:stretch>
          </p:blipFill>
          <p:spPr>
            <a:xfrm>
              <a:off x="3798242" y="5946642"/>
              <a:ext cx="724513" cy="170151"/>
            </a:xfrm>
            <a:prstGeom prst="rect">
              <a:avLst/>
            </a:prstGeom>
          </p:spPr>
        </p:pic>
        <p:sp>
          <p:nvSpPr>
            <p:cNvPr id="2146" name="テキスト ボックス 2145">
              <a:extLst>
                <a:ext uri="{FF2B5EF4-FFF2-40B4-BE49-F238E27FC236}">
                  <a16:creationId xmlns:a16="http://schemas.microsoft.com/office/drawing/2014/main" id="{2F158269-76A7-7567-9121-F8AAC211F9A0}"/>
                </a:ext>
              </a:extLst>
            </p:cNvPr>
            <p:cNvSpPr txBox="1"/>
            <p:nvPr/>
          </p:nvSpPr>
          <p:spPr>
            <a:xfrm>
              <a:off x="3811685" y="6094762"/>
              <a:ext cx="697627"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加賀電子社</a:t>
              </a:r>
            </a:p>
          </p:txBody>
        </p:sp>
      </p:grpSp>
      <p:sp>
        <p:nvSpPr>
          <p:cNvPr id="2147" name="四角形: 角を丸くする 2146">
            <a:extLst>
              <a:ext uri="{FF2B5EF4-FFF2-40B4-BE49-F238E27FC236}">
                <a16:creationId xmlns:a16="http://schemas.microsoft.com/office/drawing/2014/main" id="{98F1EF61-57B7-3204-BD13-436F1E2D4042}"/>
              </a:ext>
            </a:extLst>
          </p:cNvPr>
          <p:cNvSpPr/>
          <p:nvPr/>
        </p:nvSpPr>
        <p:spPr>
          <a:xfrm>
            <a:off x="7965806" y="1269355"/>
            <a:ext cx="2865500" cy="312216"/>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モジュールベンダー</a:t>
            </a:r>
          </a:p>
        </p:txBody>
      </p:sp>
      <p:sp>
        <p:nvSpPr>
          <p:cNvPr id="2148" name="四角形: 角を丸くする 2147">
            <a:extLst>
              <a:ext uri="{FF2B5EF4-FFF2-40B4-BE49-F238E27FC236}">
                <a16:creationId xmlns:a16="http://schemas.microsoft.com/office/drawing/2014/main" id="{B4213413-6290-B947-BFBA-3ABE650EA2E2}"/>
              </a:ext>
            </a:extLst>
          </p:cNvPr>
          <p:cNvSpPr/>
          <p:nvPr/>
        </p:nvSpPr>
        <p:spPr>
          <a:xfrm>
            <a:off x="1377087" y="1269355"/>
            <a:ext cx="2865500" cy="312216"/>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海外企業・団体</a:t>
            </a:r>
          </a:p>
        </p:txBody>
      </p:sp>
      <p:sp>
        <p:nvSpPr>
          <p:cNvPr id="2149" name="四角形: 角を丸くする 2148">
            <a:extLst>
              <a:ext uri="{FF2B5EF4-FFF2-40B4-BE49-F238E27FC236}">
                <a16:creationId xmlns:a16="http://schemas.microsoft.com/office/drawing/2014/main" id="{029E61E1-2DD0-BB3D-573B-3756977AAE45}"/>
              </a:ext>
            </a:extLst>
          </p:cNvPr>
          <p:cNvSpPr/>
          <p:nvPr/>
        </p:nvSpPr>
        <p:spPr>
          <a:xfrm>
            <a:off x="4678807" y="1265134"/>
            <a:ext cx="2865500" cy="312216"/>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rPr>
              <a:t>国内企業</a:t>
            </a:r>
          </a:p>
        </p:txBody>
      </p:sp>
      <p:grpSp>
        <p:nvGrpSpPr>
          <p:cNvPr id="2150" name="グループ化 2149">
            <a:extLst>
              <a:ext uri="{FF2B5EF4-FFF2-40B4-BE49-F238E27FC236}">
                <a16:creationId xmlns:a16="http://schemas.microsoft.com/office/drawing/2014/main" id="{3B19E9E1-3EDE-618C-845D-8CC78BA9ADD2}"/>
              </a:ext>
            </a:extLst>
          </p:cNvPr>
          <p:cNvGrpSpPr/>
          <p:nvPr/>
        </p:nvGrpSpPr>
        <p:grpSpPr>
          <a:xfrm>
            <a:off x="4562906" y="6054187"/>
            <a:ext cx="1107997" cy="430227"/>
            <a:chOff x="3451524" y="3716142"/>
            <a:chExt cx="1107997" cy="430227"/>
          </a:xfrm>
        </p:grpSpPr>
        <p:sp>
          <p:nvSpPr>
            <p:cNvPr id="2151" name="テキスト ボックス 2150">
              <a:extLst>
                <a:ext uri="{FF2B5EF4-FFF2-40B4-BE49-F238E27FC236}">
                  <a16:creationId xmlns:a16="http://schemas.microsoft.com/office/drawing/2014/main" id="{B1AC080F-7E71-5FAC-36B3-A34745B64552}"/>
                </a:ext>
              </a:extLst>
            </p:cNvPr>
            <p:cNvSpPr txBox="1"/>
            <p:nvPr/>
          </p:nvSpPr>
          <p:spPr>
            <a:xfrm>
              <a:off x="3451524" y="3930925"/>
              <a:ext cx="1107997"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マイクロサミット社</a:t>
              </a:r>
            </a:p>
          </p:txBody>
        </p:sp>
        <p:pic>
          <p:nvPicPr>
            <p:cNvPr id="2152" name="グラフィックス 2151">
              <a:extLst>
                <a:ext uri="{FF2B5EF4-FFF2-40B4-BE49-F238E27FC236}">
                  <a16:creationId xmlns:a16="http://schemas.microsoft.com/office/drawing/2014/main" id="{5C46A7F5-6D7E-EFD3-FCAF-C02463936275}"/>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3722522" y="3716142"/>
              <a:ext cx="566000" cy="243207"/>
            </a:xfrm>
            <a:prstGeom prst="rect">
              <a:avLst/>
            </a:prstGeom>
          </p:spPr>
        </p:pic>
      </p:grpSp>
      <p:grpSp>
        <p:nvGrpSpPr>
          <p:cNvPr id="2153" name="グループ化 2152">
            <a:extLst>
              <a:ext uri="{FF2B5EF4-FFF2-40B4-BE49-F238E27FC236}">
                <a16:creationId xmlns:a16="http://schemas.microsoft.com/office/drawing/2014/main" id="{35262419-D6DE-8400-A625-B3AD04B9CA42}"/>
              </a:ext>
            </a:extLst>
          </p:cNvPr>
          <p:cNvGrpSpPr>
            <a:grpSpLocks noChangeAspect="1"/>
          </p:cNvGrpSpPr>
          <p:nvPr/>
        </p:nvGrpSpPr>
        <p:grpSpPr>
          <a:xfrm>
            <a:off x="8143548" y="2790184"/>
            <a:ext cx="1017032" cy="512090"/>
            <a:chOff x="6948543" y="2476088"/>
            <a:chExt cx="1320165" cy="664724"/>
          </a:xfrm>
        </p:grpSpPr>
        <p:sp>
          <p:nvSpPr>
            <p:cNvPr id="2154" name="テキスト ボックス 2153">
              <a:extLst>
                <a:ext uri="{FF2B5EF4-FFF2-40B4-BE49-F238E27FC236}">
                  <a16:creationId xmlns:a16="http://schemas.microsoft.com/office/drawing/2014/main" id="{A8A6688C-F9E2-2AC7-3BB4-2E379987546D}"/>
                </a:ext>
              </a:extLst>
            </p:cNvPr>
            <p:cNvSpPr txBox="1"/>
            <p:nvPr/>
          </p:nvSpPr>
          <p:spPr>
            <a:xfrm>
              <a:off x="7015392" y="2861153"/>
              <a:ext cx="1186466" cy="279659"/>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Morse</a:t>
              </a:r>
              <a:r>
                <a:rPr kumimoji="1" lang="ja-JP" altLang="en-US" dirty="0">
                  <a:latin typeface="游ゴシック" panose="020B0400000000000000" pitchFamily="50" charset="-128"/>
                  <a:ea typeface="游ゴシック" panose="020B0400000000000000" pitchFamily="50" charset="-128"/>
                </a:rPr>
                <a:t> </a:t>
              </a: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Micro</a:t>
              </a: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pic>
          <p:nvPicPr>
            <p:cNvPr id="2155" name="図 2154">
              <a:extLst>
                <a:ext uri="{FF2B5EF4-FFF2-40B4-BE49-F238E27FC236}">
                  <a16:creationId xmlns:a16="http://schemas.microsoft.com/office/drawing/2014/main" id="{F82AD90C-CC42-A164-5DF9-70D0B8AABB02}"/>
                </a:ext>
              </a:extLst>
            </p:cNvPr>
            <p:cNvPicPr>
              <a:picLocks noChangeAspect="1"/>
            </p:cNvPicPr>
            <p:nvPr/>
          </p:nvPicPr>
          <p:blipFill>
            <a:blip r:embed="rId26"/>
            <a:stretch>
              <a:fillRect/>
            </a:stretch>
          </p:blipFill>
          <p:spPr>
            <a:xfrm>
              <a:off x="6948543" y="2476088"/>
              <a:ext cx="1320165" cy="405765"/>
            </a:xfrm>
            <a:prstGeom prst="rect">
              <a:avLst/>
            </a:prstGeom>
          </p:spPr>
        </p:pic>
      </p:grpSp>
      <p:grpSp>
        <p:nvGrpSpPr>
          <p:cNvPr id="2156" name="グループ化 2155">
            <a:extLst>
              <a:ext uri="{FF2B5EF4-FFF2-40B4-BE49-F238E27FC236}">
                <a16:creationId xmlns:a16="http://schemas.microsoft.com/office/drawing/2014/main" id="{06E12200-0E88-FDED-B023-D2DF54355085}"/>
              </a:ext>
            </a:extLst>
          </p:cNvPr>
          <p:cNvGrpSpPr/>
          <p:nvPr/>
        </p:nvGrpSpPr>
        <p:grpSpPr>
          <a:xfrm>
            <a:off x="5706974" y="3309233"/>
            <a:ext cx="902812" cy="325132"/>
            <a:chOff x="5274661" y="5468957"/>
            <a:chExt cx="902812" cy="325132"/>
          </a:xfrm>
        </p:grpSpPr>
        <p:sp>
          <p:nvSpPr>
            <p:cNvPr id="2157" name="テキスト ボックス 2156">
              <a:extLst>
                <a:ext uri="{FF2B5EF4-FFF2-40B4-BE49-F238E27FC236}">
                  <a16:creationId xmlns:a16="http://schemas.microsoft.com/office/drawing/2014/main" id="{3B3B9251-336A-5FF3-FF12-149D6CD31492}"/>
                </a:ext>
              </a:extLst>
            </p:cNvPr>
            <p:cNvSpPr txBox="1"/>
            <p:nvPr/>
          </p:nvSpPr>
          <p:spPr>
            <a:xfrm>
              <a:off x="5274661" y="5578645"/>
              <a:ext cx="902812"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メガチップス社</a:t>
              </a:r>
            </a:p>
          </p:txBody>
        </p:sp>
        <p:pic>
          <p:nvPicPr>
            <p:cNvPr id="2158" name="図 2157" descr="ロゴ&#10;&#10;中程度の精度で自動的に生成された説明">
              <a:extLst>
                <a:ext uri="{FF2B5EF4-FFF2-40B4-BE49-F238E27FC236}">
                  <a16:creationId xmlns:a16="http://schemas.microsoft.com/office/drawing/2014/main" id="{1F1D1C3E-CBEA-B900-5029-AC622F9F370C}"/>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5343318" y="5468957"/>
              <a:ext cx="765498" cy="135494"/>
            </a:xfrm>
            <a:prstGeom prst="rect">
              <a:avLst/>
            </a:prstGeom>
          </p:spPr>
        </p:pic>
      </p:grpSp>
      <p:grpSp>
        <p:nvGrpSpPr>
          <p:cNvPr id="2159" name="グループ化 2158">
            <a:extLst>
              <a:ext uri="{FF2B5EF4-FFF2-40B4-BE49-F238E27FC236}">
                <a16:creationId xmlns:a16="http://schemas.microsoft.com/office/drawing/2014/main" id="{07B42E23-D7B0-A528-EE8B-2B4D8CF544D7}"/>
              </a:ext>
            </a:extLst>
          </p:cNvPr>
          <p:cNvGrpSpPr>
            <a:grpSpLocks noChangeAspect="1"/>
          </p:cNvGrpSpPr>
          <p:nvPr/>
        </p:nvGrpSpPr>
        <p:grpSpPr>
          <a:xfrm>
            <a:off x="2342845" y="1732785"/>
            <a:ext cx="896400" cy="368673"/>
            <a:chOff x="868049" y="1752247"/>
            <a:chExt cx="1267777" cy="521415"/>
          </a:xfrm>
        </p:grpSpPr>
        <p:sp>
          <p:nvSpPr>
            <p:cNvPr id="2160" name="テキスト ボックス 2159">
              <a:extLst>
                <a:ext uri="{FF2B5EF4-FFF2-40B4-BE49-F238E27FC236}">
                  <a16:creationId xmlns:a16="http://schemas.microsoft.com/office/drawing/2014/main" id="{5D155C34-B1F1-EE5F-9D8B-6346CD04C8EE}"/>
                </a:ext>
              </a:extLst>
            </p:cNvPr>
            <p:cNvSpPr txBox="1"/>
            <p:nvPr/>
          </p:nvSpPr>
          <p:spPr>
            <a:xfrm>
              <a:off x="868049" y="1990724"/>
              <a:ext cx="1267777" cy="282938"/>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AlphaNetwork</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pic>
          <p:nvPicPr>
            <p:cNvPr id="2161" name="図 2160" descr="文字が書かれている&#10;&#10;低い精度で自動的に生成された説明">
              <a:extLst>
                <a:ext uri="{FF2B5EF4-FFF2-40B4-BE49-F238E27FC236}">
                  <a16:creationId xmlns:a16="http://schemas.microsoft.com/office/drawing/2014/main" id="{D6956381-C661-87F6-A244-64E59CB482D3}"/>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107160" y="1752247"/>
              <a:ext cx="789553" cy="238475"/>
            </a:xfrm>
            <a:prstGeom prst="rect">
              <a:avLst/>
            </a:prstGeom>
          </p:spPr>
        </p:pic>
      </p:grpSp>
      <p:grpSp>
        <p:nvGrpSpPr>
          <p:cNvPr id="2162" name="グループ化 2161">
            <a:extLst>
              <a:ext uri="{FF2B5EF4-FFF2-40B4-BE49-F238E27FC236}">
                <a16:creationId xmlns:a16="http://schemas.microsoft.com/office/drawing/2014/main" id="{95F1581D-4CE3-689C-004C-FD0028B72CCF}"/>
              </a:ext>
            </a:extLst>
          </p:cNvPr>
          <p:cNvGrpSpPr/>
          <p:nvPr/>
        </p:nvGrpSpPr>
        <p:grpSpPr>
          <a:xfrm>
            <a:off x="4719356" y="4798737"/>
            <a:ext cx="814983" cy="347365"/>
            <a:chOff x="3549264" y="4676955"/>
            <a:chExt cx="814983" cy="347365"/>
          </a:xfrm>
        </p:grpSpPr>
        <p:sp>
          <p:nvSpPr>
            <p:cNvPr id="2163" name="テキスト ボックス 2162">
              <a:extLst>
                <a:ext uri="{FF2B5EF4-FFF2-40B4-BE49-F238E27FC236}">
                  <a16:creationId xmlns:a16="http://schemas.microsoft.com/office/drawing/2014/main" id="{26DD040B-556B-3AEF-C127-EC5A4D10D12C}"/>
                </a:ext>
              </a:extLst>
            </p:cNvPr>
            <p:cNvSpPr txBox="1"/>
            <p:nvPr/>
          </p:nvSpPr>
          <p:spPr>
            <a:xfrm>
              <a:off x="3556645" y="4808876"/>
              <a:ext cx="800220"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コンテック社</a:t>
              </a:r>
            </a:p>
          </p:txBody>
        </p:sp>
        <p:pic>
          <p:nvPicPr>
            <p:cNvPr id="2164" name="グラフィックス 2163">
              <a:extLst>
                <a:ext uri="{FF2B5EF4-FFF2-40B4-BE49-F238E27FC236}">
                  <a16:creationId xmlns:a16="http://schemas.microsoft.com/office/drawing/2014/main" id="{2BC7ACC6-DE6A-7E17-67BC-4B08941E635E}"/>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3549264" y="4676955"/>
              <a:ext cx="814983" cy="151053"/>
            </a:xfrm>
            <a:prstGeom prst="rect">
              <a:avLst/>
            </a:prstGeom>
          </p:spPr>
        </p:pic>
      </p:grpSp>
      <p:grpSp>
        <p:nvGrpSpPr>
          <p:cNvPr id="2165" name="グループ化 2164">
            <a:extLst>
              <a:ext uri="{FF2B5EF4-FFF2-40B4-BE49-F238E27FC236}">
                <a16:creationId xmlns:a16="http://schemas.microsoft.com/office/drawing/2014/main" id="{E0C3B56D-F4BD-573E-9DE5-A5C588F67911}"/>
              </a:ext>
            </a:extLst>
          </p:cNvPr>
          <p:cNvGrpSpPr/>
          <p:nvPr/>
        </p:nvGrpSpPr>
        <p:grpSpPr>
          <a:xfrm>
            <a:off x="6709399" y="4757341"/>
            <a:ext cx="800219" cy="527924"/>
            <a:chOff x="5496356" y="4590435"/>
            <a:chExt cx="800219" cy="527924"/>
          </a:xfrm>
        </p:grpSpPr>
        <p:sp>
          <p:nvSpPr>
            <p:cNvPr id="2166" name="テキスト ボックス 2165">
              <a:extLst>
                <a:ext uri="{FF2B5EF4-FFF2-40B4-BE49-F238E27FC236}">
                  <a16:creationId xmlns:a16="http://schemas.microsoft.com/office/drawing/2014/main" id="{5492AAB6-96B9-FE01-0A5E-FB0E0C8C23B4}"/>
                </a:ext>
              </a:extLst>
            </p:cNvPr>
            <p:cNvSpPr txBox="1"/>
            <p:nvPr/>
          </p:nvSpPr>
          <p:spPr>
            <a:xfrm>
              <a:off x="5496356" y="4779805"/>
              <a:ext cx="800219" cy="33855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センチュリー</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システムズ社</a:t>
              </a:r>
            </a:p>
          </p:txBody>
        </p:sp>
        <p:pic>
          <p:nvPicPr>
            <p:cNvPr id="2167" name="図 2166" descr="会社名 が含まれている画像&#10;&#10;自動的に生成された説明">
              <a:extLst>
                <a:ext uri="{FF2B5EF4-FFF2-40B4-BE49-F238E27FC236}">
                  <a16:creationId xmlns:a16="http://schemas.microsoft.com/office/drawing/2014/main" id="{7FD1E96B-35A4-5EEF-EDE3-FE22269F8898}"/>
                </a:ext>
              </a:extLst>
            </p:cNvPr>
            <p:cNvPicPr>
              <a:picLocks noChangeAspect="1"/>
            </p:cNvPicPr>
            <p:nvPr/>
          </p:nvPicPr>
          <p:blipFill>
            <a:blip r:embed="rId31"/>
            <a:stretch>
              <a:fillRect/>
            </a:stretch>
          </p:blipFill>
          <p:spPr>
            <a:xfrm>
              <a:off x="5547652" y="4590435"/>
              <a:ext cx="697627" cy="202689"/>
            </a:xfrm>
            <a:prstGeom prst="rect">
              <a:avLst/>
            </a:prstGeom>
          </p:spPr>
        </p:pic>
      </p:grpSp>
      <p:grpSp>
        <p:nvGrpSpPr>
          <p:cNvPr id="2168" name="グループ化 2167">
            <a:extLst>
              <a:ext uri="{FF2B5EF4-FFF2-40B4-BE49-F238E27FC236}">
                <a16:creationId xmlns:a16="http://schemas.microsoft.com/office/drawing/2014/main" id="{DEAFF0ED-D743-A1EF-504D-1CA232975F7C}"/>
              </a:ext>
            </a:extLst>
          </p:cNvPr>
          <p:cNvGrpSpPr>
            <a:grpSpLocks noChangeAspect="1"/>
          </p:cNvGrpSpPr>
          <p:nvPr/>
        </p:nvGrpSpPr>
        <p:grpSpPr>
          <a:xfrm>
            <a:off x="2970621" y="2335671"/>
            <a:ext cx="886437" cy="451834"/>
            <a:chOff x="1808568" y="2541778"/>
            <a:chExt cx="1253687" cy="639027"/>
          </a:xfrm>
        </p:grpSpPr>
        <p:pic>
          <p:nvPicPr>
            <p:cNvPr id="2169" name="図 2168">
              <a:extLst>
                <a:ext uri="{FF2B5EF4-FFF2-40B4-BE49-F238E27FC236}">
                  <a16:creationId xmlns:a16="http://schemas.microsoft.com/office/drawing/2014/main" id="{A8F911AE-1676-DE83-B8E8-3FB9BA038A89}"/>
                </a:ext>
              </a:extLst>
            </p:cNvPr>
            <p:cNvPicPr>
              <a:picLocks noChangeAspect="1"/>
            </p:cNvPicPr>
            <p:nvPr/>
          </p:nvPicPr>
          <p:blipFill>
            <a:blip r:embed="rId32"/>
            <a:stretch>
              <a:fillRect/>
            </a:stretch>
          </p:blipFill>
          <p:spPr>
            <a:xfrm>
              <a:off x="2075271" y="2541778"/>
              <a:ext cx="720281" cy="235268"/>
            </a:xfrm>
            <a:prstGeom prst="rect">
              <a:avLst/>
            </a:prstGeom>
          </p:spPr>
        </p:pic>
        <p:sp>
          <p:nvSpPr>
            <p:cNvPr id="2170" name="テキスト ボックス 2169">
              <a:extLst>
                <a:ext uri="{FF2B5EF4-FFF2-40B4-BE49-F238E27FC236}">
                  <a16:creationId xmlns:a16="http://schemas.microsoft.com/office/drawing/2014/main" id="{C8217D86-EFFC-44FF-EA21-973CF0CDBC82}"/>
                </a:ext>
              </a:extLst>
            </p:cNvPr>
            <p:cNvSpPr txBox="1"/>
            <p:nvPr/>
          </p:nvSpPr>
          <p:spPr>
            <a:xfrm>
              <a:off x="1808568" y="2745517"/>
              <a:ext cx="1253687" cy="435288"/>
            </a:xfrm>
            <a:prstGeom prst="rect">
              <a:avLst/>
            </a:prstGeom>
            <a:noFill/>
          </p:spPr>
          <p:txBody>
            <a:bodyPr wrap="square" rtlCol="0">
              <a:spAutoFit/>
            </a:bodyPr>
            <a:lstStyle>
              <a:defPPr>
                <a:defRPr lang="ja-JP"/>
              </a:defPPr>
              <a:lvl1pPr marR="0" lvl="0" indent="0" algn="ctr" fontAlgn="auto">
                <a:lnSpc>
                  <a:spcPct val="100000"/>
                </a:lnSpc>
                <a:spcBef>
                  <a:spcPts val="0"/>
                </a:spcBef>
                <a:spcAft>
                  <a:spcPts val="0"/>
                </a:spcAft>
                <a:buClrTx/>
                <a:buSzTx/>
                <a:buFontTx/>
                <a:buNone/>
                <a:tabLst/>
                <a:defRPr sz="800" b="1" i="0" u="none" strike="noStrike" cap="none" spc="0" normalizeH="0" baseline="0">
                  <a:ln>
                    <a:noFill/>
                  </a:ln>
                  <a:solidFill>
                    <a:srgbClr val="002060"/>
                  </a:solidFill>
                  <a:effectLst/>
                  <a:uLnTx/>
                  <a:uFillTx/>
                  <a:latin typeface="游ゴシック" panose="020B0400000000000000" pitchFamily="50" charset="-128"/>
                  <a:ea typeface="游ゴシック" panose="020B0400000000000000" pitchFamily="50" charset="-128"/>
                </a:defRPr>
              </a:lvl1pPr>
            </a:lstStyle>
            <a:p>
              <a:r>
                <a:rPr lang="en-US" altLang="ja-JP" sz="700" dirty="0"/>
                <a:t>Wistron</a:t>
              </a:r>
              <a:r>
                <a:rPr lang="ja-JP" altLang="en-US" sz="700" dirty="0"/>
                <a:t> </a:t>
              </a:r>
              <a:r>
                <a:rPr lang="en-US" altLang="ja-JP" sz="700" dirty="0"/>
                <a:t>NeWeb</a:t>
              </a:r>
              <a:endParaRPr lang="ja-JP" altLang="en-US" sz="700" dirty="0"/>
            </a:p>
            <a:p>
              <a:r>
                <a:rPr lang="en-US" altLang="ja-JP" sz="700" dirty="0"/>
                <a:t>Corporation</a:t>
              </a:r>
              <a:r>
                <a:rPr lang="ja-JP" altLang="en-US" sz="700" dirty="0"/>
                <a:t>社</a:t>
              </a:r>
            </a:p>
          </p:txBody>
        </p:sp>
      </p:grpSp>
      <p:grpSp>
        <p:nvGrpSpPr>
          <p:cNvPr id="2171" name="グループ化 2170">
            <a:extLst>
              <a:ext uri="{FF2B5EF4-FFF2-40B4-BE49-F238E27FC236}">
                <a16:creationId xmlns:a16="http://schemas.microsoft.com/office/drawing/2014/main" id="{C08298DD-34E7-6119-0F62-91C11CA0C254}"/>
              </a:ext>
            </a:extLst>
          </p:cNvPr>
          <p:cNvGrpSpPr>
            <a:grpSpLocks noChangeAspect="1"/>
          </p:cNvGrpSpPr>
          <p:nvPr/>
        </p:nvGrpSpPr>
        <p:grpSpPr>
          <a:xfrm>
            <a:off x="8146587" y="4911690"/>
            <a:ext cx="889907" cy="428916"/>
            <a:chOff x="7048669" y="4105129"/>
            <a:chExt cx="1186542" cy="571886"/>
          </a:xfrm>
        </p:grpSpPr>
        <p:pic>
          <p:nvPicPr>
            <p:cNvPr id="2172" name="Picture 2">
              <a:extLst>
                <a:ext uri="{FF2B5EF4-FFF2-40B4-BE49-F238E27FC236}">
                  <a16:creationId xmlns:a16="http://schemas.microsoft.com/office/drawing/2014/main" id="{52EEEAA2-A655-B806-DA3D-B2EEF52BEE20}"/>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164779" y="4105129"/>
              <a:ext cx="934105" cy="428131"/>
            </a:xfrm>
            <a:prstGeom prst="rect">
              <a:avLst/>
            </a:prstGeom>
            <a:noFill/>
            <a:extLst>
              <a:ext uri="{909E8E84-426E-40DD-AFC4-6F175D3DCCD1}">
                <a14:hiddenFill xmlns:a14="http://schemas.microsoft.com/office/drawing/2010/main">
                  <a:solidFill>
                    <a:srgbClr val="FFFFFF"/>
                  </a:solidFill>
                </a14:hiddenFill>
              </a:ext>
            </a:extLst>
          </p:spPr>
        </p:pic>
        <p:sp>
          <p:nvSpPr>
            <p:cNvPr id="2173" name="テキスト ボックス 2172">
              <a:extLst>
                <a:ext uri="{FF2B5EF4-FFF2-40B4-BE49-F238E27FC236}">
                  <a16:creationId xmlns:a16="http://schemas.microsoft.com/office/drawing/2014/main" id="{0B37E863-D991-891D-5F6C-61084BF389FC}"/>
                </a:ext>
              </a:extLst>
            </p:cNvPr>
            <p:cNvSpPr txBox="1"/>
            <p:nvPr/>
          </p:nvSpPr>
          <p:spPr>
            <a:xfrm>
              <a:off x="7048669" y="4461572"/>
              <a:ext cx="1186542" cy="215443"/>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AcSiP Technology</a:t>
              </a: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74" name="グループ化 2173">
            <a:extLst>
              <a:ext uri="{FF2B5EF4-FFF2-40B4-BE49-F238E27FC236}">
                <a16:creationId xmlns:a16="http://schemas.microsoft.com/office/drawing/2014/main" id="{B7BDFBBA-C6B1-0F91-2E73-5AFC2D9D94A4}"/>
              </a:ext>
            </a:extLst>
          </p:cNvPr>
          <p:cNvGrpSpPr>
            <a:grpSpLocks noChangeAspect="1"/>
          </p:cNvGrpSpPr>
          <p:nvPr/>
        </p:nvGrpSpPr>
        <p:grpSpPr>
          <a:xfrm>
            <a:off x="2245864" y="5320360"/>
            <a:ext cx="1090363" cy="320498"/>
            <a:chOff x="1408367" y="5519488"/>
            <a:chExt cx="1542093" cy="453283"/>
          </a:xfrm>
        </p:grpSpPr>
        <p:pic>
          <p:nvPicPr>
            <p:cNvPr id="2175" name="Picture 4" descr="220logo2">
              <a:extLst>
                <a:ext uri="{FF2B5EF4-FFF2-40B4-BE49-F238E27FC236}">
                  <a16:creationId xmlns:a16="http://schemas.microsoft.com/office/drawing/2014/main" id="{2B95F719-CAA4-CB02-6E87-5304D1BB57AF}"/>
                </a:ext>
              </a:extLst>
            </p:cNvPr>
            <p:cNvPicPr>
              <a:picLocks noChangeAspect="1" noChangeArrowheads="1"/>
            </p:cNvPicPr>
            <p:nvPr/>
          </p:nvPicPr>
          <p:blipFill rotWithShape="1">
            <a:blip r:embed="rId34">
              <a:extLst>
                <a:ext uri="{28A0092B-C50C-407E-A947-70E740481C1C}">
                  <a14:useLocalDpi xmlns:a14="http://schemas.microsoft.com/office/drawing/2010/main" val="0"/>
                </a:ext>
              </a:extLst>
            </a:blip>
            <a:srcRect t="20832"/>
            <a:stretch/>
          </p:blipFill>
          <p:spPr bwMode="auto">
            <a:xfrm>
              <a:off x="1810605" y="5519488"/>
              <a:ext cx="737617" cy="191113"/>
            </a:xfrm>
            <a:prstGeom prst="rect">
              <a:avLst/>
            </a:prstGeom>
            <a:noFill/>
            <a:extLst>
              <a:ext uri="{909E8E84-426E-40DD-AFC4-6F175D3DCCD1}">
                <a14:hiddenFill xmlns:a14="http://schemas.microsoft.com/office/drawing/2010/main">
                  <a:solidFill>
                    <a:srgbClr val="FFFFFF"/>
                  </a:solidFill>
                </a14:hiddenFill>
              </a:ext>
            </a:extLst>
          </p:spPr>
        </p:pic>
        <p:sp>
          <p:nvSpPr>
            <p:cNvPr id="2176" name="テキスト ボックス 2175">
              <a:extLst>
                <a:ext uri="{FF2B5EF4-FFF2-40B4-BE49-F238E27FC236}">
                  <a16:creationId xmlns:a16="http://schemas.microsoft.com/office/drawing/2014/main" id="{C5742EC7-D6F4-7F39-BC5E-01652F3AF4EE}"/>
                </a:ext>
              </a:extLst>
            </p:cNvPr>
            <p:cNvSpPr txBox="1"/>
            <p:nvPr/>
          </p:nvSpPr>
          <p:spPr>
            <a:xfrm>
              <a:off x="1408367" y="5689832"/>
              <a:ext cx="1542093" cy="282939"/>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Weikeng Industrial</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77" name="グループ化 2176">
            <a:extLst>
              <a:ext uri="{FF2B5EF4-FFF2-40B4-BE49-F238E27FC236}">
                <a16:creationId xmlns:a16="http://schemas.microsoft.com/office/drawing/2014/main" id="{82798892-A09C-4539-D38D-0533C6678623}"/>
              </a:ext>
            </a:extLst>
          </p:cNvPr>
          <p:cNvGrpSpPr>
            <a:grpSpLocks noChangeAspect="1"/>
          </p:cNvGrpSpPr>
          <p:nvPr/>
        </p:nvGrpSpPr>
        <p:grpSpPr>
          <a:xfrm>
            <a:off x="3318373" y="4607290"/>
            <a:ext cx="960519" cy="288723"/>
            <a:chOff x="815308" y="5959970"/>
            <a:chExt cx="1358458" cy="408337"/>
          </a:xfrm>
        </p:grpSpPr>
        <p:pic>
          <p:nvPicPr>
            <p:cNvPr id="2178" name="Picture 6" descr="Quanta Storage">
              <a:extLst>
                <a:ext uri="{FF2B5EF4-FFF2-40B4-BE49-F238E27FC236}">
                  <a16:creationId xmlns:a16="http://schemas.microsoft.com/office/drawing/2014/main" id="{393F15F2-1242-E1A3-5301-6615ABD012CF}"/>
                </a:ext>
              </a:extLst>
            </p:cNvPr>
            <p:cNvPicPr>
              <a:picLocks noChangeAspect="1" noChangeArrowheads="1"/>
            </p:cNvPicPr>
            <p:nvPr/>
          </p:nvPicPr>
          <p:blipFill rotWithShape="1">
            <a:blip r:embed="rId35">
              <a:extLst>
                <a:ext uri="{28A0092B-C50C-407E-A947-70E740481C1C}">
                  <a14:useLocalDpi xmlns:a14="http://schemas.microsoft.com/office/drawing/2010/main" val="0"/>
                </a:ext>
              </a:extLst>
            </a:blip>
            <a:srcRect l="5616" t="2" r="7431" b="-2295"/>
            <a:stretch/>
          </p:blipFill>
          <p:spPr bwMode="auto">
            <a:xfrm>
              <a:off x="966194" y="5959970"/>
              <a:ext cx="1056686" cy="171463"/>
            </a:xfrm>
            <a:prstGeom prst="rect">
              <a:avLst/>
            </a:prstGeom>
            <a:noFill/>
            <a:extLst>
              <a:ext uri="{909E8E84-426E-40DD-AFC4-6F175D3DCCD1}">
                <a14:hiddenFill xmlns:a14="http://schemas.microsoft.com/office/drawing/2010/main">
                  <a:solidFill>
                    <a:srgbClr val="FFFFFF"/>
                  </a:solidFill>
                </a14:hiddenFill>
              </a:ext>
            </a:extLst>
          </p:spPr>
        </p:pic>
        <p:sp>
          <p:nvSpPr>
            <p:cNvPr id="2179" name="テキスト ボックス 2178">
              <a:extLst>
                <a:ext uri="{FF2B5EF4-FFF2-40B4-BE49-F238E27FC236}">
                  <a16:creationId xmlns:a16="http://schemas.microsoft.com/office/drawing/2014/main" id="{562B2C1B-029E-B240-864D-3D9E95505637}"/>
                </a:ext>
              </a:extLst>
            </p:cNvPr>
            <p:cNvSpPr txBox="1"/>
            <p:nvPr/>
          </p:nvSpPr>
          <p:spPr>
            <a:xfrm>
              <a:off x="815308" y="6085372"/>
              <a:ext cx="1358458" cy="282935"/>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Quanta Storage</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80" name="グループ化 2179">
            <a:extLst>
              <a:ext uri="{FF2B5EF4-FFF2-40B4-BE49-F238E27FC236}">
                <a16:creationId xmlns:a16="http://schemas.microsoft.com/office/drawing/2014/main" id="{BDB9C0C0-367E-33C8-26A7-BF85693F93E9}"/>
              </a:ext>
            </a:extLst>
          </p:cNvPr>
          <p:cNvGrpSpPr>
            <a:grpSpLocks noChangeAspect="1"/>
          </p:cNvGrpSpPr>
          <p:nvPr/>
        </p:nvGrpSpPr>
        <p:grpSpPr>
          <a:xfrm>
            <a:off x="2823520" y="3310537"/>
            <a:ext cx="1080745" cy="409605"/>
            <a:chOff x="1510264" y="4221089"/>
            <a:chExt cx="1528497" cy="579304"/>
          </a:xfrm>
        </p:grpSpPr>
        <p:pic>
          <p:nvPicPr>
            <p:cNvPr id="2181" name="図 2180">
              <a:extLst>
                <a:ext uri="{FF2B5EF4-FFF2-40B4-BE49-F238E27FC236}">
                  <a16:creationId xmlns:a16="http://schemas.microsoft.com/office/drawing/2014/main" id="{C6FF562F-E821-4B33-FBAA-33E068AF1FF0}"/>
                </a:ext>
              </a:extLst>
            </p:cNvPr>
            <p:cNvPicPr>
              <a:picLocks noChangeAspect="1"/>
            </p:cNvPicPr>
            <p:nvPr/>
          </p:nvPicPr>
          <p:blipFill>
            <a:blip r:embed="rId36"/>
            <a:stretch>
              <a:fillRect/>
            </a:stretch>
          </p:blipFill>
          <p:spPr>
            <a:xfrm>
              <a:off x="1739588" y="4221089"/>
              <a:ext cx="1069848" cy="189452"/>
            </a:xfrm>
            <a:prstGeom prst="rect">
              <a:avLst/>
            </a:prstGeom>
          </p:spPr>
        </p:pic>
        <p:sp>
          <p:nvSpPr>
            <p:cNvPr id="2182" name="テキスト ボックス 2181">
              <a:extLst>
                <a:ext uri="{FF2B5EF4-FFF2-40B4-BE49-F238E27FC236}">
                  <a16:creationId xmlns:a16="http://schemas.microsoft.com/office/drawing/2014/main" id="{C175B438-3EAB-EE81-3C54-F22E89C2FAB7}"/>
                </a:ext>
              </a:extLst>
            </p:cNvPr>
            <p:cNvSpPr txBox="1"/>
            <p:nvPr/>
          </p:nvSpPr>
          <p:spPr>
            <a:xfrm>
              <a:off x="1510264" y="4365104"/>
              <a:ext cx="1528497" cy="435289"/>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Quectel</a:t>
              </a:r>
              <a:endPar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Wireless Solutions</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83" name="グループ化 2182">
            <a:extLst>
              <a:ext uri="{FF2B5EF4-FFF2-40B4-BE49-F238E27FC236}">
                <a16:creationId xmlns:a16="http://schemas.microsoft.com/office/drawing/2014/main" id="{C7FBB4DF-10D2-2E5D-179A-941777AF9D7F}"/>
              </a:ext>
            </a:extLst>
          </p:cNvPr>
          <p:cNvGrpSpPr>
            <a:grpSpLocks noChangeAspect="1"/>
          </p:cNvGrpSpPr>
          <p:nvPr/>
        </p:nvGrpSpPr>
        <p:grpSpPr>
          <a:xfrm>
            <a:off x="3372206" y="5114315"/>
            <a:ext cx="841898" cy="327640"/>
            <a:chOff x="1662089" y="5133553"/>
            <a:chExt cx="1190692" cy="463381"/>
          </a:xfrm>
        </p:grpSpPr>
        <p:pic>
          <p:nvPicPr>
            <p:cNvPr id="2184" name="図 2183">
              <a:extLst>
                <a:ext uri="{FF2B5EF4-FFF2-40B4-BE49-F238E27FC236}">
                  <a16:creationId xmlns:a16="http://schemas.microsoft.com/office/drawing/2014/main" id="{F23C42DA-E987-557A-19DA-BCCD6B46FABE}"/>
                </a:ext>
              </a:extLst>
            </p:cNvPr>
            <p:cNvPicPr>
              <a:picLocks noChangeAspect="1"/>
            </p:cNvPicPr>
            <p:nvPr/>
          </p:nvPicPr>
          <p:blipFill>
            <a:blip r:embed="rId37"/>
            <a:stretch>
              <a:fillRect/>
            </a:stretch>
          </p:blipFill>
          <p:spPr>
            <a:xfrm>
              <a:off x="1871386" y="5133553"/>
              <a:ext cx="772097" cy="208026"/>
            </a:xfrm>
            <a:prstGeom prst="rect">
              <a:avLst/>
            </a:prstGeom>
          </p:spPr>
        </p:pic>
        <p:sp>
          <p:nvSpPr>
            <p:cNvPr id="2185" name="テキスト ボックス 2184">
              <a:extLst>
                <a:ext uri="{FF2B5EF4-FFF2-40B4-BE49-F238E27FC236}">
                  <a16:creationId xmlns:a16="http://schemas.microsoft.com/office/drawing/2014/main" id="{99677915-BD15-A602-EE80-53ADEB1B0F2B}"/>
                </a:ext>
              </a:extLst>
            </p:cNvPr>
            <p:cNvSpPr txBox="1"/>
            <p:nvPr/>
          </p:nvSpPr>
          <p:spPr>
            <a:xfrm>
              <a:off x="1662089" y="5313996"/>
              <a:ext cx="1190692" cy="282938"/>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System</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 </a:t>
              </a: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Base</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86" name="グループ化 2185">
            <a:extLst>
              <a:ext uri="{FF2B5EF4-FFF2-40B4-BE49-F238E27FC236}">
                <a16:creationId xmlns:a16="http://schemas.microsoft.com/office/drawing/2014/main" id="{B14E07B3-9A90-3860-E55F-34015A0E9A4D}"/>
              </a:ext>
            </a:extLst>
          </p:cNvPr>
          <p:cNvGrpSpPr>
            <a:grpSpLocks noChangeAspect="1"/>
          </p:cNvGrpSpPr>
          <p:nvPr/>
        </p:nvGrpSpPr>
        <p:grpSpPr>
          <a:xfrm>
            <a:off x="1383326" y="5107185"/>
            <a:ext cx="806632" cy="357492"/>
            <a:chOff x="152427" y="5465202"/>
            <a:chExt cx="1140816" cy="505600"/>
          </a:xfrm>
        </p:grpSpPr>
        <p:pic>
          <p:nvPicPr>
            <p:cNvPr id="2187" name="Picture 14" descr="スルーテック">
              <a:extLst>
                <a:ext uri="{FF2B5EF4-FFF2-40B4-BE49-F238E27FC236}">
                  <a16:creationId xmlns:a16="http://schemas.microsoft.com/office/drawing/2014/main" id="{A1E1635D-9F96-EBB1-0A38-6F01DB3375CD}"/>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433275" y="5465202"/>
              <a:ext cx="579120" cy="264795"/>
            </a:xfrm>
            <a:prstGeom prst="rect">
              <a:avLst/>
            </a:prstGeom>
            <a:noFill/>
            <a:extLst>
              <a:ext uri="{909E8E84-426E-40DD-AFC4-6F175D3DCCD1}">
                <a14:hiddenFill xmlns:a14="http://schemas.microsoft.com/office/drawing/2010/main">
                  <a:solidFill>
                    <a:srgbClr val="FFFFFF"/>
                  </a:solidFill>
                </a14:hiddenFill>
              </a:ext>
            </a:extLst>
          </p:spPr>
        </p:pic>
        <p:sp>
          <p:nvSpPr>
            <p:cNvPr id="2188" name="テキスト ボックス 2187">
              <a:extLst>
                <a:ext uri="{FF2B5EF4-FFF2-40B4-BE49-F238E27FC236}">
                  <a16:creationId xmlns:a16="http://schemas.microsoft.com/office/drawing/2014/main" id="{2188B6EB-6C5D-4B2E-E3F7-053EAB2CFE04}"/>
                </a:ext>
              </a:extLst>
            </p:cNvPr>
            <p:cNvSpPr txBox="1"/>
            <p:nvPr/>
          </p:nvSpPr>
          <p:spPr>
            <a:xfrm>
              <a:off x="152427" y="5687865"/>
              <a:ext cx="1140816" cy="282937"/>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ThroughTek</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89" name="グループ化 2188">
            <a:extLst>
              <a:ext uri="{FF2B5EF4-FFF2-40B4-BE49-F238E27FC236}">
                <a16:creationId xmlns:a16="http://schemas.microsoft.com/office/drawing/2014/main" id="{A619E5FE-D2FE-92A0-B936-BAA463B0F3A3}"/>
              </a:ext>
            </a:extLst>
          </p:cNvPr>
          <p:cNvGrpSpPr/>
          <p:nvPr/>
        </p:nvGrpSpPr>
        <p:grpSpPr>
          <a:xfrm>
            <a:off x="9507340" y="3643688"/>
            <a:ext cx="1040601" cy="610092"/>
            <a:chOff x="8296658" y="3807899"/>
            <a:chExt cx="1040601" cy="610092"/>
          </a:xfrm>
        </p:grpSpPr>
        <p:pic>
          <p:nvPicPr>
            <p:cNvPr id="2190" name="Picture 16" descr="ブランド">
              <a:extLst>
                <a:ext uri="{FF2B5EF4-FFF2-40B4-BE49-F238E27FC236}">
                  <a16:creationId xmlns:a16="http://schemas.microsoft.com/office/drawing/2014/main" id="{C0261456-7E2B-CF45-E638-F141983C1E0E}"/>
                </a:ext>
              </a:extLst>
            </p:cNvPr>
            <p:cNvPicPr>
              <a:picLocks noChangeAspect="1" noChangeArrowheads="1"/>
            </p:cNvPicPr>
            <p:nvPr/>
          </p:nvPicPr>
          <p:blipFill rotWithShape="1">
            <a:blip r:embed="rId39">
              <a:extLst>
                <a:ext uri="{28A0092B-C50C-407E-A947-70E740481C1C}">
                  <a14:useLocalDpi xmlns:a14="http://schemas.microsoft.com/office/drawing/2010/main" val="0"/>
                </a:ext>
              </a:extLst>
            </a:blip>
            <a:srcRect b="19406"/>
            <a:stretch/>
          </p:blipFill>
          <p:spPr bwMode="auto">
            <a:xfrm>
              <a:off x="8406272" y="3807899"/>
              <a:ext cx="821373" cy="293920"/>
            </a:xfrm>
            <a:prstGeom prst="rect">
              <a:avLst/>
            </a:prstGeom>
            <a:noFill/>
            <a:extLst>
              <a:ext uri="{909E8E84-426E-40DD-AFC4-6F175D3DCCD1}">
                <a14:hiddenFill xmlns:a14="http://schemas.microsoft.com/office/drawing/2010/main">
                  <a:solidFill>
                    <a:srgbClr val="FFFFFF"/>
                  </a:solidFill>
                </a14:hiddenFill>
              </a:ext>
            </a:extLst>
          </p:spPr>
        </p:pic>
        <p:sp>
          <p:nvSpPr>
            <p:cNvPr id="2191" name="テキスト ボックス 2190">
              <a:extLst>
                <a:ext uri="{FF2B5EF4-FFF2-40B4-BE49-F238E27FC236}">
                  <a16:creationId xmlns:a16="http://schemas.microsoft.com/office/drawing/2014/main" id="{F9C50203-54C4-476B-BC04-8E06E3C9669C}"/>
                </a:ext>
              </a:extLst>
            </p:cNvPr>
            <p:cNvSpPr txBox="1"/>
            <p:nvPr/>
          </p:nvSpPr>
          <p:spPr>
            <a:xfrm>
              <a:off x="8296658" y="4079437"/>
              <a:ext cx="1040601" cy="338554"/>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Taixin</a:t>
              </a:r>
              <a:endPar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Semiconductor</a:t>
              </a: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92" name="グループ化 2191">
            <a:extLst>
              <a:ext uri="{FF2B5EF4-FFF2-40B4-BE49-F238E27FC236}">
                <a16:creationId xmlns:a16="http://schemas.microsoft.com/office/drawing/2014/main" id="{76F9D49B-762F-4054-9EBD-0DE2A07E4FE3}"/>
              </a:ext>
            </a:extLst>
          </p:cNvPr>
          <p:cNvGrpSpPr>
            <a:grpSpLocks noChangeAspect="1"/>
          </p:cNvGrpSpPr>
          <p:nvPr/>
        </p:nvGrpSpPr>
        <p:grpSpPr>
          <a:xfrm>
            <a:off x="2239452" y="2834340"/>
            <a:ext cx="1103187" cy="354008"/>
            <a:chOff x="1552008" y="5167386"/>
            <a:chExt cx="1560233" cy="500676"/>
          </a:xfrm>
        </p:grpSpPr>
        <p:pic>
          <p:nvPicPr>
            <p:cNvPr id="2193" name="Picture 18" descr="Edgecore Networks">
              <a:extLst>
                <a:ext uri="{FF2B5EF4-FFF2-40B4-BE49-F238E27FC236}">
                  <a16:creationId xmlns:a16="http://schemas.microsoft.com/office/drawing/2014/main" id="{C583F81C-917E-F2DD-F0AB-3C56D06DF525}"/>
                </a:ext>
              </a:extLst>
            </p:cNvPr>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1893111" y="5167386"/>
              <a:ext cx="878024" cy="243896"/>
            </a:xfrm>
            <a:prstGeom prst="rect">
              <a:avLst/>
            </a:prstGeom>
            <a:noFill/>
            <a:extLst>
              <a:ext uri="{909E8E84-426E-40DD-AFC4-6F175D3DCCD1}">
                <a14:hiddenFill xmlns:a14="http://schemas.microsoft.com/office/drawing/2010/main">
                  <a:solidFill>
                    <a:srgbClr val="FFFFFF"/>
                  </a:solidFill>
                </a14:hiddenFill>
              </a:ext>
            </a:extLst>
          </p:spPr>
        </p:pic>
        <p:sp>
          <p:nvSpPr>
            <p:cNvPr id="2194" name="テキスト ボックス 2193">
              <a:extLst>
                <a:ext uri="{FF2B5EF4-FFF2-40B4-BE49-F238E27FC236}">
                  <a16:creationId xmlns:a16="http://schemas.microsoft.com/office/drawing/2014/main" id="{C3A27666-A98B-00CF-BDD9-5E2A21CEE1C4}"/>
                </a:ext>
              </a:extLst>
            </p:cNvPr>
            <p:cNvSpPr txBox="1"/>
            <p:nvPr/>
          </p:nvSpPr>
          <p:spPr>
            <a:xfrm>
              <a:off x="1552008" y="5385123"/>
              <a:ext cx="1560233" cy="282939"/>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EdgecoreNetworks</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95" name="グループ化 2194">
            <a:extLst>
              <a:ext uri="{FF2B5EF4-FFF2-40B4-BE49-F238E27FC236}">
                <a16:creationId xmlns:a16="http://schemas.microsoft.com/office/drawing/2014/main" id="{1EF0FE9E-148B-A80A-40D2-CD85CDAC839C}"/>
              </a:ext>
            </a:extLst>
          </p:cNvPr>
          <p:cNvGrpSpPr>
            <a:grpSpLocks noChangeAspect="1"/>
          </p:cNvGrpSpPr>
          <p:nvPr/>
        </p:nvGrpSpPr>
        <p:grpSpPr>
          <a:xfrm>
            <a:off x="2000926" y="2327244"/>
            <a:ext cx="614214" cy="347191"/>
            <a:chOff x="450413" y="2867196"/>
            <a:chExt cx="868680" cy="491026"/>
          </a:xfrm>
        </p:grpSpPr>
        <p:pic>
          <p:nvPicPr>
            <p:cNvPr id="2196" name="図 2195">
              <a:extLst>
                <a:ext uri="{FF2B5EF4-FFF2-40B4-BE49-F238E27FC236}">
                  <a16:creationId xmlns:a16="http://schemas.microsoft.com/office/drawing/2014/main" id="{F5B45643-BC86-5682-1717-0DBA8D2D98C1}"/>
                </a:ext>
              </a:extLst>
            </p:cNvPr>
            <p:cNvPicPr>
              <a:picLocks noChangeAspect="1"/>
            </p:cNvPicPr>
            <p:nvPr/>
          </p:nvPicPr>
          <p:blipFill>
            <a:blip r:embed="rId41"/>
            <a:stretch>
              <a:fillRect/>
            </a:stretch>
          </p:blipFill>
          <p:spPr>
            <a:xfrm>
              <a:off x="450413" y="2867196"/>
              <a:ext cx="868680" cy="244316"/>
            </a:xfrm>
            <a:prstGeom prst="rect">
              <a:avLst/>
            </a:prstGeom>
          </p:spPr>
        </p:pic>
        <p:sp>
          <p:nvSpPr>
            <p:cNvPr id="2197" name="テキスト ボックス 2196">
              <a:extLst>
                <a:ext uri="{FF2B5EF4-FFF2-40B4-BE49-F238E27FC236}">
                  <a16:creationId xmlns:a16="http://schemas.microsoft.com/office/drawing/2014/main" id="{A247839F-DBCA-A5E1-5DEB-C885F1B312EB}"/>
                </a:ext>
              </a:extLst>
            </p:cNvPr>
            <p:cNvSpPr txBox="1"/>
            <p:nvPr/>
          </p:nvSpPr>
          <p:spPr>
            <a:xfrm>
              <a:off x="480979" y="3075288"/>
              <a:ext cx="807548" cy="28293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D-Link</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198" name="グループ化 2197">
            <a:extLst>
              <a:ext uri="{FF2B5EF4-FFF2-40B4-BE49-F238E27FC236}">
                <a16:creationId xmlns:a16="http://schemas.microsoft.com/office/drawing/2014/main" id="{568A3765-FDB2-1F27-AE13-6122B967EBA9}"/>
              </a:ext>
            </a:extLst>
          </p:cNvPr>
          <p:cNvGrpSpPr/>
          <p:nvPr/>
        </p:nvGrpSpPr>
        <p:grpSpPr>
          <a:xfrm>
            <a:off x="5604382" y="4436411"/>
            <a:ext cx="1107996" cy="471637"/>
            <a:chOff x="3875430" y="5871036"/>
            <a:chExt cx="1107996" cy="471637"/>
          </a:xfrm>
        </p:grpSpPr>
        <p:pic>
          <p:nvPicPr>
            <p:cNvPr id="2199" name="図 2198">
              <a:extLst>
                <a:ext uri="{FF2B5EF4-FFF2-40B4-BE49-F238E27FC236}">
                  <a16:creationId xmlns:a16="http://schemas.microsoft.com/office/drawing/2014/main" id="{D0D3E8CF-420F-5ABC-DEDB-D4E0E7D3BE75}"/>
                </a:ext>
              </a:extLst>
            </p:cNvPr>
            <p:cNvPicPr>
              <a:picLocks noChangeAspect="1"/>
            </p:cNvPicPr>
            <p:nvPr/>
          </p:nvPicPr>
          <p:blipFill>
            <a:blip r:embed="rId42"/>
            <a:stretch>
              <a:fillRect/>
            </a:stretch>
          </p:blipFill>
          <p:spPr>
            <a:xfrm>
              <a:off x="4029318" y="5871036"/>
              <a:ext cx="800220" cy="161583"/>
            </a:xfrm>
            <a:prstGeom prst="rect">
              <a:avLst/>
            </a:prstGeom>
          </p:spPr>
        </p:pic>
        <p:sp>
          <p:nvSpPr>
            <p:cNvPr id="2200" name="テキスト ボックス 2199">
              <a:extLst>
                <a:ext uri="{FF2B5EF4-FFF2-40B4-BE49-F238E27FC236}">
                  <a16:creationId xmlns:a16="http://schemas.microsoft.com/office/drawing/2014/main" id="{B6CEFD1F-33FE-50FE-33C5-C6B9AB25D864}"/>
                </a:ext>
              </a:extLst>
            </p:cNvPr>
            <p:cNvSpPr txBox="1"/>
            <p:nvPr/>
          </p:nvSpPr>
          <p:spPr>
            <a:xfrm>
              <a:off x="3875430" y="6004119"/>
              <a:ext cx="1107996" cy="338554"/>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NTT</a:t>
              </a: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データ</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dirty="0">
                  <a:latin typeface="游ゴシック" panose="020B0400000000000000" pitchFamily="50" charset="-128"/>
                  <a:ea typeface="游ゴシック" panose="020B0400000000000000" pitchFamily="50" charset="-128"/>
                </a:rPr>
                <a:t>カスタマサービス</a:t>
              </a: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社</a:t>
              </a:r>
            </a:p>
          </p:txBody>
        </p:sp>
      </p:grpSp>
      <p:grpSp>
        <p:nvGrpSpPr>
          <p:cNvPr id="2201" name="グループ化 2200">
            <a:extLst>
              <a:ext uri="{FF2B5EF4-FFF2-40B4-BE49-F238E27FC236}">
                <a16:creationId xmlns:a16="http://schemas.microsoft.com/office/drawing/2014/main" id="{46336FCF-FC75-E40B-9F01-26FFE6E9B71D}"/>
              </a:ext>
            </a:extLst>
          </p:cNvPr>
          <p:cNvGrpSpPr/>
          <p:nvPr/>
        </p:nvGrpSpPr>
        <p:grpSpPr>
          <a:xfrm>
            <a:off x="5557947" y="3769857"/>
            <a:ext cx="1200866" cy="531062"/>
            <a:chOff x="4399083" y="3993777"/>
            <a:chExt cx="1200866" cy="531062"/>
          </a:xfrm>
        </p:grpSpPr>
        <p:pic>
          <p:nvPicPr>
            <p:cNvPr id="2202" name="図 2201">
              <a:extLst>
                <a:ext uri="{FF2B5EF4-FFF2-40B4-BE49-F238E27FC236}">
                  <a16:creationId xmlns:a16="http://schemas.microsoft.com/office/drawing/2014/main" id="{20A4AE36-B985-B44D-2A23-3EDD1BFE71BE}"/>
                </a:ext>
              </a:extLst>
            </p:cNvPr>
            <p:cNvPicPr>
              <a:picLocks noChangeAspect="1"/>
            </p:cNvPicPr>
            <p:nvPr/>
          </p:nvPicPr>
          <p:blipFill>
            <a:blip r:embed="rId43"/>
            <a:stretch>
              <a:fillRect/>
            </a:stretch>
          </p:blipFill>
          <p:spPr>
            <a:xfrm>
              <a:off x="4592025" y="3993777"/>
              <a:ext cx="814983" cy="221799"/>
            </a:xfrm>
            <a:prstGeom prst="rect">
              <a:avLst/>
            </a:prstGeom>
          </p:spPr>
        </p:pic>
        <p:sp>
          <p:nvSpPr>
            <p:cNvPr id="2203" name="テキスト ボックス 2202">
              <a:extLst>
                <a:ext uri="{FF2B5EF4-FFF2-40B4-BE49-F238E27FC236}">
                  <a16:creationId xmlns:a16="http://schemas.microsoft.com/office/drawing/2014/main" id="{CE447185-1A20-25D7-68CC-05935B024F1C}"/>
                </a:ext>
              </a:extLst>
            </p:cNvPr>
            <p:cNvSpPr txBox="1"/>
            <p:nvPr/>
          </p:nvSpPr>
          <p:spPr>
            <a:xfrm>
              <a:off x="4399083" y="4186285"/>
              <a:ext cx="1200866" cy="338554"/>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ソニーセミコンダクタ</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dirty="0">
                  <a:latin typeface="游ゴシック" panose="020B0400000000000000" pitchFamily="50" charset="-128"/>
                  <a:ea typeface="游ゴシック" panose="020B0400000000000000" pitchFamily="50" charset="-128"/>
                </a:rPr>
                <a:t>ソリューションズ</a:t>
              </a: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社</a:t>
              </a:r>
            </a:p>
          </p:txBody>
        </p:sp>
      </p:grpSp>
      <p:grpSp>
        <p:nvGrpSpPr>
          <p:cNvPr id="2204" name="グループ化 2203">
            <a:extLst>
              <a:ext uri="{FF2B5EF4-FFF2-40B4-BE49-F238E27FC236}">
                <a16:creationId xmlns:a16="http://schemas.microsoft.com/office/drawing/2014/main" id="{47BF6D89-AE20-6493-B5E4-9936ED2E9AE1}"/>
              </a:ext>
            </a:extLst>
          </p:cNvPr>
          <p:cNvGrpSpPr/>
          <p:nvPr/>
        </p:nvGrpSpPr>
        <p:grpSpPr>
          <a:xfrm>
            <a:off x="4675441" y="5372545"/>
            <a:ext cx="902813" cy="455199"/>
            <a:chOff x="3635962" y="4704326"/>
            <a:chExt cx="902813" cy="455199"/>
          </a:xfrm>
        </p:grpSpPr>
        <p:pic>
          <p:nvPicPr>
            <p:cNvPr id="2205" name="図 2204">
              <a:extLst>
                <a:ext uri="{FF2B5EF4-FFF2-40B4-BE49-F238E27FC236}">
                  <a16:creationId xmlns:a16="http://schemas.microsoft.com/office/drawing/2014/main" id="{287D443C-45D0-AC95-3B79-BA5B8A8BC0F8}"/>
                </a:ext>
              </a:extLst>
            </p:cNvPr>
            <p:cNvPicPr>
              <a:picLocks noChangeAspect="1"/>
            </p:cNvPicPr>
            <p:nvPr/>
          </p:nvPicPr>
          <p:blipFill>
            <a:blip r:embed="rId44"/>
            <a:stretch>
              <a:fillRect/>
            </a:stretch>
          </p:blipFill>
          <p:spPr>
            <a:xfrm>
              <a:off x="3635962" y="4704326"/>
              <a:ext cx="902813" cy="261191"/>
            </a:xfrm>
            <a:prstGeom prst="rect">
              <a:avLst/>
            </a:prstGeom>
          </p:spPr>
        </p:pic>
        <p:sp>
          <p:nvSpPr>
            <p:cNvPr id="2206" name="テキスト ボックス 2205">
              <a:extLst>
                <a:ext uri="{FF2B5EF4-FFF2-40B4-BE49-F238E27FC236}">
                  <a16:creationId xmlns:a16="http://schemas.microsoft.com/office/drawing/2014/main" id="{85A80B7D-01DD-8A1E-8C13-442F828EB838}"/>
                </a:ext>
              </a:extLst>
            </p:cNvPr>
            <p:cNvSpPr txBox="1"/>
            <p:nvPr/>
          </p:nvSpPr>
          <p:spPr>
            <a:xfrm>
              <a:off x="3733545" y="4944081"/>
              <a:ext cx="707647" cy="215444"/>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エレコム社</a:t>
              </a:r>
            </a:p>
          </p:txBody>
        </p:sp>
      </p:grpSp>
      <p:grpSp>
        <p:nvGrpSpPr>
          <p:cNvPr id="2207" name="グループ化 2206">
            <a:extLst>
              <a:ext uri="{FF2B5EF4-FFF2-40B4-BE49-F238E27FC236}">
                <a16:creationId xmlns:a16="http://schemas.microsoft.com/office/drawing/2014/main" id="{2EC2B94F-98F1-ABD3-5577-E6F0D4C69C12}"/>
              </a:ext>
            </a:extLst>
          </p:cNvPr>
          <p:cNvGrpSpPr/>
          <p:nvPr/>
        </p:nvGrpSpPr>
        <p:grpSpPr>
          <a:xfrm>
            <a:off x="6660693" y="5502844"/>
            <a:ext cx="897630" cy="311453"/>
            <a:chOff x="3636330" y="5211936"/>
            <a:chExt cx="897630" cy="311453"/>
          </a:xfrm>
        </p:grpSpPr>
        <p:pic>
          <p:nvPicPr>
            <p:cNvPr id="2208" name="Picture 26" descr="DXアンテナ株式会社">
              <a:extLst>
                <a:ext uri="{FF2B5EF4-FFF2-40B4-BE49-F238E27FC236}">
                  <a16:creationId xmlns:a16="http://schemas.microsoft.com/office/drawing/2014/main" id="{BE934B5B-C2B9-68F7-02FC-0751A6D95F41}"/>
                </a:ext>
              </a:extLst>
            </p:cNvPr>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3657178" y="5211936"/>
              <a:ext cx="855935" cy="106078"/>
            </a:xfrm>
            <a:prstGeom prst="rect">
              <a:avLst/>
            </a:prstGeom>
            <a:noFill/>
            <a:extLst>
              <a:ext uri="{909E8E84-426E-40DD-AFC4-6F175D3DCCD1}">
                <a14:hiddenFill xmlns:a14="http://schemas.microsoft.com/office/drawing/2010/main">
                  <a:solidFill>
                    <a:srgbClr val="FFFFFF"/>
                  </a:solidFill>
                </a14:hiddenFill>
              </a:ext>
            </a:extLst>
          </p:spPr>
        </p:pic>
        <p:sp>
          <p:nvSpPr>
            <p:cNvPr id="2209" name="テキスト ボックス 2208">
              <a:extLst>
                <a:ext uri="{FF2B5EF4-FFF2-40B4-BE49-F238E27FC236}">
                  <a16:creationId xmlns:a16="http://schemas.microsoft.com/office/drawing/2014/main" id="{4DD094CC-F43F-F507-487E-422D81F975C0}"/>
                </a:ext>
              </a:extLst>
            </p:cNvPr>
            <p:cNvSpPr txBox="1"/>
            <p:nvPr/>
          </p:nvSpPr>
          <p:spPr>
            <a:xfrm>
              <a:off x="3636330" y="5307945"/>
              <a:ext cx="897630" cy="215444"/>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DX</a:t>
              </a:r>
              <a:r>
                <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rPr>
                <a:t>アンテナ社</a:t>
              </a:r>
            </a:p>
          </p:txBody>
        </p:sp>
      </p:grpSp>
      <p:grpSp>
        <p:nvGrpSpPr>
          <p:cNvPr id="2210" name="グループ化 2209">
            <a:extLst>
              <a:ext uri="{FF2B5EF4-FFF2-40B4-BE49-F238E27FC236}">
                <a16:creationId xmlns:a16="http://schemas.microsoft.com/office/drawing/2014/main" id="{3573F82A-7778-9874-1687-56774BDD9302}"/>
              </a:ext>
            </a:extLst>
          </p:cNvPr>
          <p:cNvGrpSpPr/>
          <p:nvPr/>
        </p:nvGrpSpPr>
        <p:grpSpPr>
          <a:xfrm>
            <a:off x="5572223" y="6086750"/>
            <a:ext cx="1107996" cy="373550"/>
            <a:chOff x="5039152" y="5824149"/>
            <a:chExt cx="1107996" cy="373550"/>
          </a:xfrm>
        </p:grpSpPr>
        <p:pic>
          <p:nvPicPr>
            <p:cNvPr id="2211" name="図 2210">
              <a:extLst>
                <a:ext uri="{FF2B5EF4-FFF2-40B4-BE49-F238E27FC236}">
                  <a16:creationId xmlns:a16="http://schemas.microsoft.com/office/drawing/2014/main" id="{CFD57D31-233C-3FE1-62E3-EE8FF7F5F31A}"/>
                </a:ext>
              </a:extLst>
            </p:cNvPr>
            <p:cNvPicPr>
              <a:picLocks noChangeAspect="1"/>
            </p:cNvPicPr>
            <p:nvPr/>
          </p:nvPicPr>
          <p:blipFill>
            <a:blip r:embed="rId46"/>
            <a:stretch>
              <a:fillRect/>
            </a:stretch>
          </p:blipFill>
          <p:spPr>
            <a:xfrm>
              <a:off x="5168489" y="5824149"/>
              <a:ext cx="849322" cy="179548"/>
            </a:xfrm>
            <a:prstGeom prst="rect">
              <a:avLst/>
            </a:prstGeom>
          </p:spPr>
        </p:pic>
        <p:sp>
          <p:nvSpPr>
            <p:cNvPr id="2212" name="テキスト ボックス 2211">
              <a:extLst>
                <a:ext uri="{FF2B5EF4-FFF2-40B4-BE49-F238E27FC236}">
                  <a16:creationId xmlns:a16="http://schemas.microsoft.com/office/drawing/2014/main" id="{36692FAE-F15B-5D9D-64F5-AF2A5A1F7E4A}"/>
                </a:ext>
              </a:extLst>
            </p:cNvPr>
            <p:cNvSpPr txBox="1"/>
            <p:nvPr/>
          </p:nvSpPr>
          <p:spPr>
            <a:xfrm>
              <a:off x="5039152" y="5982255"/>
              <a:ext cx="1107996"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dirty="0">
                  <a:latin typeface="游ゴシック" panose="020B0400000000000000" pitchFamily="50" charset="-128"/>
                  <a:ea typeface="游ゴシック" panose="020B0400000000000000" pitchFamily="50" charset="-128"/>
                </a:rPr>
                <a:t>ネクスフィールド社</a:t>
              </a:r>
              <a:endParaRPr kumimoji="1" lang="ja-JP" altLang="en-US" sz="800" b="1" i="0" u="none" strike="noStrike" kern="1200" cap="none" spc="0" normalizeH="0" baseline="0" noProof="0" dirty="0">
                <a:ln>
                  <a:noFill/>
                </a:ln>
                <a:effectLst/>
                <a:uLnTx/>
                <a:uFillTx/>
                <a:latin typeface="游ゴシック" panose="020B0400000000000000" pitchFamily="50" charset="-128"/>
                <a:ea typeface="游ゴシック" panose="020B0400000000000000" pitchFamily="50" charset="-128"/>
              </a:endParaRPr>
            </a:p>
          </p:txBody>
        </p:sp>
      </p:grpSp>
      <p:grpSp>
        <p:nvGrpSpPr>
          <p:cNvPr id="2213" name="グループ化 2212">
            <a:extLst>
              <a:ext uri="{FF2B5EF4-FFF2-40B4-BE49-F238E27FC236}">
                <a16:creationId xmlns:a16="http://schemas.microsoft.com/office/drawing/2014/main" id="{DBB6D8A8-87EC-2348-60AE-10A16976D19F}"/>
              </a:ext>
            </a:extLst>
          </p:cNvPr>
          <p:cNvGrpSpPr/>
          <p:nvPr/>
        </p:nvGrpSpPr>
        <p:grpSpPr>
          <a:xfrm>
            <a:off x="5869653" y="1761145"/>
            <a:ext cx="1527982" cy="435290"/>
            <a:chOff x="4694944" y="2987937"/>
            <a:chExt cx="1527982" cy="435290"/>
          </a:xfrm>
        </p:grpSpPr>
        <p:pic>
          <p:nvPicPr>
            <p:cNvPr id="2214" name="図 2213">
              <a:extLst>
                <a:ext uri="{FF2B5EF4-FFF2-40B4-BE49-F238E27FC236}">
                  <a16:creationId xmlns:a16="http://schemas.microsoft.com/office/drawing/2014/main" id="{03E12443-2DFF-9468-BD7C-DA359472B830}"/>
                </a:ext>
              </a:extLst>
            </p:cNvPr>
            <p:cNvPicPr>
              <a:picLocks noChangeAspect="1"/>
            </p:cNvPicPr>
            <p:nvPr/>
          </p:nvPicPr>
          <p:blipFill>
            <a:blip r:embed="rId47"/>
            <a:stretch>
              <a:fillRect/>
            </a:stretch>
          </p:blipFill>
          <p:spPr>
            <a:xfrm>
              <a:off x="5016782" y="2987937"/>
              <a:ext cx="832209" cy="234726"/>
            </a:xfrm>
            <a:prstGeom prst="rect">
              <a:avLst/>
            </a:prstGeom>
          </p:spPr>
        </p:pic>
        <p:sp>
          <p:nvSpPr>
            <p:cNvPr id="2215" name="テキスト ボックス 2214">
              <a:extLst>
                <a:ext uri="{FF2B5EF4-FFF2-40B4-BE49-F238E27FC236}">
                  <a16:creationId xmlns:a16="http://schemas.microsoft.com/office/drawing/2014/main" id="{797355E9-2597-301E-5619-65AD0448309A}"/>
                </a:ext>
              </a:extLst>
            </p:cNvPr>
            <p:cNvSpPr txBox="1"/>
            <p:nvPr/>
          </p:nvSpPr>
          <p:spPr>
            <a:xfrm>
              <a:off x="4694944" y="3207783"/>
              <a:ext cx="1527982" cy="215444"/>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NTT</a:t>
              </a:r>
              <a:r>
                <a:rPr kumimoji="1" lang="ja-JP" altLang="en-US" sz="8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コミュニケーションズ社</a:t>
              </a:r>
            </a:p>
          </p:txBody>
        </p:sp>
      </p:grpSp>
      <p:grpSp>
        <p:nvGrpSpPr>
          <p:cNvPr id="2216" name="グループ化 2215">
            <a:extLst>
              <a:ext uri="{FF2B5EF4-FFF2-40B4-BE49-F238E27FC236}">
                <a16:creationId xmlns:a16="http://schemas.microsoft.com/office/drawing/2014/main" id="{45719134-FC86-434A-8494-DBA1DE35D08E}"/>
              </a:ext>
            </a:extLst>
          </p:cNvPr>
          <p:cNvGrpSpPr>
            <a:grpSpLocks noChangeAspect="1"/>
          </p:cNvGrpSpPr>
          <p:nvPr/>
        </p:nvGrpSpPr>
        <p:grpSpPr>
          <a:xfrm>
            <a:off x="1493132" y="2843649"/>
            <a:ext cx="587020" cy="284241"/>
            <a:chOff x="495099" y="3246801"/>
            <a:chExt cx="830225" cy="401999"/>
          </a:xfrm>
        </p:grpSpPr>
        <p:pic>
          <p:nvPicPr>
            <p:cNvPr id="2217" name="図 2216">
              <a:extLst>
                <a:ext uri="{FF2B5EF4-FFF2-40B4-BE49-F238E27FC236}">
                  <a16:creationId xmlns:a16="http://schemas.microsoft.com/office/drawing/2014/main" id="{52764648-3C02-5FEF-C327-6725B95EA182}"/>
                </a:ext>
              </a:extLst>
            </p:cNvPr>
            <p:cNvPicPr>
              <a:picLocks noChangeAspect="1"/>
            </p:cNvPicPr>
            <p:nvPr/>
          </p:nvPicPr>
          <p:blipFill>
            <a:blip r:embed="rId48"/>
            <a:stretch>
              <a:fillRect/>
            </a:stretch>
          </p:blipFill>
          <p:spPr>
            <a:xfrm>
              <a:off x="602174" y="3246801"/>
              <a:ext cx="616077" cy="154686"/>
            </a:xfrm>
            <a:prstGeom prst="rect">
              <a:avLst/>
            </a:prstGeom>
          </p:spPr>
        </p:pic>
        <p:sp>
          <p:nvSpPr>
            <p:cNvPr id="2218" name="テキスト ボックス 2217">
              <a:extLst>
                <a:ext uri="{FF2B5EF4-FFF2-40B4-BE49-F238E27FC236}">
                  <a16:creationId xmlns:a16="http://schemas.microsoft.com/office/drawing/2014/main" id="{9A70A150-1614-DB4D-A51E-842337DA5CF8}"/>
                </a:ext>
              </a:extLst>
            </p:cNvPr>
            <p:cNvSpPr txBox="1"/>
            <p:nvPr/>
          </p:nvSpPr>
          <p:spPr>
            <a:xfrm>
              <a:off x="495099" y="3365864"/>
              <a:ext cx="830225" cy="282936"/>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SUNMI</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社</a:t>
              </a:r>
            </a:p>
          </p:txBody>
        </p:sp>
      </p:grpSp>
      <p:grpSp>
        <p:nvGrpSpPr>
          <p:cNvPr id="2219" name="グループ化 2218">
            <a:extLst>
              <a:ext uri="{FF2B5EF4-FFF2-40B4-BE49-F238E27FC236}">
                <a16:creationId xmlns:a16="http://schemas.microsoft.com/office/drawing/2014/main" id="{1F8FEF2D-1D5A-1593-AAF4-15B383925DF2}"/>
              </a:ext>
            </a:extLst>
          </p:cNvPr>
          <p:cNvGrpSpPr>
            <a:grpSpLocks noChangeAspect="1"/>
          </p:cNvGrpSpPr>
          <p:nvPr/>
        </p:nvGrpSpPr>
        <p:grpSpPr>
          <a:xfrm>
            <a:off x="1508713" y="5914820"/>
            <a:ext cx="1141286" cy="491592"/>
            <a:chOff x="135617" y="6051386"/>
            <a:chExt cx="1614116" cy="695258"/>
          </a:xfrm>
        </p:grpSpPr>
        <p:pic>
          <p:nvPicPr>
            <p:cNvPr id="2220" name="図 2219">
              <a:extLst>
                <a:ext uri="{FF2B5EF4-FFF2-40B4-BE49-F238E27FC236}">
                  <a16:creationId xmlns:a16="http://schemas.microsoft.com/office/drawing/2014/main" id="{EE43DF6D-6712-44ED-6C95-ACDA5BD2FFE4}"/>
                </a:ext>
              </a:extLst>
            </p:cNvPr>
            <p:cNvPicPr>
              <a:picLocks noChangeAspect="1"/>
            </p:cNvPicPr>
            <p:nvPr/>
          </p:nvPicPr>
          <p:blipFill>
            <a:blip r:embed="rId49"/>
            <a:stretch>
              <a:fillRect/>
            </a:stretch>
          </p:blipFill>
          <p:spPr>
            <a:xfrm>
              <a:off x="490048" y="6051386"/>
              <a:ext cx="905255" cy="173165"/>
            </a:xfrm>
            <a:prstGeom prst="rect">
              <a:avLst/>
            </a:prstGeom>
          </p:spPr>
        </p:pic>
        <p:sp>
          <p:nvSpPr>
            <p:cNvPr id="2221" name="テキスト ボックス 2220">
              <a:extLst>
                <a:ext uri="{FF2B5EF4-FFF2-40B4-BE49-F238E27FC236}">
                  <a16:creationId xmlns:a16="http://schemas.microsoft.com/office/drawing/2014/main" id="{6C4BA1AB-60B9-AC2C-F2CF-9AD746A3A06C}"/>
                </a:ext>
              </a:extLst>
            </p:cNvPr>
            <p:cNvSpPr txBox="1"/>
            <p:nvPr/>
          </p:nvSpPr>
          <p:spPr>
            <a:xfrm>
              <a:off x="135617" y="6159006"/>
              <a:ext cx="1614116" cy="587638"/>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Cloud Computing and</a:t>
              </a:r>
              <a:endPar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IoT Association</a:t>
              </a:r>
              <a:r>
                <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 </a:t>
              </a:r>
              <a:r>
                <a:rPr kumimoji="1" lang="en-US" altLang="ja-JP"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in Taiwan</a:t>
              </a:r>
              <a:endPar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endParaRPr>
            </a:p>
          </p:txBody>
        </p:sp>
      </p:grpSp>
      <p:grpSp>
        <p:nvGrpSpPr>
          <p:cNvPr id="2222" name="グループ化 2221">
            <a:extLst>
              <a:ext uri="{FF2B5EF4-FFF2-40B4-BE49-F238E27FC236}">
                <a16:creationId xmlns:a16="http://schemas.microsoft.com/office/drawing/2014/main" id="{15D0D718-F4AA-2AEC-CA39-6ADCA5896BAE}"/>
              </a:ext>
            </a:extLst>
          </p:cNvPr>
          <p:cNvGrpSpPr>
            <a:grpSpLocks noChangeAspect="1"/>
          </p:cNvGrpSpPr>
          <p:nvPr/>
        </p:nvGrpSpPr>
        <p:grpSpPr>
          <a:xfrm>
            <a:off x="3005885" y="5994759"/>
            <a:ext cx="813044" cy="354661"/>
            <a:chOff x="1754616" y="5864929"/>
            <a:chExt cx="1149885" cy="501600"/>
          </a:xfrm>
        </p:grpSpPr>
        <p:pic>
          <p:nvPicPr>
            <p:cNvPr id="2223" name="Picture 2" descr="Industrial Technology Research Institute (ITRI)">
              <a:extLst>
                <a:ext uri="{FF2B5EF4-FFF2-40B4-BE49-F238E27FC236}">
                  <a16:creationId xmlns:a16="http://schemas.microsoft.com/office/drawing/2014/main" id="{7BE3C434-99D5-A69F-3833-F0B72E32B7EE}"/>
                </a:ext>
              </a:extLst>
            </p:cNvPr>
            <p:cNvPicPr>
              <a:picLocks noChangeAspect="1" noChangeArrowheads="1"/>
            </p:cNvPicPr>
            <p:nvPr/>
          </p:nvPicPr>
          <p:blipFill rotWithShape="1">
            <a:blip r:embed="rId50">
              <a:extLst>
                <a:ext uri="{28A0092B-C50C-407E-A947-70E740481C1C}">
                  <a14:useLocalDpi xmlns:a14="http://schemas.microsoft.com/office/drawing/2010/main" val="0"/>
                </a:ext>
              </a:extLst>
            </a:blip>
            <a:srcRect t="26186" r="21651" b="25808"/>
            <a:stretch/>
          </p:blipFill>
          <p:spPr bwMode="auto">
            <a:xfrm>
              <a:off x="1991247" y="5864929"/>
              <a:ext cx="676622" cy="259112"/>
            </a:xfrm>
            <a:prstGeom prst="rect">
              <a:avLst/>
            </a:prstGeom>
            <a:noFill/>
            <a:extLst>
              <a:ext uri="{909E8E84-426E-40DD-AFC4-6F175D3DCCD1}">
                <a14:hiddenFill xmlns:a14="http://schemas.microsoft.com/office/drawing/2010/main">
                  <a:solidFill>
                    <a:srgbClr val="FFFFFF"/>
                  </a:solidFill>
                </a14:hiddenFill>
              </a:ext>
            </a:extLst>
          </p:spPr>
        </p:pic>
        <p:sp>
          <p:nvSpPr>
            <p:cNvPr id="2224" name="テキスト ボックス 2223">
              <a:extLst>
                <a:ext uri="{FF2B5EF4-FFF2-40B4-BE49-F238E27FC236}">
                  <a16:creationId xmlns:a16="http://schemas.microsoft.com/office/drawing/2014/main" id="{0F8A853B-FDFB-4CB1-7137-ACF8FAAA0A6A}"/>
                </a:ext>
              </a:extLst>
            </p:cNvPr>
            <p:cNvSpPr txBox="1"/>
            <p:nvPr/>
          </p:nvSpPr>
          <p:spPr>
            <a:xfrm>
              <a:off x="1754616" y="6083590"/>
              <a:ext cx="1149885" cy="282939"/>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rPr>
                <a:t>工業技術研究院</a:t>
              </a:r>
              <a:endParaRPr kumimoji="1" lang="ja-JP" altLang="en-US" sz="700" b="1" i="0" u="none" strike="noStrike" kern="1200" cap="none" spc="0" normalizeH="0" baseline="0" noProof="0" dirty="0">
                <a:ln>
                  <a:noFill/>
                </a:ln>
                <a:solidFill>
                  <a:srgbClr val="002060"/>
                </a:solidFill>
                <a:effectLst/>
                <a:uLnTx/>
                <a:uFillTx/>
                <a:latin typeface="游ゴシック" panose="020B0400000000000000" pitchFamily="50" charset="-128"/>
                <a:ea typeface="游ゴシック" panose="020B0400000000000000" pitchFamily="50" charset="-128"/>
              </a:endParaRPr>
            </a:p>
          </p:txBody>
        </p:sp>
      </p:grpSp>
      <p:grpSp>
        <p:nvGrpSpPr>
          <p:cNvPr id="2225" name="グループ化 2224">
            <a:extLst>
              <a:ext uri="{FF2B5EF4-FFF2-40B4-BE49-F238E27FC236}">
                <a16:creationId xmlns:a16="http://schemas.microsoft.com/office/drawing/2014/main" id="{3B93306C-EBEB-9107-BE6A-C4EF13CBB57E}"/>
              </a:ext>
            </a:extLst>
          </p:cNvPr>
          <p:cNvGrpSpPr>
            <a:grpSpLocks noChangeAspect="1"/>
          </p:cNvGrpSpPr>
          <p:nvPr/>
        </p:nvGrpSpPr>
        <p:grpSpPr>
          <a:xfrm>
            <a:off x="1526308" y="4004571"/>
            <a:ext cx="596638" cy="385925"/>
            <a:chOff x="7600441" y="3609284"/>
            <a:chExt cx="605523" cy="391668"/>
          </a:xfrm>
        </p:grpSpPr>
        <p:pic>
          <p:nvPicPr>
            <p:cNvPr id="2226" name="図 2225">
              <a:extLst>
                <a:ext uri="{FF2B5EF4-FFF2-40B4-BE49-F238E27FC236}">
                  <a16:creationId xmlns:a16="http://schemas.microsoft.com/office/drawing/2014/main" id="{D6B9989E-E543-C338-CDBF-CA58703B1389}"/>
                </a:ext>
              </a:extLst>
            </p:cNvPr>
            <p:cNvPicPr>
              <a:picLocks noChangeAspect="1"/>
            </p:cNvPicPr>
            <p:nvPr/>
          </p:nvPicPr>
          <p:blipFill>
            <a:blip r:embed="rId51"/>
            <a:stretch>
              <a:fillRect/>
            </a:stretch>
          </p:blipFill>
          <p:spPr>
            <a:xfrm>
              <a:off x="7633390" y="3609284"/>
              <a:ext cx="539621" cy="212659"/>
            </a:xfrm>
            <a:prstGeom prst="rect">
              <a:avLst/>
            </a:prstGeom>
          </p:spPr>
        </p:pic>
        <p:sp>
          <p:nvSpPr>
            <p:cNvPr id="2227" name="テキスト ボックス 2226">
              <a:extLst>
                <a:ext uri="{FF2B5EF4-FFF2-40B4-BE49-F238E27FC236}">
                  <a16:creationId xmlns:a16="http://schemas.microsoft.com/office/drawing/2014/main" id="{29B5C6DD-4745-227D-D244-E78FFFB43076}"/>
                </a:ext>
              </a:extLst>
            </p:cNvPr>
            <p:cNvSpPr txBox="1"/>
            <p:nvPr/>
          </p:nvSpPr>
          <p:spPr>
            <a:xfrm>
              <a:off x="7600441" y="3797920"/>
              <a:ext cx="605523" cy="203032"/>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defTabSz="742676">
                <a:defRPr/>
              </a:pPr>
              <a:r>
                <a:rPr lang="en-US" altLang="ja-JP" sz="700" dirty="0">
                  <a:latin typeface="游ゴシック" panose="020B0400000000000000" pitchFamily="50" charset="-128"/>
                  <a:ea typeface="游ゴシック" panose="020B0400000000000000" pitchFamily="50" charset="-128"/>
                </a:rPr>
                <a:t>Vismonet</a:t>
              </a:r>
              <a:endParaRPr lang="ja-JP" altLang="en-US" sz="700" dirty="0">
                <a:latin typeface="游ゴシック" panose="020B0400000000000000" pitchFamily="50" charset="-128"/>
                <a:ea typeface="游ゴシック" panose="020B0400000000000000" pitchFamily="50" charset="-128"/>
              </a:endParaRPr>
            </a:p>
          </p:txBody>
        </p:sp>
      </p:grpSp>
      <p:grpSp>
        <p:nvGrpSpPr>
          <p:cNvPr id="2228" name="グループ化 2227">
            <a:extLst>
              <a:ext uri="{FF2B5EF4-FFF2-40B4-BE49-F238E27FC236}">
                <a16:creationId xmlns:a16="http://schemas.microsoft.com/office/drawing/2014/main" id="{BE64B56C-B900-A11C-AB33-0F8FBD1998DD}"/>
              </a:ext>
            </a:extLst>
          </p:cNvPr>
          <p:cNvGrpSpPr>
            <a:grpSpLocks noChangeAspect="1"/>
          </p:cNvGrpSpPr>
          <p:nvPr/>
        </p:nvGrpSpPr>
        <p:grpSpPr>
          <a:xfrm>
            <a:off x="3562159" y="4004571"/>
            <a:ext cx="574937" cy="366053"/>
            <a:chOff x="4789888" y="5455738"/>
            <a:chExt cx="597424" cy="380371"/>
          </a:xfrm>
        </p:grpSpPr>
        <p:pic>
          <p:nvPicPr>
            <p:cNvPr id="2229" name="図 2228">
              <a:extLst>
                <a:ext uri="{FF2B5EF4-FFF2-40B4-BE49-F238E27FC236}">
                  <a16:creationId xmlns:a16="http://schemas.microsoft.com/office/drawing/2014/main" id="{573806ED-4737-2178-005D-16E15C40A468}"/>
                </a:ext>
              </a:extLst>
            </p:cNvPr>
            <p:cNvPicPr>
              <a:picLocks noChangeAspect="1"/>
            </p:cNvPicPr>
            <p:nvPr/>
          </p:nvPicPr>
          <p:blipFill>
            <a:blip r:embed="rId52"/>
            <a:stretch>
              <a:fillRect/>
            </a:stretch>
          </p:blipFill>
          <p:spPr>
            <a:xfrm>
              <a:off x="4789888" y="5455738"/>
              <a:ext cx="597424" cy="161251"/>
            </a:xfrm>
            <a:prstGeom prst="rect">
              <a:avLst/>
            </a:prstGeom>
          </p:spPr>
        </p:pic>
        <p:sp>
          <p:nvSpPr>
            <p:cNvPr id="2230" name="テキスト ボックス 2229">
              <a:extLst>
                <a:ext uri="{FF2B5EF4-FFF2-40B4-BE49-F238E27FC236}">
                  <a16:creationId xmlns:a16="http://schemas.microsoft.com/office/drawing/2014/main" id="{76E3AF84-E237-5353-C829-D4D7017E41BB}"/>
                </a:ext>
              </a:extLst>
            </p:cNvPr>
            <p:cNvSpPr txBox="1"/>
            <p:nvPr/>
          </p:nvSpPr>
          <p:spPr>
            <a:xfrm>
              <a:off x="4838425" y="5628229"/>
              <a:ext cx="511703" cy="207880"/>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defTabSz="742676">
                <a:defRPr/>
              </a:pPr>
              <a:r>
                <a:rPr lang="en-US" altLang="ja-JP" sz="700" dirty="0">
                  <a:latin typeface="游ゴシック" panose="020B0400000000000000" pitchFamily="50" charset="-128"/>
                  <a:ea typeface="游ゴシック" panose="020B0400000000000000" pitchFamily="50" charset="-128"/>
                </a:rPr>
                <a:t>AsiaRF</a:t>
              </a:r>
              <a:endParaRPr lang="ja-JP" altLang="en-US" sz="700" dirty="0">
                <a:latin typeface="游ゴシック" panose="020B0400000000000000" pitchFamily="50" charset="-128"/>
                <a:ea typeface="游ゴシック" panose="020B0400000000000000" pitchFamily="50" charset="-128"/>
              </a:endParaRPr>
            </a:p>
          </p:txBody>
        </p:sp>
      </p:grpSp>
      <p:grpSp>
        <p:nvGrpSpPr>
          <p:cNvPr id="2231" name="グループ化 2230">
            <a:extLst>
              <a:ext uri="{FF2B5EF4-FFF2-40B4-BE49-F238E27FC236}">
                <a16:creationId xmlns:a16="http://schemas.microsoft.com/office/drawing/2014/main" id="{D9506922-830F-E82E-5E3F-3198B5A46FB6}"/>
              </a:ext>
            </a:extLst>
          </p:cNvPr>
          <p:cNvGrpSpPr>
            <a:grpSpLocks noChangeAspect="1"/>
          </p:cNvGrpSpPr>
          <p:nvPr/>
        </p:nvGrpSpPr>
        <p:grpSpPr>
          <a:xfrm>
            <a:off x="3484990" y="2859641"/>
            <a:ext cx="630961" cy="317015"/>
            <a:chOff x="8054760" y="3586747"/>
            <a:chExt cx="655638" cy="329412"/>
          </a:xfrm>
        </p:grpSpPr>
        <p:pic>
          <p:nvPicPr>
            <p:cNvPr id="2232" name="図 2231">
              <a:extLst>
                <a:ext uri="{FF2B5EF4-FFF2-40B4-BE49-F238E27FC236}">
                  <a16:creationId xmlns:a16="http://schemas.microsoft.com/office/drawing/2014/main" id="{E513029E-7B3B-06A4-62A5-A78CB488E0F3}"/>
                </a:ext>
              </a:extLst>
            </p:cNvPr>
            <p:cNvPicPr>
              <a:picLocks noChangeAspect="1"/>
            </p:cNvPicPr>
            <p:nvPr/>
          </p:nvPicPr>
          <p:blipFill>
            <a:blip r:embed="rId53"/>
            <a:stretch>
              <a:fillRect/>
            </a:stretch>
          </p:blipFill>
          <p:spPr>
            <a:xfrm>
              <a:off x="8054760" y="3586747"/>
              <a:ext cx="655638" cy="128867"/>
            </a:xfrm>
            <a:prstGeom prst="rect">
              <a:avLst/>
            </a:prstGeom>
          </p:spPr>
        </p:pic>
        <p:sp>
          <p:nvSpPr>
            <p:cNvPr id="2233" name="テキスト ボックス 2232">
              <a:extLst>
                <a:ext uri="{FF2B5EF4-FFF2-40B4-BE49-F238E27FC236}">
                  <a16:creationId xmlns:a16="http://schemas.microsoft.com/office/drawing/2014/main" id="{FDEA3F76-33C7-1855-E55A-803FCBC3C9CA}"/>
                </a:ext>
              </a:extLst>
            </p:cNvPr>
            <p:cNvSpPr txBox="1"/>
            <p:nvPr/>
          </p:nvSpPr>
          <p:spPr>
            <a:xfrm>
              <a:off x="8073425" y="3708281"/>
              <a:ext cx="618307" cy="207878"/>
            </a:xfrm>
            <a:prstGeom prst="rect">
              <a:avLst/>
            </a:prstGeom>
            <a:noFill/>
          </p:spPr>
          <p:txBody>
            <a:bodyPr wrap="non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defTabSz="742676">
                <a:defRPr/>
              </a:pPr>
              <a:r>
                <a:rPr lang="en-US" altLang="ja-JP" sz="700" dirty="0">
                  <a:latin typeface="游ゴシック" panose="020B0400000000000000" pitchFamily="50" charset="-128"/>
                  <a:ea typeface="游ゴシック" panose="020B0400000000000000" pitchFamily="50" charset="-128"/>
                </a:rPr>
                <a:t>Brickcom</a:t>
              </a:r>
              <a:endParaRPr lang="ja-JP" altLang="en-US" sz="700" dirty="0">
                <a:latin typeface="游ゴシック" panose="020B0400000000000000" pitchFamily="50" charset="-128"/>
                <a:ea typeface="游ゴシック" panose="020B0400000000000000" pitchFamily="50" charset="-128"/>
              </a:endParaRPr>
            </a:p>
          </p:txBody>
        </p:sp>
      </p:grpSp>
      <p:grpSp>
        <p:nvGrpSpPr>
          <p:cNvPr id="2234" name="グループ化 2233">
            <a:extLst>
              <a:ext uri="{FF2B5EF4-FFF2-40B4-BE49-F238E27FC236}">
                <a16:creationId xmlns:a16="http://schemas.microsoft.com/office/drawing/2014/main" id="{0434AB69-7A45-5BE6-BE0F-ADCE7E28BFDC}"/>
              </a:ext>
            </a:extLst>
          </p:cNvPr>
          <p:cNvGrpSpPr>
            <a:grpSpLocks noChangeAspect="1"/>
          </p:cNvGrpSpPr>
          <p:nvPr/>
        </p:nvGrpSpPr>
        <p:grpSpPr>
          <a:xfrm>
            <a:off x="2423923" y="4569825"/>
            <a:ext cx="734244" cy="438347"/>
            <a:chOff x="7106350" y="3403975"/>
            <a:chExt cx="920844" cy="505611"/>
          </a:xfrm>
        </p:grpSpPr>
        <p:pic>
          <p:nvPicPr>
            <p:cNvPr id="2235" name="図 2234">
              <a:extLst>
                <a:ext uri="{FF2B5EF4-FFF2-40B4-BE49-F238E27FC236}">
                  <a16:creationId xmlns:a16="http://schemas.microsoft.com/office/drawing/2014/main" id="{ACBE35CE-D9FB-9190-65C1-E2A1CC3FF74E}"/>
                </a:ext>
              </a:extLst>
            </p:cNvPr>
            <p:cNvPicPr>
              <a:picLocks noChangeAspect="1"/>
            </p:cNvPicPr>
            <p:nvPr/>
          </p:nvPicPr>
          <p:blipFill>
            <a:blip r:embed="rId54"/>
            <a:stretch>
              <a:fillRect/>
            </a:stretch>
          </p:blipFill>
          <p:spPr>
            <a:xfrm>
              <a:off x="7219675" y="3403975"/>
              <a:ext cx="694194" cy="210737"/>
            </a:xfrm>
            <a:prstGeom prst="rect">
              <a:avLst/>
            </a:prstGeom>
          </p:spPr>
        </p:pic>
        <p:sp>
          <p:nvSpPr>
            <p:cNvPr id="2236" name="テキスト ボックス 2235">
              <a:extLst>
                <a:ext uri="{FF2B5EF4-FFF2-40B4-BE49-F238E27FC236}">
                  <a16:creationId xmlns:a16="http://schemas.microsoft.com/office/drawing/2014/main" id="{9C2F1AF2-C1F1-7609-C1C7-2D9F9361C92F}"/>
                </a:ext>
              </a:extLst>
            </p:cNvPr>
            <p:cNvSpPr txBox="1"/>
            <p:nvPr/>
          </p:nvSpPr>
          <p:spPr>
            <a:xfrm>
              <a:off x="7106350" y="3554581"/>
              <a:ext cx="920844" cy="355005"/>
            </a:xfrm>
            <a:prstGeom prst="rect">
              <a:avLst/>
            </a:prstGeom>
            <a:noFill/>
          </p:spPr>
          <p:txBody>
            <a:bodyPr wrap="square" rtlCol="0">
              <a:spAutoFit/>
            </a:bodyPr>
            <a:lstStyle>
              <a:defPPr>
                <a:defRPr lang="ja-JP"/>
              </a:defPPr>
              <a:lvl1pPr algn="ctr">
                <a:defRPr sz="800" b="1">
                  <a:solidFill>
                    <a:srgbClr val="002060"/>
                  </a:solidFill>
                  <a:latin typeface="Meiryo UI" panose="020B0604030504040204" pitchFamily="50" charset="-128"/>
                  <a:ea typeface="Meiryo UI" panose="020B0604030504040204" pitchFamily="50" charset="-128"/>
                </a:defRPr>
              </a:lvl1pPr>
            </a:lstStyle>
            <a:p>
              <a:pPr defTabSz="742676">
                <a:defRPr/>
              </a:pPr>
              <a:r>
                <a:rPr lang="en-US" altLang="ja-JP" sz="700" dirty="0">
                  <a:latin typeface="游ゴシック" panose="020B0400000000000000" pitchFamily="50" charset="-128"/>
                  <a:ea typeface="游ゴシック" panose="020B0400000000000000" pitchFamily="50" charset="-128"/>
                </a:rPr>
                <a:t>Vantron Technology</a:t>
              </a:r>
            </a:p>
          </p:txBody>
        </p:sp>
      </p:grpSp>
      <p:sp>
        <p:nvSpPr>
          <p:cNvPr id="2237" name="正方形/長方形 2236">
            <a:extLst>
              <a:ext uri="{FF2B5EF4-FFF2-40B4-BE49-F238E27FC236}">
                <a16:creationId xmlns:a16="http://schemas.microsoft.com/office/drawing/2014/main" id="{D7B45C2E-C493-7256-EB1E-67036C9E058A}"/>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3166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3D5D59-9FBF-4B1D-43B9-D383DB5E57A3}"/>
              </a:ext>
            </a:extLst>
          </p:cNvPr>
          <p:cNvSpPr>
            <a:spLocks noGrp="1"/>
          </p:cNvSpPr>
          <p:nvPr>
            <p:ph type="title"/>
          </p:nvPr>
        </p:nvSpPr>
        <p:spPr/>
        <p:txBody>
          <a:bodyPr>
            <a:normAutofit/>
          </a:bodyPr>
          <a:lstStyle/>
          <a:p>
            <a:r>
              <a:rPr lang="ja-JP" altLang="en-US" sz="2400" dirty="0">
                <a:latin typeface="HGS創英角ｺﾞｼｯｸUB" panose="020B0900000000000000" pitchFamily="50" charset="-128"/>
                <a:ea typeface="HGS創英角ｺﾞｼｯｸUB" panose="020B0900000000000000" pitchFamily="50" charset="-128"/>
              </a:rPr>
              <a:t>協議会における機能・取組み</a:t>
            </a:r>
          </a:p>
        </p:txBody>
      </p:sp>
      <p:sp>
        <p:nvSpPr>
          <p:cNvPr id="4" name="正方形/長方形 3">
            <a:extLst>
              <a:ext uri="{FF2B5EF4-FFF2-40B4-BE49-F238E27FC236}">
                <a16:creationId xmlns:a16="http://schemas.microsoft.com/office/drawing/2014/main" id="{66D6BF36-6B28-7F30-C98F-C7D6F9A4729B}"/>
              </a:ext>
            </a:extLst>
          </p:cNvPr>
          <p:cNvSpPr/>
          <p:nvPr/>
        </p:nvSpPr>
        <p:spPr>
          <a:xfrm>
            <a:off x="1775520" y="691511"/>
            <a:ext cx="8640962" cy="584096"/>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200" dirty="0">
                <a:latin typeface="HGS創英角ｺﾞｼｯｸUB" panose="020B0900000000000000" pitchFamily="50" charset="-128"/>
                <a:ea typeface="HGS創英角ｺﾞｼｯｸUB" panose="020B0900000000000000" pitchFamily="50" charset="-128"/>
              </a:rPr>
              <a:t>802.11ah</a:t>
            </a:r>
            <a:r>
              <a:rPr lang="ja-JP" altLang="en-US" sz="3200" dirty="0">
                <a:latin typeface="HGS創英角ｺﾞｼｯｸUB" panose="020B0900000000000000" pitchFamily="50" charset="-128"/>
                <a:ea typeface="HGS創英角ｺﾞｼｯｸUB" panose="020B0900000000000000" pitchFamily="50" charset="-128"/>
              </a:rPr>
              <a:t>推進協議会</a:t>
            </a:r>
          </a:p>
        </p:txBody>
      </p:sp>
      <p:sp>
        <p:nvSpPr>
          <p:cNvPr id="5" name="正方形/長方形 4">
            <a:extLst>
              <a:ext uri="{FF2B5EF4-FFF2-40B4-BE49-F238E27FC236}">
                <a16:creationId xmlns:a16="http://schemas.microsoft.com/office/drawing/2014/main" id="{BA7F0389-5550-DEEC-F134-F483E0CD0F0A}"/>
              </a:ext>
            </a:extLst>
          </p:cNvPr>
          <p:cNvSpPr/>
          <p:nvPr/>
        </p:nvSpPr>
        <p:spPr>
          <a:xfrm>
            <a:off x="5051885" y="1467515"/>
            <a:ext cx="2088232" cy="288032"/>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HGP創英角ｺﾞｼｯｸUB" panose="020B0900000000000000" pitchFamily="50" charset="-128"/>
                <a:ea typeface="HGP創英角ｺﾞｼｯｸUB" panose="020B0900000000000000" pitchFamily="50" charset="-128"/>
              </a:rPr>
              <a:t>会長</a:t>
            </a:r>
          </a:p>
        </p:txBody>
      </p:sp>
      <p:sp>
        <p:nvSpPr>
          <p:cNvPr id="8" name="正方形/長方形 7">
            <a:extLst>
              <a:ext uri="{FF2B5EF4-FFF2-40B4-BE49-F238E27FC236}">
                <a16:creationId xmlns:a16="http://schemas.microsoft.com/office/drawing/2014/main" id="{9F3FA95C-13FA-4FAA-D517-E883F354F3A3}"/>
              </a:ext>
            </a:extLst>
          </p:cNvPr>
          <p:cNvSpPr/>
          <p:nvPr/>
        </p:nvSpPr>
        <p:spPr>
          <a:xfrm>
            <a:off x="1775520" y="3430174"/>
            <a:ext cx="1981901" cy="288032"/>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latin typeface="HGP創英角ｺﾞｼｯｸUB" panose="020B0900000000000000" pitchFamily="50" charset="-128"/>
                <a:ea typeface="HGP創英角ｺﾞｼｯｸUB" panose="020B0900000000000000" pitchFamily="50" charset="-128"/>
              </a:rPr>
              <a:t>国際アライアンス</a:t>
            </a:r>
            <a:r>
              <a:rPr lang="en-US" altLang="ja-JP" sz="1400" dirty="0">
                <a:latin typeface="HGP創英角ｺﾞｼｯｸUB" panose="020B0900000000000000" pitchFamily="50" charset="-128"/>
                <a:ea typeface="HGP創英角ｺﾞｼｯｸUB" panose="020B0900000000000000" pitchFamily="50" charset="-128"/>
              </a:rPr>
              <a:t>TG</a:t>
            </a:r>
            <a:endParaRPr kumimoji="1" lang="ja-JP" altLang="en-US" sz="1400" dirty="0">
              <a:latin typeface="HGP創英角ｺﾞｼｯｸUB" panose="020B0900000000000000" pitchFamily="50" charset="-128"/>
              <a:ea typeface="HGP創英角ｺﾞｼｯｸUB" panose="020B0900000000000000" pitchFamily="50" charset="-128"/>
            </a:endParaRPr>
          </a:p>
        </p:txBody>
      </p:sp>
      <p:sp>
        <p:nvSpPr>
          <p:cNvPr id="10" name="テキスト ボックス 9">
            <a:extLst>
              <a:ext uri="{FF2B5EF4-FFF2-40B4-BE49-F238E27FC236}">
                <a16:creationId xmlns:a16="http://schemas.microsoft.com/office/drawing/2014/main" id="{B2E0D546-2B56-A238-7D1D-A1578516D0FA}"/>
              </a:ext>
            </a:extLst>
          </p:cNvPr>
          <p:cNvSpPr txBox="1"/>
          <p:nvPr/>
        </p:nvSpPr>
        <p:spPr>
          <a:xfrm>
            <a:off x="7136704" y="1476033"/>
            <a:ext cx="3785051" cy="415498"/>
          </a:xfrm>
          <a:prstGeom prst="rect">
            <a:avLst/>
          </a:prstGeom>
          <a:noFill/>
        </p:spPr>
        <p:txBody>
          <a:bodyPr wrap="square" rtlCol="0">
            <a:spAutoFit/>
          </a:bodyPr>
          <a:lstStyle/>
          <a:p>
            <a:r>
              <a:rPr lang="ja-JP" altLang="en-US" sz="1050" b="1" dirty="0">
                <a:solidFill>
                  <a:srgbClr val="002060"/>
                </a:solidFill>
                <a:latin typeface="Meiryo UI" panose="020B0604030504040204" pitchFamily="50" charset="-128"/>
                <a:ea typeface="Meiryo UI" panose="020B0604030504040204" pitchFamily="50" charset="-128"/>
              </a:rPr>
              <a:t>会長：小林忠男 一般社団法人 無線</a:t>
            </a:r>
            <a:r>
              <a:rPr lang="en-US" altLang="ja-JP" sz="1050" b="1" dirty="0">
                <a:solidFill>
                  <a:srgbClr val="002060"/>
                </a:solidFill>
                <a:latin typeface="Meiryo UI" panose="020B0604030504040204" pitchFamily="50" charset="-128"/>
                <a:ea typeface="Meiryo UI" panose="020B0604030504040204" pitchFamily="50" charset="-128"/>
              </a:rPr>
              <a:t>LAN</a:t>
            </a:r>
            <a:r>
              <a:rPr lang="ja-JP" altLang="en-US" sz="1050" b="1" dirty="0">
                <a:solidFill>
                  <a:srgbClr val="002060"/>
                </a:solidFill>
                <a:latin typeface="Meiryo UI" panose="020B0604030504040204" pitchFamily="50" charset="-128"/>
                <a:ea typeface="Meiryo UI" panose="020B0604030504040204" pitchFamily="50" charset="-128"/>
              </a:rPr>
              <a:t>ビジネス推進連絡会</a:t>
            </a:r>
          </a:p>
          <a:p>
            <a:r>
              <a:rPr kumimoji="1" lang="ja-JP" altLang="en-US" sz="1050" b="1" dirty="0">
                <a:solidFill>
                  <a:srgbClr val="002060"/>
                </a:solidFill>
                <a:latin typeface="Meiryo UI" panose="020B0604030504040204" pitchFamily="50" charset="-128"/>
                <a:ea typeface="Meiryo UI" panose="020B0604030504040204" pitchFamily="50" charset="-128"/>
              </a:rPr>
              <a:t>副会長：鷹取泰司 </a:t>
            </a:r>
            <a:r>
              <a:rPr kumimoji="1" lang="en-US" altLang="ja-JP" sz="1050" b="1" dirty="0">
                <a:solidFill>
                  <a:srgbClr val="002060"/>
                </a:solidFill>
                <a:latin typeface="Meiryo UI" panose="020B0604030504040204" pitchFamily="50" charset="-128"/>
                <a:ea typeface="Meiryo UI" panose="020B0604030504040204" pitchFamily="50" charset="-128"/>
              </a:rPr>
              <a:t>NTT</a:t>
            </a:r>
            <a:r>
              <a:rPr kumimoji="1" lang="ja-JP" altLang="en-US" sz="1050" b="1" dirty="0">
                <a:solidFill>
                  <a:srgbClr val="002060"/>
                </a:solidFill>
                <a:latin typeface="Meiryo UI" panose="020B0604030504040204" pitchFamily="50" charset="-128"/>
                <a:ea typeface="Meiryo UI" panose="020B0604030504040204" pitchFamily="50" charset="-128"/>
              </a:rPr>
              <a:t>アクセスサービス研究所</a:t>
            </a:r>
          </a:p>
        </p:txBody>
      </p:sp>
      <p:sp>
        <p:nvSpPr>
          <p:cNvPr id="12" name="正方形/長方形 11">
            <a:extLst>
              <a:ext uri="{FF2B5EF4-FFF2-40B4-BE49-F238E27FC236}">
                <a16:creationId xmlns:a16="http://schemas.microsoft.com/office/drawing/2014/main" id="{9603921A-3E4B-1AD0-4A24-3772C282BE80}"/>
              </a:ext>
            </a:extLst>
          </p:cNvPr>
          <p:cNvSpPr/>
          <p:nvPr/>
        </p:nvSpPr>
        <p:spPr>
          <a:xfrm>
            <a:off x="5051885" y="1891531"/>
            <a:ext cx="2088232" cy="288032"/>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HGP創英角ｺﾞｼｯｸUB" panose="020B0900000000000000" pitchFamily="50" charset="-128"/>
                <a:ea typeface="HGP創英角ｺﾞｼｯｸUB" panose="020B0900000000000000" pitchFamily="50" charset="-128"/>
              </a:rPr>
              <a:t>運営委員会</a:t>
            </a:r>
            <a:endParaRPr kumimoji="1" lang="ja-JP" altLang="en-US" dirty="0">
              <a:latin typeface="HGP創英角ｺﾞｼｯｸUB" panose="020B0900000000000000" pitchFamily="50" charset="-128"/>
              <a:ea typeface="HGP創英角ｺﾞｼｯｸUB" panose="020B0900000000000000" pitchFamily="50" charset="-128"/>
            </a:endParaRPr>
          </a:p>
        </p:txBody>
      </p:sp>
      <p:sp>
        <p:nvSpPr>
          <p:cNvPr id="13" name="テキスト ボックス 12">
            <a:extLst>
              <a:ext uri="{FF2B5EF4-FFF2-40B4-BE49-F238E27FC236}">
                <a16:creationId xmlns:a16="http://schemas.microsoft.com/office/drawing/2014/main" id="{AC5B74AB-2E6A-95D8-3949-A18E3A71CAC2}"/>
              </a:ext>
            </a:extLst>
          </p:cNvPr>
          <p:cNvSpPr txBox="1"/>
          <p:nvPr/>
        </p:nvSpPr>
        <p:spPr>
          <a:xfrm>
            <a:off x="4675994" y="2188878"/>
            <a:ext cx="2830536" cy="1138773"/>
          </a:xfrm>
          <a:prstGeom prst="rect">
            <a:avLst/>
          </a:prstGeom>
          <a:noFill/>
        </p:spPr>
        <p:txBody>
          <a:bodyPr wrap="square" rtlCol="0">
            <a:spAutoFit/>
          </a:bodyPr>
          <a:lstStyle/>
          <a:p>
            <a:pPr algn="ctr"/>
            <a:r>
              <a:rPr kumimoji="1" lang="ja-JP" altLang="en-US" sz="1200" b="1" dirty="0">
                <a:solidFill>
                  <a:srgbClr val="002060"/>
                </a:solidFill>
                <a:latin typeface="Meiryo UI" panose="020B0604030504040204" pitchFamily="50" charset="-128"/>
                <a:ea typeface="Meiryo UI" panose="020B0604030504040204" pitchFamily="50" charset="-128"/>
              </a:rPr>
              <a:t>会員企業の代表で運営委員を構成</a:t>
            </a:r>
          </a:p>
          <a:p>
            <a:pPr marL="360363" indent="-92075" defTabSz="715963">
              <a:buFont typeface="Arial" panose="020B0604020202020204" pitchFamily="34" charset="0"/>
              <a:buChar char="•"/>
            </a:pPr>
            <a:r>
              <a:rPr kumimoji="1" lang="ja-JP" altLang="en-US" sz="800" dirty="0">
                <a:solidFill>
                  <a:srgbClr val="002060"/>
                </a:solidFill>
                <a:latin typeface="Meiryo UI" panose="020B0604030504040204" pitchFamily="50" charset="-128"/>
                <a:ea typeface="Meiryo UI" panose="020B0604030504040204" pitchFamily="50" charset="-128"/>
              </a:rPr>
              <a:t>ＮＴＴアクセスサービスシステム研究所</a:t>
            </a:r>
          </a:p>
          <a:p>
            <a:pPr marL="360363" indent="-92075" defTabSz="715963">
              <a:buFont typeface="Arial" panose="020B0604020202020204" pitchFamily="34" charset="0"/>
              <a:buChar char="•"/>
            </a:pPr>
            <a:r>
              <a:rPr kumimoji="1" lang="en-US" altLang="ja-JP" sz="800" dirty="0">
                <a:solidFill>
                  <a:srgbClr val="002060"/>
                </a:solidFill>
                <a:latin typeface="Meiryo UI" panose="020B0604030504040204" pitchFamily="50" charset="-128"/>
                <a:ea typeface="Meiryo UI" panose="020B0604030504040204" pitchFamily="50" charset="-128"/>
              </a:rPr>
              <a:t>NTT</a:t>
            </a:r>
            <a:r>
              <a:rPr kumimoji="1" lang="ja-JP" altLang="en-US" sz="800" dirty="0">
                <a:solidFill>
                  <a:srgbClr val="002060"/>
                </a:solidFill>
                <a:latin typeface="Meiryo UI" panose="020B0604030504040204" pitchFamily="50" charset="-128"/>
                <a:ea typeface="Meiryo UI" panose="020B0604030504040204" pitchFamily="50" charset="-128"/>
              </a:rPr>
              <a:t>ブロードバンドプラットホーム</a:t>
            </a:r>
          </a:p>
          <a:p>
            <a:pPr marL="360363" indent="-92075" defTabSz="715963">
              <a:buFont typeface="Arial" panose="020B0604020202020204" pitchFamily="34" charset="0"/>
              <a:buChar char="•"/>
            </a:pPr>
            <a:r>
              <a:rPr lang="ja-JP" altLang="en-US" sz="800" dirty="0">
                <a:solidFill>
                  <a:srgbClr val="002060"/>
                </a:solidFill>
                <a:latin typeface="Meiryo UI" panose="020B0604030504040204" pitchFamily="50" charset="-128"/>
                <a:ea typeface="Meiryo UI" panose="020B0604030504040204" pitchFamily="50" charset="-128"/>
              </a:rPr>
              <a:t>富士通</a:t>
            </a:r>
            <a:r>
              <a:rPr lang="en-US" altLang="ja-JP" sz="800" dirty="0">
                <a:solidFill>
                  <a:srgbClr val="002060"/>
                </a:solidFill>
                <a:latin typeface="Meiryo UI" panose="020B0604030504040204" pitchFamily="50" charset="-128"/>
                <a:ea typeface="Meiryo UI" panose="020B0604030504040204" pitchFamily="50" charset="-128"/>
              </a:rPr>
              <a:t>/</a:t>
            </a:r>
            <a:r>
              <a:rPr lang="ja-JP" altLang="en-US" sz="800" dirty="0">
                <a:solidFill>
                  <a:srgbClr val="002060"/>
                </a:solidFill>
                <a:latin typeface="Meiryo UI" panose="020B0604030504040204" pitchFamily="50" charset="-128"/>
                <a:ea typeface="Meiryo UI" panose="020B0604030504040204" pitchFamily="50" charset="-128"/>
              </a:rPr>
              <a:t>富士通クライアントコンピューティング</a:t>
            </a:r>
          </a:p>
          <a:p>
            <a:pPr marL="360363" indent="-92075" defTabSz="715963">
              <a:buFont typeface="Arial" panose="020B0604020202020204" pitchFamily="34" charset="0"/>
              <a:buChar char="•"/>
            </a:pPr>
            <a:r>
              <a:rPr kumimoji="1" lang="ja-JP" altLang="en-US" sz="800" dirty="0">
                <a:solidFill>
                  <a:srgbClr val="002060"/>
                </a:solidFill>
                <a:latin typeface="Meiryo UI" panose="020B0604030504040204" pitchFamily="50" charset="-128"/>
                <a:ea typeface="Meiryo UI" panose="020B0604030504040204" pitchFamily="50" charset="-128"/>
              </a:rPr>
              <a:t>株式会社フルノシステムズ</a:t>
            </a:r>
          </a:p>
          <a:p>
            <a:pPr marL="360363" indent="-92075" defTabSz="715963">
              <a:buFont typeface="Arial" panose="020B0604020202020204" pitchFamily="34" charset="0"/>
              <a:buChar char="•"/>
            </a:pPr>
            <a:r>
              <a:rPr kumimoji="1" lang="ja-JP" altLang="en-US" sz="800" dirty="0">
                <a:solidFill>
                  <a:srgbClr val="002060"/>
                </a:solidFill>
                <a:latin typeface="Meiryo UI" panose="020B0604030504040204" pitchFamily="50" charset="-128"/>
                <a:ea typeface="Meiryo UI" panose="020B0604030504040204" pitchFamily="50" charset="-128"/>
              </a:rPr>
              <a:t>エイチシーネットワークス</a:t>
            </a:r>
          </a:p>
          <a:p>
            <a:pPr marL="360363" indent="-92075" defTabSz="715963">
              <a:buFont typeface="Arial" panose="020B0604020202020204" pitchFamily="34" charset="0"/>
              <a:buChar char="•"/>
            </a:pPr>
            <a:r>
              <a:rPr lang="ja-JP" altLang="en-US" sz="800" dirty="0">
                <a:solidFill>
                  <a:srgbClr val="002060"/>
                </a:solidFill>
                <a:latin typeface="Meiryo UI" panose="020B0604030504040204" pitchFamily="50" charset="-128"/>
                <a:ea typeface="Meiryo UI" panose="020B0604030504040204" pitchFamily="50" charset="-128"/>
              </a:rPr>
              <a:t>ビーマップ</a:t>
            </a:r>
            <a:endParaRPr kumimoji="1" lang="ja-JP" altLang="en-US" sz="1100" dirty="0">
              <a:solidFill>
                <a:srgbClr val="002060"/>
              </a:solidFill>
              <a:latin typeface="Meiryo UI" panose="020B0604030504040204" pitchFamily="50" charset="-128"/>
              <a:ea typeface="Meiryo UI" panose="020B0604030504040204" pitchFamily="50" charset="-128"/>
            </a:endParaRPr>
          </a:p>
          <a:p>
            <a:pPr marL="360363" indent="-92075" defTabSz="715963">
              <a:buFont typeface="Arial" panose="020B0604020202020204" pitchFamily="34" charset="0"/>
              <a:buChar char="•"/>
            </a:pPr>
            <a:r>
              <a:rPr kumimoji="1" lang="ja-JP" altLang="en-US" sz="800" dirty="0">
                <a:solidFill>
                  <a:srgbClr val="002060"/>
                </a:solidFill>
                <a:latin typeface="Meiryo UI" panose="020B0604030504040204" pitchFamily="50" charset="-128"/>
                <a:ea typeface="Meiryo UI" panose="020B0604030504040204" pitchFamily="50" charset="-128"/>
              </a:rPr>
              <a:t>一般社団法人無線</a:t>
            </a:r>
            <a:r>
              <a:rPr kumimoji="1" lang="en-US" altLang="ja-JP" sz="800" dirty="0">
                <a:solidFill>
                  <a:srgbClr val="002060"/>
                </a:solidFill>
                <a:latin typeface="Meiryo UI" panose="020B0604030504040204" pitchFamily="50" charset="-128"/>
                <a:ea typeface="Meiryo UI" panose="020B0604030504040204" pitchFamily="50" charset="-128"/>
              </a:rPr>
              <a:t>LAN</a:t>
            </a:r>
            <a:r>
              <a:rPr kumimoji="1" lang="ja-JP" altLang="en-US" sz="800" dirty="0">
                <a:solidFill>
                  <a:srgbClr val="002060"/>
                </a:solidFill>
                <a:latin typeface="Meiryo UI" panose="020B0604030504040204" pitchFamily="50" charset="-128"/>
                <a:ea typeface="Meiryo UI" panose="020B0604030504040204" pitchFamily="50" charset="-128"/>
              </a:rPr>
              <a:t>ビジネス推進連絡会  他</a:t>
            </a:r>
          </a:p>
        </p:txBody>
      </p:sp>
      <p:sp>
        <p:nvSpPr>
          <p:cNvPr id="15" name="テキスト ボックス 14">
            <a:extLst>
              <a:ext uri="{FF2B5EF4-FFF2-40B4-BE49-F238E27FC236}">
                <a16:creationId xmlns:a16="http://schemas.microsoft.com/office/drawing/2014/main" id="{F3DD8AC0-4748-5A8F-2080-C8682DA3AE5A}"/>
              </a:ext>
            </a:extLst>
          </p:cNvPr>
          <p:cNvSpPr txBox="1"/>
          <p:nvPr/>
        </p:nvSpPr>
        <p:spPr>
          <a:xfrm>
            <a:off x="7136704" y="1908589"/>
            <a:ext cx="3785051" cy="253916"/>
          </a:xfrm>
          <a:prstGeom prst="rect">
            <a:avLst/>
          </a:prstGeom>
          <a:noFill/>
        </p:spPr>
        <p:txBody>
          <a:bodyPr wrap="square" rtlCol="0">
            <a:spAutoFit/>
          </a:bodyPr>
          <a:lstStyle/>
          <a:p>
            <a:r>
              <a:rPr kumimoji="1" lang="ja-JP" altLang="en-US" sz="1050" b="1" dirty="0">
                <a:solidFill>
                  <a:srgbClr val="002060"/>
                </a:solidFill>
                <a:latin typeface="Meiryo UI" panose="020B0604030504040204" pitchFamily="50" charset="-128"/>
                <a:ea typeface="Meiryo UI" panose="020B0604030504040204" pitchFamily="50" charset="-128"/>
              </a:rPr>
              <a:t>アドバイザー：竹田義行（元総務省）</a:t>
            </a:r>
          </a:p>
        </p:txBody>
      </p:sp>
      <p:sp>
        <p:nvSpPr>
          <p:cNvPr id="29" name="矢印: 二方向 28">
            <a:extLst>
              <a:ext uri="{FF2B5EF4-FFF2-40B4-BE49-F238E27FC236}">
                <a16:creationId xmlns:a16="http://schemas.microsoft.com/office/drawing/2014/main" id="{211B09BC-8C9F-2EE0-A16C-3C05B02B4538}"/>
              </a:ext>
            </a:extLst>
          </p:cNvPr>
          <p:cNvSpPr>
            <a:spLocks noChangeAspect="1"/>
          </p:cNvSpPr>
          <p:nvPr/>
        </p:nvSpPr>
        <p:spPr>
          <a:xfrm flipH="1" flipV="1">
            <a:off x="3818364" y="2368897"/>
            <a:ext cx="828000" cy="829403"/>
          </a:xfrm>
          <a:prstGeom prst="leftUp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矢印: 二方向 29">
            <a:extLst>
              <a:ext uri="{FF2B5EF4-FFF2-40B4-BE49-F238E27FC236}">
                <a16:creationId xmlns:a16="http://schemas.microsoft.com/office/drawing/2014/main" id="{6F89590A-2CA8-A537-B4B0-39C076AF23BA}"/>
              </a:ext>
            </a:extLst>
          </p:cNvPr>
          <p:cNvSpPr>
            <a:spLocks noChangeAspect="1"/>
          </p:cNvSpPr>
          <p:nvPr/>
        </p:nvSpPr>
        <p:spPr>
          <a:xfrm flipV="1">
            <a:off x="7536160" y="2368897"/>
            <a:ext cx="828000" cy="829403"/>
          </a:xfrm>
          <a:prstGeom prst="leftUp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1" name="テキスト ボックス 30">
            <a:extLst>
              <a:ext uri="{FF2B5EF4-FFF2-40B4-BE49-F238E27FC236}">
                <a16:creationId xmlns:a16="http://schemas.microsoft.com/office/drawing/2014/main" id="{A6EAAD56-7ED5-F924-5C10-3EC95DC0F83C}"/>
              </a:ext>
            </a:extLst>
          </p:cNvPr>
          <p:cNvSpPr txBox="1"/>
          <p:nvPr/>
        </p:nvSpPr>
        <p:spPr>
          <a:xfrm>
            <a:off x="8279915" y="2520704"/>
            <a:ext cx="2592288" cy="430887"/>
          </a:xfrm>
          <a:prstGeom prst="rect">
            <a:avLst/>
          </a:prstGeom>
          <a:noFill/>
        </p:spPr>
        <p:txBody>
          <a:bodyPr wrap="square" rtlCol="0">
            <a:spAutoFit/>
          </a:bodyPr>
          <a:lstStyle/>
          <a:p>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rPr>
              <a:t>運営会・朝会等で活動報告と検討事項の提案と協議～承認</a:t>
            </a:r>
          </a:p>
        </p:txBody>
      </p:sp>
      <p:sp>
        <p:nvSpPr>
          <p:cNvPr id="32" name="テキスト ボックス 31">
            <a:extLst>
              <a:ext uri="{FF2B5EF4-FFF2-40B4-BE49-F238E27FC236}">
                <a16:creationId xmlns:a16="http://schemas.microsoft.com/office/drawing/2014/main" id="{E0DBF8E0-DDDF-2C4C-E8D5-2B65D34833BD}"/>
              </a:ext>
            </a:extLst>
          </p:cNvPr>
          <p:cNvSpPr txBox="1"/>
          <p:nvPr/>
        </p:nvSpPr>
        <p:spPr>
          <a:xfrm>
            <a:off x="1328793" y="2511468"/>
            <a:ext cx="2601762" cy="430887"/>
          </a:xfrm>
          <a:prstGeom prst="rect">
            <a:avLst/>
          </a:prstGeom>
          <a:noFill/>
        </p:spPr>
        <p:txBody>
          <a:bodyPr wrap="square" rtlCol="0">
            <a:spAutoFit/>
          </a:bodyPr>
          <a:lstStyle/>
          <a:p>
            <a:r>
              <a:rPr kumimoji="1" lang="ja-JP" altLang="en-US" sz="1100" b="1" dirty="0">
                <a:solidFill>
                  <a:schemeClr val="accent1">
                    <a:lumMod val="75000"/>
                  </a:schemeClr>
                </a:solidFill>
                <a:latin typeface="Meiryo UI" panose="020B0604030504040204" pitchFamily="50" charset="-128"/>
                <a:ea typeface="Meiryo UI" panose="020B0604030504040204" pitchFamily="50" charset="-128"/>
              </a:rPr>
              <a:t>運営会・朝会等で活動報告と検討事項の提案と協議～承認</a:t>
            </a:r>
          </a:p>
        </p:txBody>
      </p:sp>
      <p:sp>
        <p:nvSpPr>
          <p:cNvPr id="3" name="正方形/長方形 2">
            <a:extLst>
              <a:ext uri="{FF2B5EF4-FFF2-40B4-BE49-F238E27FC236}">
                <a16:creationId xmlns:a16="http://schemas.microsoft.com/office/drawing/2014/main" id="{430DA447-CE6C-5CF7-67D9-461C1BFEFB28}"/>
              </a:ext>
            </a:extLst>
          </p:cNvPr>
          <p:cNvSpPr/>
          <p:nvPr/>
        </p:nvSpPr>
        <p:spPr>
          <a:xfrm>
            <a:off x="3995207" y="3430174"/>
            <a:ext cx="1981901" cy="288032"/>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err="1">
                <a:latin typeface="HGP創英角ｺﾞｼｯｸUB" panose="020B0900000000000000" pitchFamily="50" charset="-128"/>
                <a:ea typeface="HGP創英角ｺﾞｼｯｸUB" panose="020B0900000000000000" pitchFamily="50" charset="-128"/>
              </a:rPr>
              <a:t>νLab</a:t>
            </a:r>
            <a:r>
              <a:rPr kumimoji="1" lang="ja-JP" altLang="en-US" sz="1400" dirty="0">
                <a:latin typeface="HGP創英角ｺﾞｼｯｸUB" panose="020B0900000000000000" pitchFamily="50" charset="-128"/>
                <a:ea typeface="HGP創英角ｺﾞｼｯｸUB" panose="020B0900000000000000" pitchFamily="50" charset="-128"/>
              </a:rPr>
              <a:t>活用</a:t>
            </a:r>
            <a:r>
              <a:rPr kumimoji="1" lang="en-US" altLang="ja-JP" sz="1400" dirty="0">
                <a:latin typeface="HGP創英角ｺﾞｼｯｸUB" panose="020B0900000000000000" pitchFamily="50" charset="-128"/>
                <a:ea typeface="HGP創英角ｺﾞｼｯｸUB" panose="020B0900000000000000" pitchFamily="50" charset="-128"/>
              </a:rPr>
              <a:t>TG</a:t>
            </a:r>
            <a:endParaRPr kumimoji="1" lang="ja-JP" altLang="en-US" sz="1400" dirty="0">
              <a:latin typeface="HGP創英角ｺﾞｼｯｸUB" panose="020B0900000000000000" pitchFamily="50" charset="-128"/>
              <a:ea typeface="HGP創英角ｺﾞｼｯｸUB" panose="020B0900000000000000" pitchFamily="50" charset="-128"/>
            </a:endParaRPr>
          </a:p>
        </p:txBody>
      </p:sp>
      <p:sp>
        <p:nvSpPr>
          <p:cNvPr id="6" name="正方形/長方形 5">
            <a:extLst>
              <a:ext uri="{FF2B5EF4-FFF2-40B4-BE49-F238E27FC236}">
                <a16:creationId xmlns:a16="http://schemas.microsoft.com/office/drawing/2014/main" id="{EFA91426-063B-9F43-04E4-F71764B96DDB}"/>
              </a:ext>
            </a:extLst>
          </p:cNvPr>
          <p:cNvSpPr/>
          <p:nvPr/>
        </p:nvSpPr>
        <p:spPr>
          <a:xfrm>
            <a:off x="6214894" y="3430174"/>
            <a:ext cx="1981901" cy="288032"/>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latin typeface="HGP創英角ｺﾞｼｯｸUB" panose="020B0900000000000000" pitchFamily="50" charset="-128"/>
                <a:ea typeface="HGP創英角ｺﾞｼｯｸUB" panose="020B0900000000000000" pitchFamily="50" charset="-128"/>
              </a:rPr>
              <a:t>周波数拡大・機能向上</a:t>
            </a:r>
            <a:r>
              <a:rPr kumimoji="1" lang="en-US" altLang="ja-JP" sz="1200" dirty="0">
                <a:latin typeface="HGP創英角ｺﾞｼｯｸUB" panose="020B0900000000000000" pitchFamily="50" charset="-128"/>
                <a:ea typeface="HGP創英角ｺﾞｼｯｸUB" panose="020B0900000000000000" pitchFamily="50" charset="-128"/>
              </a:rPr>
              <a:t>G</a:t>
            </a:r>
            <a:endParaRPr kumimoji="1" lang="ja-JP" altLang="en-US" sz="1200" dirty="0">
              <a:latin typeface="HGP創英角ｺﾞｼｯｸUB" panose="020B0900000000000000" pitchFamily="50" charset="-128"/>
              <a:ea typeface="HGP創英角ｺﾞｼｯｸUB" panose="020B0900000000000000" pitchFamily="50" charset="-128"/>
            </a:endParaRPr>
          </a:p>
        </p:txBody>
      </p:sp>
      <p:sp>
        <p:nvSpPr>
          <p:cNvPr id="7" name="正方形/長方形 6">
            <a:extLst>
              <a:ext uri="{FF2B5EF4-FFF2-40B4-BE49-F238E27FC236}">
                <a16:creationId xmlns:a16="http://schemas.microsoft.com/office/drawing/2014/main" id="{CEDFB4ED-64E0-4054-7C84-499F02DAC72B}"/>
              </a:ext>
            </a:extLst>
          </p:cNvPr>
          <p:cNvSpPr/>
          <p:nvPr/>
        </p:nvSpPr>
        <p:spPr>
          <a:xfrm>
            <a:off x="8434581" y="3430174"/>
            <a:ext cx="1981901" cy="288032"/>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P創英角ｺﾞｼｯｸUB" panose="020B0900000000000000" pitchFamily="50" charset="-128"/>
                <a:ea typeface="HGP創英角ｺﾞｼｯｸUB" panose="020B0900000000000000" pitchFamily="50" charset="-128"/>
              </a:rPr>
              <a:t>広報・普及</a:t>
            </a:r>
            <a:r>
              <a:rPr kumimoji="1" lang="en-US" altLang="ja-JP" sz="1400" dirty="0">
                <a:latin typeface="HGP創英角ｺﾞｼｯｸUB" panose="020B0900000000000000" pitchFamily="50" charset="-128"/>
                <a:ea typeface="HGP創英角ｺﾞｼｯｸUB" panose="020B0900000000000000" pitchFamily="50" charset="-128"/>
              </a:rPr>
              <a:t>TG</a:t>
            </a:r>
            <a:endParaRPr kumimoji="1" lang="ja-JP" altLang="en-US" sz="1400" dirty="0">
              <a:latin typeface="HGP創英角ｺﾞｼｯｸUB" panose="020B0900000000000000" pitchFamily="50" charset="-128"/>
              <a:ea typeface="HGP創英角ｺﾞｼｯｸUB" panose="020B0900000000000000" pitchFamily="50" charset="-128"/>
            </a:endParaRPr>
          </a:p>
        </p:txBody>
      </p:sp>
      <p:sp>
        <p:nvSpPr>
          <p:cNvPr id="36" name="四角形: 角を丸くする 35">
            <a:extLst>
              <a:ext uri="{FF2B5EF4-FFF2-40B4-BE49-F238E27FC236}">
                <a16:creationId xmlns:a16="http://schemas.microsoft.com/office/drawing/2014/main" id="{B02F63E8-3F3C-8639-7096-5EF8935562BE}"/>
              </a:ext>
            </a:extLst>
          </p:cNvPr>
          <p:cNvSpPr/>
          <p:nvPr/>
        </p:nvSpPr>
        <p:spPr>
          <a:xfrm>
            <a:off x="1775520" y="3873137"/>
            <a:ext cx="1981900" cy="1778572"/>
          </a:xfrm>
          <a:prstGeom prst="roundRect">
            <a:avLst>
              <a:gd name="adj" fmla="val 3248"/>
            </a:avLst>
          </a:prstGeom>
          <a:solidFill>
            <a:schemeClr val="accent1">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80975" indent="-180975">
              <a:buFont typeface="Wingdings" panose="05000000000000000000" pitchFamily="2" charset="2"/>
              <a:buChar char="p"/>
            </a:pPr>
            <a:r>
              <a:rPr kumimoji="1" lang="ja-JP" altLang="en-US" sz="1000" dirty="0">
                <a:solidFill>
                  <a:srgbClr val="002060"/>
                </a:solidFill>
                <a:latin typeface="Meiryo UI" panose="020B0604030504040204" pitchFamily="50" charset="-128"/>
                <a:ea typeface="Meiryo UI" panose="020B0604030504040204" pitchFamily="50" charset="-128"/>
              </a:rPr>
              <a:t>情報共有と技術力向上に</a:t>
            </a:r>
          </a:p>
          <a:p>
            <a:r>
              <a:rPr lang="ja-JP" altLang="en-US" sz="1000" dirty="0">
                <a:solidFill>
                  <a:srgbClr val="002060"/>
                </a:solidFill>
                <a:latin typeface="Meiryo UI" panose="020B0604030504040204" pitchFamily="50" charset="-128"/>
                <a:ea typeface="Meiryo UI" panose="020B0604030504040204" pitchFamily="50" charset="-128"/>
              </a:rPr>
              <a:t>    </a:t>
            </a:r>
            <a:r>
              <a:rPr kumimoji="1" lang="ja-JP" altLang="en-US" sz="1000" dirty="0">
                <a:solidFill>
                  <a:srgbClr val="002060"/>
                </a:solidFill>
                <a:latin typeface="Meiryo UI" panose="020B0604030504040204" pitchFamily="50" charset="-128"/>
                <a:ea typeface="Meiryo UI" panose="020B0604030504040204" pitchFamily="50" charset="-128"/>
              </a:rPr>
              <a:t>向けた企画と実施</a:t>
            </a:r>
          </a:p>
          <a:p>
            <a:pPr marL="180975" indent="-180975">
              <a:buFont typeface="Wingdings" panose="05000000000000000000" pitchFamily="2" charset="2"/>
              <a:buChar char="p"/>
            </a:pPr>
            <a:r>
              <a:rPr lang="ja-JP" altLang="en-US" sz="1000" dirty="0">
                <a:solidFill>
                  <a:srgbClr val="002060"/>
                </a:solidFill>
                <a:latin typeface="Meiryo UI" panose="020B0604030504040204" pitchFamily="50" charset="-128"/>
                <a:ea typeface="Meiryo UI" panose="020B0604030504040204" pitchFamily="50" charset="-128"/>
              </a:rPr>
              <a:t>国内実証実験（</a:t>
            </a:r>
            <a:r>
              <a:rPr lang="en-US" altLang="ja-JP" sz="1000" dirty="0">
                <a:solidFill>
                  <a:srgbClr val="002060"/>
                </a:solidFill>
                <a:latin typeface="Meiryo UI" panose="020B0604030504040204" pitchFamily="50" charset="-128"/>
                <a:ea typeface="Meiryo UI" panose="020B0604030504040204" pitchFamily="50" charset="-128"/>
              </a:rPr>
              <a:t>PoC</a:t>
            </a:r>
            <a:r>
              <a:rPr lang="ja-JP" altLang="en-US" sz="1000" dirty="0">
                <a:solidFill>
                  <a:srgbClr val="002060"/>
                </a:solidFill>
                <a:latin typeface="Meiryo UI" panose="020B0604030504040204" pitchFamily="50" charset="-128"/>
                <a:ea typeface="Meiryo UI" panose="020B0604030504040204" pitchFamily="50" charset="-128"/>
              </a:rPr>
              <a:t>）や</a:t>
            </a:r>
          </a:p>
          <a:p>
            <a:r>
              <a:rPr lang="ja-JP" altLang="en-US" sz="1000" dirty="0">
                <a:solidFill>
                  <a:srgbClr val="002060"/>
                </a:solidFill>
                <a:latin typeface="Meiryo UI" panose="020B0604030504040204" pitchFamily="50" charset="-128"/>
                <a:ea typeface="Meiryo UI" panose="020B0604030504040204" pitchFamily="50" charset="-128"/>
              </a:rPr>
              <a:t>    実導入の情報収集</a:t>
            </a:r>
          </a:p>
          <a:p>
            <a:pPr marL="180975" indent="-180975">
              <a:buFont typeface="Wingdings" panose="05000000000000000000" pitchFamily="2" charset="2"/>
              <a:buChar char="p"/>
            </a:pPr>
            <a:r>
              <a:rPr kumimoji="1" lang="en-US" altLang="ja-JP" sz="1000" dirty="0">
                <a:solidFill>
                  <a:srgbClr val="002060"/>
                </a:solidFill>
                <a:latin typeface="Meiryo UI" panose="020B0604030504040204" pitchFamily="50" charset="-128"/>
                <a:ea typeface="Meiryo UI" panose="020B0604030504040204" pitchFamily="50" charset="-128"/>
              </a:rPr>
              <a:t>11ah</a:t>
            </a:r>
            <a:r>
              <a:rPr kumimoji="1" lang="ja-JP" altLang="en-US" sz="1000" dirty="0">
                <a:solidFill>
                  <a:srgbClr val="002060"/>
                </a:solidFill>
                <a:latin typeface="Meiryo UI" panose="020B0604030504040204" pitchFamily="50" charset="-128"/>
                <a:ea typeface="Meiryo UI" panose="020B0604030504040204" pitchFamily="50" charset="-128"/>
              </a:rPr>
              <a:t>パイロットプロジェクトの企画と実施</a:t>
            </a:r>
          </a:p>
          <a:p>
            <a:pPr marL="180975" indent="-180975">
              <a:buFont typeface="Wingdings" panose="05000000000000000000" pitchFamily="2" charset="2"/>
              <a:buChar char="p"/>
            </a:pPr>
            <a:r>
              <a:rPr lang="ja-JP" altLang="en-US" sz="1000" dirty="0">
                <a:solidFill>
                  <a:srgbClr val="002060"/>
                </a:solidFill>
                <a:latin typeface="Meiryo UI" panose="020B0604030504040204" pitchFamily="50" charset="-128"/>
                <a:ea typeface="Meiryo UI" panose="020B0604030504040204" pitchFamily="50" charset="-128"/>
              </a:rPr>
              <a:t>日本企業と台湾企業間の</a:t>
            </a:r>
          </a:p>
          <a:p>
            <a:r>
              <a:rPr lang="ja-JP" altLang="en-US" sz="1000" dirty="0">
                <a:solidFill>
                  <a:srgbClr val="002060"/>
                </a:solidFill>
                <a:latin typeface="Meiryo UI" panose="020B0604030504040204" pitchFamily="50" charset="-128"/>
                <a:ea typeface="Meiryo UI" panose="020B0604030504040204" pitchFamily="50" charset="-128"/>
              </a:rPr>
              <a:t>    ビジネスマッチングの促進</a:t>
            </a:r>
          </a:p>
          <a:p>
            <a:pPr marL="180975" indent="-180975">
              <a:buFont typeface="Wingdings" panose="05000000000000000000" pitchFamily="2" charset="2"/>
              <a:buChar char="p"/>
            </a:pPr>
            <a:r>
              <a:rPr kumimoji="1" lang="en-US" altLang="ja-JP" sz="1000" dirty="0">
                <a:solidFill>
                  <a:srgbClr val="002060"/>
                </a:solidFill>
                <a:latin typeface="Meiryo UI" panose="020B0604030504040204" pitchFamily="50" charset="-128"/>
                <a:ea typeface="Meiryo UI" panose="020B0604030504040204" pitchFamily="50" charset="-128"/>
              </a:rPr>
              <a:t>Wi-Fi</a:t>
            </a:r>
            <a:r>
              <a:rPr kumimoji="1" lang="ja-JP" altLang="en-US" sz="1000" dirty="0">
                <a:solidFill>
                  <a:srgbClr val="002060"/>
                </a:solidFill>
                <a:latin typeface="Meiryo UI" panose="020B0604030504040204" pitchFamily="50" charset="-128"/>
                <a:ea typeface="Meiryo UI" panose="020B0604030504040204" pitchFamily="50" charset="-128"/>
              </a:rPr>
              <a:t>と</a:t>
            </a:r>
            <a:r>
              <a:rPr kumimoji="1" lang="en-US" altLang="ja-JP" sz="1000" dirty="0">
                <a:solidFill>
                  <a:srgbClr val="002060"/>
                </a:solidFill>
                <a:latin typeface="Meiryo UI" panose="020B0604030504040204" pitchFamily="50" charset="-128"/>
                <a:ea typeface="Meiryo UI" panose="020B0604030504040204" pitchFamily="50" charset="-128"/>
              </a:rPr>
              <a:t>11ah</a:t>
            </a:r>
            <a:r>
              <a:rPr kumimoji="1" lang="ja-JP" altLang="en-US" sz="1000" dirty="0">
                <a:solidFill>
                  <a:srgbClr val="002060"/>
                </a:solidFill>
                <a:latin typeface="Meiryo UI" panose="020B0604030504040204" pitchFamily="50" charset="-128"/>
                <a:ea typeface="Meiryo UI" panose="020B0604030504040204" pitchFamily="50" charset="-128"/>
              </a:rPr>
              <a:t>の融合と</a:t>
            </a:r>
          </a:p>
          <a:p>
            <a:r>
              <a:rPr lang="ja-JP" altLang="en-US" sz="1000" dirty="0">
                <a:solidFill>
                  <a:srgbClr val="002060"/>
                </a:solidFill>
                <a:latin typeface="Meiryo UI" panose="020B0604030504040204" pitchFamily="50" charset="-128"/>
                <a:ea typeface="Meiryo UI" panose="020B0604030504040204" pitchFamily="50" charset="-128"/>
              </a:rPr>
              <a:t>    </a:t>
            </a:r>
            <a:r>
              <a:rPr kumimoji="1" lang="ja-JP" altLang="en-US" sz="1000" dirty="0">
                <a:solidFill>
                  <a:srgbClr val="002060"/>
                </a:solidFill>
                <a:latin typeface="Meiryo UI" panose="020B0604030504040204" pitchFamily="50" charset="-128"/>
                <a:ea typeface="Meiryo UI" panose="020B0604030504040204" pitchFamily="50" charset="-128"/>
              </a:rPr>
              <a:t>相乗層状効果の検討と検証</a:t>
            </a:r>
          </a:p>
        </p:txBody>
      </p:sp>
      <p:sp>
        <p:nvSpPr>
          <p:cNvPr id="37" name="四角形: 角を丸くする 36">
            <a:extLst>
              <a:ext uri="{FF2B5EF4-FFF2-40B4-BE49-F238E27FC236}">
                <a16:creationId xmlns:a16="http://schemas.microsoft.com/office/drawing/2014/main" id="{68FC8848-863E-2EE1-E77C-51C2A27E6BD0}"/>
              </a:ext>
            </a:extLst>
          </p:cNvPr>
          <p:cNvSpPr/>
          <p:nvPr/>
        </p:nvSpPr>
        <p:spPr>
          <a:xfrm>
            <a:off x="3995207" y="3873137"/>
            <a:ext cx="1981900" cy="1778572"/>
          </a:xfrm>
          <a:prstGeom prst="roundRect">
            <a:avLst>
              <a:gd name="adj" fmla="val 3248"/>
            </a:avLst>
          </a:prstGeom>
          <a:solidFill>
            <a:schemeClr val="accent1">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80975" indent="-180975">
              <a:buFont typeface="Wingdings" panose="05000000000000000000" pitchFamily="2" charset="2"/>
              <a:buChar char="p"/>
            </a:pPr>
            <a:r>
              <a:rPr lang="en-US" altLang="ja-JP" sz="1000" dirty="0" err="1">
                <a:solidFill>
                  <a:srgbClr val="002060"/>
                </a:solidFill>
                <a:latin typeface="Meiryo UI" panose="020B0604030504040204" pitchFamily="50" charset="-128"/>
                <a:ea typeface="Meiryo UI" panose="020B0604030504040204" pitchFamily="50" charset="-128"/>
              </a:rPr>
              <a:t>νLab</a:t>
            </a:r>
            <a:r>
              <a:rPr lang="ja-JP" altLang="en-US" sz="1000" dirty="0">
                <a:solidFill>
                  <a:srgbClr val="002060"/>
                </a:solidFill>
                <a:latin typeface="Meiryo UI" panose="020B0604030504040204" pitchFamily="50" charset="-128"/>
                <a:ea typeface="Meiryo UI" panose="020B0604030504040204" pitchFamily="50" charset="-128"/>
              </a:rPr>
              <a:t>展示物の定期的な</a:t>
            </a:r>
          </a:p>
          <a:p>
            <a:r>
              <a:rPr lang="ja-JP" altLang="en-US" sz="1000" dirty="0">
                <a:solidFill>
                  <a:srgbClr val="002060"/>
                </a:solidFill>
                <a:latin typeface="Meiryo UI" panose="020B0604030504040204" pitchFamily="50" charset="-128"/>
                <a:ea typeface="Meiryo UI" panose="020B0604030504040204" pitchFamily="50" charset="-128"/>
              </a:rPr>
              <a:t>    リニューアルの企画と実施</a:t>
            </a:r>
          </a:p>
          <a:p>
            <a:pPr marL="171450" indent="-171450">
              <a:buFont typeface="Wingdings" panose="05000000000000000000" pitchFamily="2" charset="2"/>
              <a:buChar char="p"/>
            </a:pPr>
            <a:r>
              <a:rPr lang="en-US" altLang="ja-JP" sz="1000" dirty="0" err="1">
                <a:solidFill>
                  <a:srgbClr val="002060"/>
                </a:solidFill>
                <a:latin typeface="Meiryo UI" panose="020B0604030504040204" pitchFamily="50" charset="-128"/>
                <a:ea typeface="Meiryo UI" panose="020B0604030504040204" pitchFamily="50" charset="-128"/>
              </a:rPr>
              <a:t>νLab</a:t>
            </a:r>
            <a:r>
              <a:rPr lang="ja-JP" altLang="en-US" sz="1000" dirty="0">
                <a:solidFill>
                  <a:srgbClr val="002060"/>
                </a:solidFill>
                <a:latin typeface="Meiryo UI" panose="020B0604030504040204" pitchFamily="50" charset="-128"/>
                <a:ea typeface="Meiryo UI" panose="020B0604030504040204" pitchFamily="50" charset="-128"/>
              </a:rPr>
              <a:t>を活用したイベント企画と運営</a:t>
            </a:r>
          </a:p>
          <a:p>
            <a:pPr marL="171450" indent="-171450">
              <a:buFont typeface="Wingdings" panose="05000000000000000000" pitchFamily="2" charset="2"/>
              <a:buChar char="p"/>
            </a:pPr>
            <a:r>
              <a:rPr lang="ja-JP" altLang="en-US" sz="1000" dirty="0">
                <a:solidFill>
                  <a:srgbClr val="002060"/>
                </a:solidFill>
                <a:latin typeface="Meiryo UI" panose="020B0604030504040204" pitchFamily="50" charset="-128"/>
                <a:ea typeface="Meiryo UI" panose="020B0604030504040204" pitchFamily="50" charset="-128"/>
              </a:rPr>
              <a:t>見学者向け説明資料や</a:t>
            </a:r>
            <a:r>
              <a:rPr lang="en-US" altLang="ja-JP" sz="1000" dirty="0">
                <a:solidFill>
                  <a:srgbClr val="002060"/>
                </a:solidFill>
                <a:latin typeface="Meiryo UI" panose="020B0604030504040204" pitchFamily="50" charset="-128"/>
                <a:ea typeface="Meiryo UI" panose="020B0604030504040204" pitchFamily="50" charset="-128"/>
              </a:rPr>
              <a:t>PR</a:t>
            </a:r>
            <a:r>
              <a:rPr lang="ja-JP" altLang="en-US" sz="1000" dirty="0">
                <a:solidFill>
                  <a:srgbClr val="002060"/>
                </a:solidFill>
                <a:latin typeface="Meiryo UI" panose="020B0604030504040204" pitchFamily="50" charset="-128"/>
                <a:ea typeface="Meiryo UI" panose="020B0604030504040204" pitchFamily="50" charset="-128"/>
              </a:rPr>
              <a:t>・販促物の製作</a:t>
            </a:r>
          </a:p>
          <a:p>
            <a:pPr marL="171450" indent="-171450">
              <a:buFont typeface="Wingdings" panose="05000000000000000000" pitchFamily="2" charset="2"/>
              <a:buChar char="p"/>
            </a:pPr>
            <a:r>
              <a:rPr lang="en-US" altLang="ja-JP" sz="1000" dirty="0">
                <a:solidFill>
                  <a:srgbClr val="002060"/>
                </a:solidFill>
                <a:latin typeface="Meiryo UI" panose="020B0604030504040204" pitchFamily="50" charset="-128"/>
                <a:ea typeface="Meiryo UI" panose="020B0604030504040204" pitchFamily="50" charset="-128"/>
              </a:rPr>
              <a:t>AHPC</a:t>
            </a:r>
            <a:r>
              <a:rPr lang="ja-JP" altLang="en-US" sz="1000" dirty="0">
                <a:solidFill>
                  <a:srgbClr val="002060"/>
                </a:solidFill>
                <a:latin typeface="Meiryo UI" panose="020B0604030504040204" pitchFamily="50" charset="-128"/>
                <a:ea typeface="Meiryo UI" panose="020B0604030504040204" pitchFamily="50" charset="-128"/>
              </a:rPr>
              <a:t>メンバーによる技術検証や相互接続検証等の実施</a:t>
            </a:r>
          </a:p>
          <a:p>
            <a:pPr marL="171450" indent="-171450">
              <a:buFont typeface="Wingdings" panose="05000000000000000000" pitchFamily="2" charset="2"/>
              <a:buChar char="p"/>
            </a:pPr>
            <a:r>
              <a:rPr lang="ja-JP" altLang="en-US" sz="1000" dirty="0">
                <a:solidFill>
                  <a:srgbClr val="002060"/>
                </a:solidFill>
                <a:latin typeface="Meiryo UI" panose="020B0604030504040204" pitchFamily="50" charset="-128"/>
                <a:ea typeface="Meiryo UI" panose="020B0604030504040204" pitchFamily="50" charset="-128"/>
              </a:rPr>
              <a:t>市場対応に対しての検証</a:t>
            </a:r>
            <a:r>
              <a:rPr lang="en-US" altLang="ja-JP" sz="1000" dirty="0">
                <a:solidFill>
                  <a:srgbClr val="002060"/>
                </a:solidFill>
                <a:latin typeface="Meiryo UI" panose="020B0604030504040204" pitchFamily="50" charset="-128"/>
                <a:ea typeface="Meiryo UI" panose="020B0604030504040204" pitchFamily="50" charset="-128"/>
              </a:rPr>
              <a:t>~</a:t>
            </a:r>
            <a:r>
              <a:rPr lang="ja-JP" altLang="en-US" sz="1000" dirty="0">
                <a:solidFill>
                  <a:srgbClr val="002060"/>
                </a:solidFill>
                <a:latin typeface="Meiryo UI" panose="020B0604030504040204" pitchFamily="50" charset="-128"/>
                <a:ea typeface="Meiryo UI" panose="020B0604030504040204" pitchFamily="50" charset="-128"/>
              </a:rPr>
              <a:t>市場対策の実施</a:t>
            </a:r>
          </a:p>
        </p:txBody>
      </p:sp>
      <p:sp>
        <p:nvSpPr>
          <p:cNvPr id="38" name="四角形: 角を丸くする 37">
            <a:extLst>
              <a:ext uri="{FF2B5EF4-FFF2-40B4-BE49-F238E27FC236}">
                <a16:creationId xmlns:a16="http://schemas.microsoft.com/office/drawing/2014/main" id="{31D2BDDE-8083-C07D-1479-23BDC50ECEF8}"/>
              </a:ext>
            </a:extLst>
          </p:cNvPr>
          <p:cNvSpPr/>
          <p:nvPr/>
        </p:nvSpPr>
        <p:spPr>
          <a:xfrm>
            <a:off x="6214891" y="3873137"/>
            <a:ext cx="1981900" cy="1778572"/>
          </a:xfrm>
          <a:prstGeom prst="roundRect">
            <a:avLst>
              <a:gd name="adj" fmla="val 3248"/>
            </a:avLst>
          </a:prstGeom>
          <a:solidFill>
            <a:schemeClr val="accent1">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80975" indent="-180975">
              <a:buFont typeface="Wingdings" panose="05000000000000000000" pitchFamily="2" charset="2"/>
              <a:buChar char="p"/>
            </a:pPr>
            <a:r>
              <a:rPr lang="en-US" altLang="ja-JP" sz="1000" dirty="0">
                <a:solidFill>
                  <a:srgbClr val="002060"/>
                </a:solidFill>
                <a:latin typeface="Meiryo UI" panose="020B0604030504040204" pitchFamily="50" charset="-128"/>
                <a:ea typeface="Meiryo UI" panose="020B0604030504040204" pitchFamily="50" charset="-128"/>
              </a:rPr>
              <a:t>11ah</a:t>
            </a:r>
            <a:r>
              <a:rPr lang="ja-JP" altLang="en-US" sz="1000" dirty="0">
                <a:solidFill>
                  <a:srgbClr val="002060"/>
                </a:solidFill>
                <a:latin typeface="Meiryo UI" panose="020B0604030504040204" pitchFamily="50" charset="-128"/>
                <a:ea typeface="Meiryo UI" panose="020B0604030504040204" pitchFamily="50" charset="-128"/>
              </a:rPr>
              <a:t>の周波数拡張に向けた</a:t>
            </a:r>
            <a:r>
              <a:rPr lang="en-US" altLang="ja-JP" sz="1000" dirty="0">
                <a:solidFill>
                  <a:srgbClr val="002060"/>
                </a:solidFill>
                <a:latin typeface="Meiryo UI" panose="020B0604030504040204" pitchFamily="50" charset="-128"/>
                <a:ea typeface="Meiryo UI" panose="020B0604030504040204" pitchFamily="50" charset="-128"/>
              </a:rPr>
              <a:t>850MHz</a:t>
            </a:r>
            <a:r>
              <a:rPr lang="ja-JP" altLang="en-US" sz="1000" dirty="0">
                <a:solidFill>
                  <a:srgbClr val="002060"/>
                </a:solidFill>
                <a:latin typeface="Meiryo UI" panose="020B0604030504040204" pitchFamily="50" charset="-128"/>
                <a:ea typeface="Meiryo UI" panose="020B0604030504040204" pitchFamily="50" charset="-128"/>
              </a:rPr>
              <a:t>帯の開拓と総務省作業班参加と法令整備に向けた活動</a:t>
            </a:r>
          </a:p>
          <a:p>
            <a:pPr marL="180975" indent="-180975">
              <a:buFont typeface="Wingdings" panose="05000000000000000000" pitchFamily="2" charset="2"/>
              <a:buChar char="p"/>
            </a:pPr>
            <a:r>
              <a:rPr lang="en-US" altLang="ja-JP" sz="1000" dirty="0">
                <a:solidFill>
                  <a:srgbClr val="002060"/>
                </a:solidFill>
                <a:latin typeface="Meiryo UI" panose="020B0604030504040204" pitchFamily="50" charset="-128"/>
                <a:ea typeface="Meiryo UI" panose="020B0604030504040204" pitchFamily="50" charset="-128"/>
              </a:rPr>
              <a:t>11ah</a:t>
            </a:r>
            <a:r>
              <a:rPr lang="ja-JP" altLang="en-US" sz="1000" dirty="0">
                <a:solidFill>
                  <a:srgbClr val="002060"/>
                </a:solidFill>
                <a:latin typeface="Meiryo UI" panose="020B0604030504040204" pitchFamily="50" charset="-128"/>
                <a:ea typeface="Meiryo UI" panose="020B0604030504040204" pitchFamily="50" charset="-128"/>
              </a:rPr>
              <a:t>の技術検証とフィルードにおけるユースケースの具現化</a:t>
            </a:r>
          </a:p>
          <a:p>
            <a:pPr marL="180975" indent="-180975">
              <a:buFont typeface="Wingdings" panose="05000000000000000000" pitchFamily="2" charset="2"/>
              <a:buChar char="p"/>
            </a:pPr>
            <a:r>
              <a:rPr lang="ja-JP" altLang="en-US" sz="1000" dirty="0">
                <a:solidFill>
                  <a:srgbClr val="002060"/>
                </a:solidFill>
                <a:latin typeface="Meiryo UI" panose="020B0604030504040204" pitchFamily="50" charset="-128"/>
                <a:ea typeface="Meiryo UI" panose="020B0604030504040204" pitchFamily="50" charset="-128"/>
              </a:rPr>
              <a:t>マーケティング戦略の策定と</a:t>
            </a:r>
          </a:p>
          <a:p>
            <a:r>
              <a:rPr lang="ja-JP" altLang="en-US" sz="1000" dirty="0">
                <a:solidFill>
                  <a:srgbClr val="002060"/>
                </a:solidFill>
                <a:latin typeface="Meiryo UI" panose="020B0604030504040204" pitchFamily="50" charset="-128"/>
                <a:ea typeface="Meiryo UI" panose="020B0604030504040204" pitchFamily="50" charset="-128"/>
              </a:rPr>
              <a:t>    実施</a:t>
            </a:r>
          </a:p>
          <a:p>
            <a:pPr marL="180975" indent="-180975">
              <a:buFont typeface="Wingdings" panose="05000000000000000000" pitchFamily="2" charset="2"/>
              <a:buChar char="p"/>
            </a:pPr>
            <a:r>
              <a:rPr lang="ja-JP" altLang="en-US" sz="1000" dirty="0">
                <a:solidFill>
                  <a:srgbClr val="002060"/>
                </a:solidFill>
                <a:latin typeface="Meiryo UI" panose="020B0604030504040204" pitchFamily="50" charset="-128"/>
                <a:ea typeface="Meiryo UI" panose="020B0604030504040204" pitchFamily="50" charset="-128"/>
              </a:rPr>
              <a:t>技術標準の更新と新技術の導入に向けた活動</a:t>
            </a:r>
          </a:p>
        </p:txBody>
      </p:sp>
      <p:sp>
        <p:nvSpPr>
          <p:cNvPr id="39" name="四角形: 角を丸くする 38">
            <a:extLst>
              <a:ext uri="{FF2B5EF4-FFF2-40B4-BE49-F238E27FC236}">
                <a16:creationId xmlns:a16="http://schemas.microsoft.com/office/drawing/2014/main" id="{617B2275-F195-4724-BD42-7D2627BDF919}"/>
              </a:ext>
            </a:extLst>
          </p:cNvPr>
          <p:cNvSpPr/>
          <p:nvPr/>
        </p:nvSpPr>
        <p:spPr>
          <a:xfrm>
            <a:off x="8434575" y="3878267"/>
            <a:ext cx="1981900" cy="1778572"/>
          </a:xfrm>
          <a:prstGeom prst="roundRect">
            <a:avLst>
              <a:gd name="adj" fmla="val 3248"/>
            </a:avLst>
          </a:prstGeom>
          <a:solidFill>
            <a:schemeClr val="accent1">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80975" indent="-180975">
              <a:buFont typeface="Wingdings" panose="05000000000000000000" pitchFamily="2" charset="2"/>
              <a:buChar char="p"/>
            </a:pPr>
            <a:r>
              <a:rPr lang="ja-JP" altLang="en-US" sz="1000" dirty="0">
                <a:solidFill>
                  <a:srgbClr val="002060"/>
                </a:solidFill>
                <a:latin typeface="Meiryo UI" panose="020B0604030504040204" pitchFamily="50" charset="-128"/>
                <a:ea typeface="Meiryo UI" panose="020B0604030504040204" pitchFamily="50" charset="-128"/>
              </a:rPr>
              <a:t>展示会出展等含めた各種イベント参加とプレゼンテーションの対応</a:t>
            </a:r>
          </a:p>
          <a:p>
            <a:pPr marL="180975" indent="-180975">
              <a:buFont typeface="Wingdings" panose="05000000000000000000" pitchFamily="2" charset="2"/>
              <a:buChar char="p"/>
            </a:pPr>
            <a:r>
              <a:rPr lang="en-US" altLang="ja-JP" sz="1000" dirty="0">
                <a:solidFill>
                  <a:srgbClr val="002060"/>
                </a:solidFill>
                <a:latin typeface="Meiryo UI" panose="020B0604030504040204" pitchFamily="50" charset="-128"/>
                <a:ea typeface="Meiryo UI" panose="020B0604030504040204" pitchFamily="50" charset="-128"/>
              </a:rPr>
              <a:t>SNS</a:t>
            </a:r>
            <a:r>
              <a:rPr lang="ja-JP" altLang="en-US" sz="1000" dirty="0">
                <a:solidFill>
                  <a:srgbClr val="002060"/>
                </a:solidFill>
                <a:latin typeface="Meiryo UI" panose="020B0604030504040204" pitchFamily="50" charset="-128"/>
                <a:ea typeface="Meiryo UI" panose="020B0604030504040204" pitchFamily="50" charset="-128"/>
              </a:rPr>
              <a:t>やウェブサイトを通じた情報発信</a:t>
            </a:r>
          </a:p>
          <a:p>
            <a:pPr marL="180975" indent="-180975">
              <a:buFont typeface="Wingdings" panose="05000000000000000000" pitchFamily="2" charset="2"/>
              <a:buChar char="p"/>
            </a:pPr>
            <a:r>
              <a:rPr lang="ja-JP" altLang="en-US" sz="1000" dirty="0">
                <a:solidFill>
                  <a:srgbClr val="002060"/>
                </a:solidFill>
                <a:latin typeface="Meiryo UI" panose="020B0604030504040204" pitchFamily="50" charset="-128"/>
                <a:ea typeface="Meiryo UI" panose="020B0604030504040204" pitchFamily="50" charset="-128"/>
              </a:rPr>
              <a:t>プロダクトやユースケース紹介のコンテンツ整理とブックレット製作</a:t>
            </a:r>
          </a:p>
          <a:p>
            <a:pPr marL="180975" indent="-180975">
              <a:buFont typeface="Wingdings" panose="05000000000000000000" pitchFamily="2" charset="2"/>
              <a:buChar char="p"/>
            </a:pPr>
            <a:r>
              <a:rPr lang="ja-JP" altLang="en-US" sz="1000" dirty="0">
                <a:solidFill>
                  <a:srgbClr val="002060"/>
                </a:solidFill>
                <a:latin typeface="Meiryo UI" panose="020B0604030504040204" pitchFamily="50" charset="-128"/>
                <a:ea typeface="Meiryo UI" panose="020B0604030504040204" pitchFamily="50" charset="-128"/>
              </a:rPr>
              <a:t>セミナーやワークショップの企画と開催対応</a:t>
            </a:r>
          </a:p>
        </p:txBody>
      </p:sp>
      <p:sp>
        <p:nvSpPr>
          <p:cNvPr id="27" name="矢印: 左右 26">
            <a:extLst>
              <a:ext uri="{FF2B5EF4-FFF2-40B4-BE49-F238E27FC236}">
                <a16:creationId xmlns:a16="http://schemas.microsoft.com/office/drawing/2014/main" id="{CF4E9413-463A-9E43-463C-58A8D9D310C8}"/>
              </a:ext>
            </a:extLst>
          </p:cNvPr>
          <p:cNvSpPr/>
          <p:nvPr/>
        </p:nvSpPr>
        <p:spPr>
          <a:xfrm>
            <a:off x="1770784" y="5806640"/>
            <a:ext cx="8640955" cy="548368"/>
          </a:xfrm>
          <a:prstGeom prst="leftRightArrow">
            <a:avLst>
              <a:gd name="adj1" fmla="val 56135"/>
              <a:gd name="adj2"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latin typeface="HGP創英角ｺﾞｼｯｸUB" panose="020B0900000000000000" pitchFamily="50" charset="-128"/>
                <a:ea typeface="HGP創英角ｺﾞｼｯｸUB" panose="020B0900000000000000" pitchFamily="50" charset="-128"/>
              </a:rPr>
              <a:t>情報共有・活動協業</a:t>
            </a:r>
          </a:p>
        </p:txBody>
      </p:sp>
    </p:spTree>
    <p:extLst>
      <p:ext uri="{BB962C8B-B14F-4D97-AF65-F5344CB8AC3E}">
        <p14:creationId xmlns:p14="http://schemas.microsoft.com/office/powerpoint/2010/main" val="2566436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484C921-4DE3-E852-2284-3F3AB89B21B9}"/>
              </a:ext>
            </a:extLst>
          </p:cNvPr>
          <p:cNvSpPr>
            <a:spLocks noGrp="1"/>
          </p:cNvSpPr>
          <p:nvPr>
            <p:ph type="title"/>
          </p:nvPr>
        </p:nvSpPr>
        <p:spPr/>
        <p:txBody>
          <a:bodyPr>
            <a:normAutofit/>
          </a:bodyPr>
          <a:lstStyle/>
          <a:p>
            <a:r>
              <a:rPr kumimoji="1" lang="en-US" altLang="ja-JP" dirty="0"/>
              <a:t>2024</a:t>
            </a:r>
            <a:r>
              <a:rPr kumimoji="1" lang="ja-JP" altLang="en-US" dirty="0"/>
              <a:t>年度の活動実績</a:t>
            </a:r>
          </a:p>
        </p:txBody>
      </p:sp>
      <p:sp>
        <p:nvSpPr>
          <p:cNvPr id="3" name="コンテンツ プレースホルダー 2">
            <a:extLst>
              <a:ext uri="{FF2B5EF4-FFF2-40B4-BE49-F238E27FC236}">
                <a16:creationId xmlns:a16="http://schemas.microsoft.com/office/drawing/2014/main" id="{B48F4D7E-B5C9-857D-B76E-B1C33D239A5A}"/>
              </a:ext>
            </a:extLst>
          </p:cNvPr>
          <p:cNvSpPr>
            <a:spLocks noGrp="1"/>
          </p:cNvSpPr>
          <p:nvPr>
            <p:ph sz="quarter" idx="10"/>
          </p:nvPr>
        </p:nvSpPr>
        <p:spPr>
          <a:xfrm>
            <a:off x="703716" y="551102"/>
            <a:ext cx="5117420" cy="5832648"/>
          </a:xfrm>
        </p:spPr>
        <p:txBody>
          <a:bodyPr>
            <a:normAutofit/>
          </a:bodyPr>
          <a:lstStyle/>
          <a:p>
            <a:r>
              <a:rPr lang="en-US" altLang="ja-JP" sz="1800" b="1" dirty="0"/>
              <a:t>4</a:t>
            </a:r>
            <a:r>
              <a:rPr lang="ja-JP" altLang="en-US" sz="1800" b="1" dirty="0"/>
              <a:t>月</a:t>
            </a:r>
          </a:p>
          <a:p>
            <a:pPr lvl="1"/>
            <a:r>
              <a:rPr lang="ja-JP" altLang="en-US" sz="1400" dirty="0"/>
              <a:t>キックオフミーティングと</a:t>
            </a:r>
            <a:r>
              <a:rPr lang="en-US" altLang="ja-JP" sz="1400" dirty="0" err="1"/>
              <a:t>νLab</a:t>
            </a:r>
            <a:r>
              <a:rPr lang="ja-JP" altLang="en-US" sz="1400" dirty="0"/>
              <a:t>オンライン</a:t>
            </a:r>
            <a:r>
              <a:rPr lang="en-US" altLang="ja-JP" sz="1400" dirty="0"/>
              <a:t>LIVE</a:t>
            </a:r>
            <a:r>
              <a:rPr lang="ja-JP" altLang="en-US" sz="1400" dirty="0"/>
              <a:t>見学会の開催</a:t>
            </a:r>
          </a:p>
          <a:p>
            <a:pPr lvl="1"/>
            <a:r>
              <a:rPr lang="en-US" altLang="ja-JP" sz="1400" dirty="0"/>
              <a:t>CIAT</a:t>
            </a:r>
            <a:r>
              <a:rPr lang="ja-JP" altLang="en-US" sz="1400" dirty="0"/>
              <a:t>ショールームへの</a:t>
            </a:r>
            <a:r>
              <a:rPr lang="en-US" altLang="ja-JP" sz="1400" dirty="0"/>
              <a:t>AHPC</a:t>
            </a:r>
            <a:r>
              <a:rPr lang="ja-JP" altLang="en-US" sz="1400" dirty="0"/>
              <a:t>コーナーへの機材と動画コンテンツ</a:t>
            </a:r>
          </a:p>
          <a:p>
            <a:pPr marL="285851" lvl="1" indent="0">
              <a:buNone/>
            </a:pPr>
            <a:r>
              <a:rPr lang="ja-JP" altLang="en-US" sz="1400" dirty="0"/>
              <a:t>   の提供と常設展示</a:t>
            </a:r>
            <a:endParaRPr lang="ja-JP" altLang="en-US" sz="1600" dirty="0"/>
          </a:p>
          <a:p>
            <a:r>
              <a:rPr lang="en-US" altLang="ja-JP" sz="1800" b="1" dirty="0"/>
              <a:t>5</a:t>
            </a:r>
            <a:r>
              <a:rPr lang="ja-JP" altLang="en-US" sz="1800" b="1" dirty="0"/>
              <a:t>月</a:t>
            </a:r>
          </a:p>
          <a:p>
            <a:pPr lvl="1"/>
            <a:r>
              <a:rPr lang="ja-JP" altLang="en-US" sz="1400" dirty="0"/>
              <a:t>ワイヤレスジャパン</a:t>
            </a:r>
            <a:r>
              <a:rPr lang="en-US" altLang="ja-JP" sz="1400" dirty="0"/>
              <a:t>2024</a:t>
            </a:r>
            <a:r>
              <a:rPr lang="ja-JP" altLang="en-US" sz="1400" dirty="0"/>
              <a:t>出展</a:t>
            </a:r>
          </a:p>
          <a:p>
            <a:pPr marL="314325" lvl="1" indent="0">
              <a:buNone/>
            </a:pPr>
            <a:r>
              <a:rPr lang="ja-JP" altLang="en-US" sz="1400" dirty="0"/>
              <a:t>    国内ベンダー、台湾ベンダー等、</a:t>
            </a:r>
            <a:r>
              <a:rPr lang="en-US" altLang="ja-JP" sz="1400" dirty="0"/>
              <a:t>8</a:t>
            </a:r>
            <a:r>
              <a:rPr lang="ja-JP" altLang="en-US" sz="1400" dirty="0"/>
              <a:t>社協賛によるパビリオン形式</a:t>
            </a:r>
          </a:p>
          <a:p>
            <a:pPr marL="314325" lvl="1" indent="0">
              <a:buNone/>
            </a:pPr>
            <a:r>
              <a:rPr lang="ja-JP" altLang="en-US" sz="1400" dirty="0"/>
              <a:t>    による出展</a:t>
            </a:r>
          </a:p>
          <a:p>
            <a:pPr marL="314325" lvl="1" indent="0">
              <a:buNone/>
            </a:pPr>
            <a:r>
              <a:rPr lang="en-US" altLang="ja-JP" sz="1200" dirty="0">
                <a:hlinkClick r:id="rId2"/>
              </a:rPr>
              <a:t>https://www.11ahpc.org/news/20240626/index.html</a:t>
            </a:r>
            <a:endParaRPr lang="ja-JP" altLang="en-US" sz="1200" dirty="0"/>
          </a:p>
          <a:p>
            <a:pPr lvl="1"/>
            <a:r>
              <a:rPr lang="en-US" altLang="ja-JP" sz="1400" dirty="0"/>
              <a:t>Halow </a:t>
            </a:r>
            <a:r>
              <a:rPr lang="ja-JP" altLang="en-US" sz="1400" dirty="0"/>
              <a:t>プロダクトポートフォリオの製作とリリース</a:t>
            </a:r>
          </a:p>
          <a:p>
            <a:pPr marL="285851" lvl="1" indent="0">
              <a:buNone/>
            </a:pPr>
            <a:r>
              <a:rPr lang="ja-JP" altLang="en-US" sz="1400" dirty="0"/>
              <a:t>    ・ ワイヤレスジャパンでの</a:t>
            </a:r>
            <a:r>
              <a:rPr lang="en-US" altLang="ja-JP" sz="1400" dirty="0"/>
              <a:t>QR</a:t>
            </a:r>
            <a:r>
              <a:rPr lang="ja-JP" altLang="en-US" sz="1400" dirty="0"/>
              <a:t>コードダウンロード</a:t>
            </a:r>
          </a:p>
          <a:p>
            <a:pPr marL="285851" lvl="1" indent="0">
              <a:buNone/>
            </a:pPr>
            <a:r>
              <a:rPr lang="ja-JP" altLang="en-US" sz="1400" dirty="0"/>
              <a:t>    ・ </a:t>
            </a:r>
            <a:r>
              <a:rPr lang="en-US" altLang="ja-JP" sz="1400" dirty="0" err="1"/>
              <a:t>νLab</a:t>
            </a:r>
            <a:r>
              <a:rPr lang="ja-JP" altLang="en-US" sz="1400" dirty="0"/>
              <a:t>で</a:t>
            </a:r>
            <a:r>
              <a:rPr lang="en-US" altLang="ja-JP" sz="1400" dirty="0"/>
              <a:t>QR</a:t>
            </a:r>
            <a:r>
              <a:rPr lang="ja-JP" altLang="en-US" sz="1400" dirty="0"/>
              <a:t>コードダウンロード</a:t>
            </a:r>
            <a:endParaRPr lang="ja-JP" altLang="en-US" sz="1600" dirty="0"/>
          </a:p>
          <a:p>
            <a:r>
              <a:rPr lang="en-US" altLang="ja-JP" sz="1800" b="1" dirty="0"/>
              <a:t>6</a:t>
            </a:r>
            <a:r>
              <a:rPr lang="ja-JP" altLang="en-US" sz="1800" b="1" dirty="0"/>
              <a:t>月</a:t>
            </a:r>
          </a:p>
          <a:p>
            <a:pPr lvl="1"/>
            <a:r>
              <a:rPr lang="en-US" altLang="ja-JP" sz="1400" dirty="0"/>
              <a:t>COMPUTEX</a:t>
            </a:r>
            <a:r>
              <a:rPr lang="ja-JP" altLang="en-US" sz="1400" dirty="0"/>
              <a:t> </a:t>
            </a:r>
            <a:r>
              <a:rPr lang="en-US" altLang="ja-JP" sz="1400" dirty="0"/>
              <a:t>TAIPEI</a:t>
            </a:r>
            <a:r>
              <a:rPr lang="ja-JP" altLang="en-US" sz="1400" dirty="0"/>
              <a:t> </a:t>
            </a:r>
            <a:r>
              <a:rPr lang="en-US" altLang="ja-JP" sz="1400" dirty="0"/>
              <a:t>2024</a:t>
            </a:r>
            <a:endParaRPr lang="ja-JP" altLang="en-US" sz="1400" dirty="0"/>
          </a:p>
          <a:p>
            <a:pPr marL="314325" lvl="1" indent="0">
              <a:buNone/>
            </a:pPr>
            <a:r>
              <a:rPr lang="ja-JP" altLang="en-US" sz="1400" dirty="0"/>
              <a:t>    </a:t>
            </a:r>
            <a:r>
              <a:rPr lang="en-US" altLang="ja-JP" sz="1400" dirty="0"/>
              <a:t>CIAT/AHPC</a:t>
            </a:r>
            <a:r>
              <a:rPr lang="ja-JP" altLang="en-US" sz="1400" dirty="0"/>
              <a:t>合同ワークショップ開催</a:t>
            </a:r>
            <a:endParaRPr lang="en-US" altLang="ja-JP" sz="1400" dirty="0"/>
          </a:p>
          <a:p>
            <a:pPr lvl="1"/>
            <a:r>
              <a:rPr lang="en-US" altLang="ja-JP" sz="1400" dirty="0"/>
              <a:t>ITRI/CIAT/AHPC</a:t>
            </a:r>
            <a:r>
              <a:rPr lang="ja-JP" altLang="en-US" sz="1400" dirty="0"/>
              <a:t>会員企業による</a:t>
            </a:r>
          </a:p>
          <a:p>
            <a:pPr marL="314325" lvl="1" indent="0">
              <a:buNone/>
            </a:pPr>
            <a:r>
              <a:rPr lang="ja-JP" altLang="en-US" sz="1400" dirty="0"/>
              <a:t>   </a:t>
            </a:r>
            <a:r>
              <a:rPr lang="en-US" altLang="ja-JP" sz="1400" dirty="0"/>
              <a:t>Wi-Fi</a:t>
            </a:r>
            <a:r>
              <a:rPr lang="ja-JP" altLang="en-US" sz="1400" dirty="0"/>
              <a:t> </a:t>
            </a:r>
            <a:r>
              <a:rPr lang="en-US" altLang="ja-JP" sz="1400" dirty="0"/>
              <a:t>Halow</a:t>
            </a:r>
            <a:r>
              <a:rPr lang="ja-JP" altLang="en-US" sz="1400" dirty="0"/>
              <a:t> デベロップメントフォーラム開催</a:t>
            </a:r>
          </a:p>
          <a:p>
            <a:pPr marL="314325" lvl="1" indent="0">
              <a:buNone/>
            </a:pPr>
            <a:r>
              <a:rPr lang="en-US" altLang="ja-JP" sz="1200" dirty="0">
                <a:hlinkClick r:id="rId3"/>
              </a:rPr>
              <a:t>https://www.11ahpc.org/news/20240712/index.html</a:t>
            </a:r>
            <a:endParaRPr lang="ja-JP" altLang="en-US" sz="1200" dirty="0"/>
          </a:p>
          <a:p>
            <a:pPr marL="314325" lvl="1" indent="0">
              <a:buNone/>
            </a:pPr>
            <a:endParaRPr lang="ja-JP" altLang="en-US" sz="1200" dirty="0"/>
          </a:p>
        </p:txBody>
      </p:sp>
      <p:sp>
        <p:nvSpPr>
          <p:cNvPr id="4" name="コンテンツ プレースホルダー 2">
            <a:extLst>
              <a:ext uri="{FF2B5EF4-FFF2-40B4-BE49-F238E27FC236}">
                <a16:creationId xmlns:a16="http://schemas.microsoft.com/office/drawing/2014/main" id="{9DA96705-D7E3-6419-8F25-A47D57480DBB}"/>
              </a:ext>
            </a:extLst>
          </p:cNvPr>
          <p:cNvSpPr txBox="1">
            <a:spLocks/>
          </p:cNvSpPr>
          <p:nvPr/>
        </p:nvSpPr>
        <p:spPr>
          <a:xfrm>
            <a:off x="6272448" y="562203"/>
            <a:ext cx="5508616" cy="4822597"/>
          </a:xfrm>
          <a:prstGeom prst="rect">
            <a:avLst/>
          </a:prstGeom>
        </p:spPr>
        <p:txBody>
          <a:bodyPr>
            <a:normAutofit/>
          </a:bodyPr>
          <a:lstStyle>
            <a:lvl1pPr marL="228600" indent="-228600" algn="l" defTabSz="914400" rtl="0" eaLnBrk="1" latinLnBrk="0" hangingPunct="1">
              <a:lnSpc>
                <a:spcPct val="90000"/>
              </a:lnSpc>
              <a:spcBef>
                <a:spcPts val="1000"/>
              </a:spcBef>
              <a:buFont typeface="Wingdings" panose="05000000000000000000" pitchFamily="2" charset="2"/>
              <a:buChar char="n"/>
              <a:defRPr kumimoji="1" sz="2000" kern="1200">
                <a:solidFill>
                  <a:schemeClr val="tx1"/>
                </a:solidFill>
                <a:latin typeface="Meiryo UI" panose="020B0604030504040204" pitchFamily="50" charset="-128"/>
                <a:ea typeface="Meiryo UI" panose="020B0604030504040204" pitchFamily="50" charset="-128"/>
                <a:cs typeface="+mn-cs"/>
              </a:defRPr>
            </a:lvl1pPr>
            <a:lvl2pPr marL="542925" indent="-228600" algn="l" defTabSz="914400" rtl="0" eaLnBrk="1" latinLnBrk="0" hangingPunct="1">
              <a:lnSpc>
                <a:spcPct val="90000"/>
              </a:lnSpc>
              <a:spcBef>
                <a:spcPts val="500"/>
              </a:spcBef>
              <a:buFont typeface="Wingdings" panose="05000000000000000000" pitchFamily="2" charset="2"/>
              <a:buChar char="p"/>
              <a:defRPr kumimoji="1" sz="1800" kern="1200">
                <a:solidFill>
                  <a:schemeClr val="tx1"/>
                </a:solidFill>
                <a:latin typeface="Meiryo UI" panose="020B0604030504040204" pitchFamily="50" charset="-128"/>
                <a:ea typeface="Meiryo UI" panose="020B0604030504040204" pitchFamily="50" charset="-128"/>
                <a:cs typeface="+mn-cs"/>
              </a:defRPr>
            </a:lvl2pPr>
            <a:lvl3pPr marL="809625" indent="-228600" algn="l" defTabSz="914400" rtl="0" eaLnBrk="1" latinLnBrk="0" hangingPunct="1">
              <a:lnSpc>
                <a:spcPct val="90000"/>
              </a:lnSpc>
              <a:spcBef>
                <a:spcPts val="500"/>
              </a:spcBef>
              <a:buFont typeface="Wingdings" panose="05000000000000000000" pitchFamily="2" charset="2"/>
              <a:buChar char="l"/>
              <a:defRPr kumimoji="1" sz="1600" kern="1200">
                <a:solidFill>
                  <a:schemeClr val="tx1"/>
                </a:solidFill>
                <a:latin typeface="Meiryo UI" panose="020B0604030504040204" pitchFamily="50" charset="-128"/>
                <a:ea typeface="Meiryo UI" panose="020B0604030504040204" pitchFamily="50" charset="-128"/>
                <a:cs typeface="+mn-cs"/>
              </a:defRPr>
            </a:lvl3pPr>
            <a:lvl4pPr marL="1076325" indent="-228600" algn="l" defTabSz="914400" rtl="0" eaLnBrk="1" latinLnBrk="0" hangingPunct="1">
              <a:lnSpc>
                <a:spcPct val="90000"/>
              </a:lnSpc>
              <a:spcBef>
                <a:spcPts val="500"/>
              </a:spcBef>
              <a:buFont typeface="Arial" panose="020B0604020202020204" pitchFamily="34" charset="0"/>
              <a:buChar char="•"/>
              <a:defRPr kumimoji="1" sz="1400" kern="1200">
                <a:solidFill>
                  <a:schemeClr val="tx1"/>
                </a:solidFill>
                <a:latin typeface="Meiryo UI" panose="020B0604030504040204" pitchFamily="50" charset="-128"/>
                <a:ea typeface="Meiryo UI" panose="020B0604030504040204" pitchFamily="50" charset="-128"/>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800" b="1" dirty="0">
                <a:solidFill>
                  <a:srgbClr val="002060"/>
                </a:solidFill>
              </a:rPr>
              <a:t>8</a:t>
            </a:r>
            <a:r>
              <a:rPr lang="ja-JP" altLang="en-US" sz="1800" b="1" dirty="0">
                <a:solidFill>
                  <a:srgbClr val="002060"/>
                </a:solidFill>
              </a:rPr>
              <a:t>月</a:t>
            </a:r>
          </a:p>
          <a:p>
            <a:pPr lvl="1"/>
            <a:r>
              <a:rPr lang="ja-JP" altLang="en-US" sz="1400" dirty="0">
                <a:solidFill>
                  <a:srgbClr val="002060"/>
                </a:solidFill>
              </a:rPr>
              <a:t>台湾</a:t>
            </a:r>
            <a:r>
              <a:rPr lang="en-US" altLang="ja-JP" sz="1400" dirty="0">
                <a:solidFill>
                  <a:srgbClr val="002060"/>
                </a:solidFill>
              </a:rPr>
              <a:t>850MHz</a:t>
            </a:r>
            <a:r>
              <a:rPr lang="ja-JP" altLang="en-US" sz="1400" dirty="0">
                <a:solidFill>
                  <a:srgbClr val="002060"/>
                </a:solidFill>
              </a:rPr>
              <a:t>帯</a:t>
            </a:r>
            <a:r>
              <a:rPr lang="en-US" altLang="ja-JP" sz="1400" dirty="0">
                <a:solidFill>
                  <a:srgbClr val="002060"/>
                </a:solidFill>
              </a:rPr>
              <a:t>11ah</a:t>
            </a:r>
            <a:r>
              <a:rPr lang="ja-JP" altLang="en-US" sz="1400" dirty="0">
                <a:solidFill>
                  <a:srgbClr val="002060"/>
                </a:solidFill>
              </a:rPr>
              <a:t>トライアルに向けた取組み（継続活動中）</a:t>
            </a:r>
          </a:p>
          <a:p>
            <a:pPr lvl="1"/>
            <a:r>
              <a:rPr lang="en-US" altLang="ja-JP" sz="1400" dirty="0" err="1">
                <a:solidFill>
                  <a:srgbClr val="002060"/>
                </a:solidFill>
              </a:rPr>
              <a:t>νLab</a:t>
            </a:r>
            <a:r>
              <a:rPr lang="ja-JP" altLang="en-US" sz="1400" dirty="0">
                <a:solidFill>
                  <a:srgbClr val="002060"/>
                </a:solidFill>
              </a:rPr>
              <a:t>環境を利用した</a:t>
            </a:r>
            <a:r>
              <a:rPr lang="en-US" altLang="ja-JP" sz="1400" dirty="0">
                <a:solidFill>
                  <a:srgbClr val="002060"/>
                </a:solidFill>
              </a:rPr>
              <a:t>11ah</a:t>
            </a:r>
            <a:r>
              <a:rPr lang="ja-JP" altLang="en-US" sz="1400" dirty="0">
                <a:solidFill>
                  <a:srgbClr val="002060"/>
                </a:solidFill>
              </a:rPr>
              <a:t>製品相互接続プロジェクトのスタート</a:t>
            </a:r>
          </a:p>
          <a:p>
            <a:pPr marL="314325" lvl="1" indent="0">
              <a:buNone/>
            </a:pPr>
            <a:r>
              <a:rPr lang="ja-JP" altLang="en-US" sz="1400" dirty="0">
                <a:solidFill>
                  <a:srgbClr val="002060"/>
                </a:solidFill>
              </a:rPr>
              <a:t>  （継続活動中）</a:t>
            </a:r>
            <a:endParaRPr lang="ja-JP" altLang="en-US" sz="1600" dirty="0">
              <a:solidFill>
                <a:srgbClr val="002060"/>
              </a:solidFill>
            </a:endParaRPr>
          </a:p>
          <a:p>
            <a:r>
              <a:rPr lang="en-US" altLang="ja-JP" sz="1800" b="1" dirty="0">
                <a:solidFill>
                  <a:srgbClr val="002060"/>
                </a:solidFill>
              </a:rPr>
              <a:t>9</a:t>
            </a:r>
            <a:r>
              <a:rPr lang="ja-JP" altLang="en-US" sz="1800" b="1" dirty="0">
                <a:solidFill>
                  <a:srgbClr val="002060"/>
                </a:solidFill>
              </a:rPr>
              <a:t>月</a:t>
            </a:r>
          </a:p>
          <a:p>
            <a:pPr lvl="1"/>
            <a:r>
              <a:rPr lang="ja-JP" altLang="en-US" sz="1400" dirty="0">
                <a:solidFill>
                  <a:srgbClr val="002060"/>
                </a:solidFill>
              </a:rPr>
              <a:t>台湾ベンダー最新</a:t>
            </a:r>
            <a:r>
              <a:rPr lang="en-US" altLang="ja-JP" sz="1400" dirty="0">
                <a:solidFill>
                  <a:srgbClr val="002060"/>
                </a:solidFill>
              </a:rPr>
              <a:t>11ah</a:t>
            </a:r>
            <a:r>
              <a:rPr lang="ja-JP" altLang="en-US" sz="1400" dirty="0">
                <a:solidFill>
                  <a:srgbClr val="002060"/>
                </a:solidFill>
              </a:rPr>
              <a:t>プロダクト紹介セミナーの開催</a:t>
            </a:r>
          </a:p>
          <a:p>
            <a:pPr marL="314325" lvl="1" indent="0">
              <a:buNone/>
            </a:pPr>
            <a:r>
              <a:rPr lang="ja-JP" altLang="en-US" sz="1400" dirty="0">
                <a:solidFill>
                  <a:srgbClr val="002060"/>
                </a:solidFill>
              </a:rPr>
              <a:t>     ・ 台湾会場、日本会場、国内オンライン参加者を</a:t>
            </a:r>
          </a:p>
          <a:p>
            <a:pPr marL="314325" lvl="1" indent="0">
              <a:buNone/>
            </a:pPr>
            <a:r>
              <a:rPr lang="ja-JP" altLang="en-US" sz="1400" dirty="0">
                <a:solidFill>
                  <a:srgbClr val="002060"/>
                </a:solidFill>
              </a:rPr>
              <a:t>     ・ </a:t>
            </a:r>
            <a:r>
              <a:rPr lang="en-US" altLang="ja-JP" sz="1400" dirty="0">
                <a:solidFill>
                  <a:srgbClr val="002060"/>
                </a:solidFill>
              </a:rPr>
              <a:t>3</a:t>
            </a:r>
            <a:r>
              <a:rPr lang="ja-JP" altLang="en-US" sz="1400" dirty="0">
                <a:solidFill>
                  <a:srgbClr val="002060"/>
                </a:solidFill>
              </a:rPr>
              <a:t>元中継によるセミナー開催</a:t>
            </a:r>
          </a:p>
          <a:p>
            <a:pPr marL="314325" lvl="1" indent="0">
              <a:buNone/>
            </a:pPr>
            <a:r>
              <a:rPr lang="en-US" altLang="ja-JP" sz="1200" dirty="0">
                <a:solidFill>
                  <a:srgbClr val="002060"/>
                </a:solidFill>
                <a:hlinkClick r:id="rId4"/>
              </a:rPr>
              <a:t>https://www.11ahpc.org/news/20241004/index.html</a:t>
            </a:r>
            <a:endParaRPr lang="ja-JP" altLang="en-US" sz="1200" dirty="0">
              <a:solidFill>
                <a:srgbClr val="002060"/>
              </a:solidFill>
            </a:endParaRPr>
          </a:p>
          <a:p>
            <a:pPr marL="314325" lvl="1" indent="0">
              <a:lnSpc>
                <a:spcPct val="100000"/>
              </a:lnSpc>
              <a:buNone/>
            </a:pPr>
            <a:r>
              <a:rPr lang="ja-JP" altLang="en-US" sz="1400" dirty="0">
                <a:solidFill>
                  <a:srgbClr val="002060"/>
                </a:solidFill>
              </a:rPr>
              <a:t>     ・ セミナー資料を一般公開</a:t>
            </a:r>
          </a:p>
          <a:p>
            <a:pPr marL="314325" lvl="1" indent="0">
              <a:lnSpc>
                <a:spcPct val="100000"/>
              </a:lnSpc>
              <a:buNone/>
            </a:pPr>
            <a:r>
              <a:rPr lang="en-US" altLang="ja-JP" sz="1200" dirty="0">
                <a:solidFill>
                  <a:srgbClr val="002060"/>
                </a:solidFill>
                <a:hlinkClick r:id="rId5"/>
              </a:rPr>
              <a:t>https://www.11ahpc.org/news/20241120/index.html</a:t>
            </a:r>
            <a:endParaRPr lang="ja-JP" altLang="en-US" sz="1200" dirty="0">
              <a:solidFill>
                <a:srgbClr val="002060"/>
              </a:solidFill>
            </a:endParaRPr>
          </a:p>
          <a:p>
            <a:pPr lvl="1"/>
            <a:r>
              <a:rPr lang="ja-JP" altLang="en-US" sz="1400" dirty="0">
                <a:solidFill>
                  <a:srgbClr val="002060"/>
                </a:solidFill>
              </a:rPr>
              <a:t>オープンから</a:t>
            </a:r>
            <a:r>
              <a:rPr lang="en-US" altLang="ja-JP" sz="1400" dirty="0">
                <a:solidFill>
                  <a:srgbClr val="002060"/>
                </a:solidFill>
              </a:rPr>
              <a:t>1</a:t>
            </a:r>
            <a:r>
              <a:rPr lang="ja-JP" altLang="en-US" sz="1400" dirty="0">
                <a:solidFill>
                  <a:srgbClr val="002060"/>
                </a:solidFill>
              </a:rPr>
              <a:t>年が経過</a:t>
            </a:r>
            <a:r>
              <a:rPr lang="en-US" altLang="ja-JP" sz="1400" dirty="0" err="1">
                <a:solidFill>
                  <a:srgbClr val="002060"/>
                </a:solidFill>
              </a:rPr>
              <a:t>νLab</a:t>
            </a:r>
            <a:r>
              <a:rPr lang="ja-JP" altLang="en-US" sz="1400" dirty="0">
                <a:solidFill>
                  <a:srgbClr val="002060"/>
                </a:solidFill>
              </a:rPr>
              <a:t>リニューアルを実施</a:t>
            </a:r>
          </a:p>
          <a:p>
            <a:pPr marL="314325" lvl="1" indent="0">
              <a:buNone/>
            </a:pPr>
            <a:r>
              <a:rPr lang="ja-JP" altLang="en-US" sz="1400" dirty="0">
                <a:solidFill>
                  <a:srgbClr val="002060"/>
                </a:solidFill>
              </a:rPr>
              <a:t>     ・ 台湾ベンダー製品エリアの新設</a:t>
            </a:r>
          </a:p>
          <a:p>
            <a:pPr marL="314325" lvl="1" indent="0">
              <a:buNone/>
            </a:pPr>
            <a:r>
              <a:rPr lang="ja-JP" altLang="en-US" sz="1400" dirty="0">
                <a:solidFill>
                  <a:srgbClr val="002060"/>
                </a:solidFill>
              </a:rPr>
              <a:t>     ・ 国内ベンダー製品の追加と更新</a:t>
            </a:r>
          </a:p>
          <a:p>
            <a:pPr marL="314325" lvl="1" indent="0">
              <a:buNone/>
            </a:pPr>
            <a:r>
              <a:rPr lang="ja-JP" altLang="en-US" sz="1400" dirty="0">
                <a:solidFill>
                  <a:srgbClr val="002060"/>
                </a:solidFill>
              </a:rPr>
              <a:t>     ・ 国内最新ユースケースの紹介コンテンツの用意　　　　　　　　　　　　　　　　</a:t>
            </a:r>
            <a:endParaRPr lang="en-US" altLang="ja-JP" sz="1400" dirty="0">
              <a:solidFill>
                <a:srgbClr val="002060"/>
              </a:solidFill>
            </a:endParaRPr>
          </a:p>
          <a:p>
            <a:pPr marL="314325" lvl="1" indent="0">
              <a:buNone/>
            </a:pPr>
            <a:r>
              <a:rPr lang="en-US" altLang="ja-JP" sz="1200" dirty="0">
                <a:solidFill>
                  <a:srgbClr val="002060"/>
                </a:solidFill>
                <a:hlinkClick r:id="rId6"/>
              </a:rPr>
              <a:t>https://www.11ahpc.org/news/20250117/index.html</a:t>
            </a:r>
            <a:endParaRPr lang="ja-JP" altLang="en-US" sz="1400" dirty="0">
              <a:solidFill>
                <a:srgbClr val="002060"/>
              </a:solidFill>
            </a:endParaRPr>
          </a:p>
        </p:txBody>
      </p:sp>
      <p:sp>
        <p:nvSpPr>
          <p:cNvPr id="5" name="コンテンツ プレースホルダー 2">
            <a:extLst>
              <a:ext uri="{FF2B5EF4-FFF2-40B4-BE49-F238E27FC236}">
                <a16:creationId xmlns:a16="http://schemas.microsoft.com/office/drawing/2014/main" id="{968DC194-7636-E13B-F4E2-A6D3D199D3FD}"/>
              </a:ext>
            </a:extLst>
          </p:cNvPr>
          <p:cNvSpPr txBox="1">
            <a:spLocks/>
          </p:cNvSpPr>
          <p:nvPr/>
        </p:nvSpPr>
        <p:spPr>
          <a:xfrm>
            <a:off x="6272448" y="4898571"/>
            <a:ext cx="5718012" cy="2188029"/>
          </a:xfrm>
          <a:prstGeom prst="rect">
            <a:avLst/>
          </a:prstGeom>
        </p:spPr>
        <p:txBody>
          <a:bodyPr>
            <a:normAutofit/>
          </a:bodyPr>
          <a:lstStyle>
            <a:lvl1pPr marL="228600" indent="-228600" algn="l" defTabSz="914400" rtl="0" eaLnBrk="1" latinLnBrk="0" hangingPunct="1">
              <a:lnSpc>
                <a:spcPct val="90000"/>
              </a:lnSpc>
              <a:spcBef>
                <a:spcPts val="1000"/>
              </a:spcBef>
              <a:buFont typeface="Wingdings" panose="05000000000000000000" pitchFamily="2" charset="2"/>
              <a:buChar char="n"/>
              <a:defRPr kumimoji="1" sz="2000" kern="1200">
                <a:solidFill>
                  <a:schemeClr val="tx1"/>
                </a:solidFill>
                <a:latin typeface="Meiryo UI" panose="020B0604030504040204" pitchFamily="50" charset="-128"/>
                <a:ea typeface="Meiryo UI" panose="020B0604030504040204" pitchFamily="50" charset="-128"/>
                <a:cs typeface="+mn-cs"/>
              </a:defRPr>
            </a:lvl1pPr>
            <a:lvl2pPr marL="542925" indent="-228600" algn="l" defTabSz="914400" rtl="0" eaLnBrk="1" latinLnBrk="0" hangingPunct="1">
              <a:lnSpc>
                <a:spcPct val="90000"/>
              </a:lnSpc>
              <a:spcBef>
                <a:spcPts val="500"/>
              </a:spcBef>
              <a:buFont typeface="Wingdings" panose="05000000000000000000" pitchFamily="2" charset="2"/>
              <a:buChar char="p"/>
              <a:defRPr kumimoji="1" sz="1800" kern="1200">
                <a:solidFill>
                  <a:schemeClr val="tx1"/>
                </a:solidFill>
                <a:latin typeface="Meiryo UI" panose="020B0604030504040204" pitchFamily="50" charset="-128"/>
                <a:ea typeface="Meiryo UI" panose="020B0604030504040204" pitchFamily="50" charset="-128"/>
                <a:cs typeface="+mn-cs"/>
              </a:defRPr>
            </a:lvl2pPr>
            <a:lvl3pPr marL="809625" indent="-228600" algn="l" defTabSz="914400" rtl="0" eaLnBrk="1" latinLnBrk="0" hangingPunct="1">
              <a:lnSpc>
                <a:spcPct val="90000"/>
              </a:lnSpc>
              <a:spcBef>
                <a:spcPts val="500"/>
              </a:spcBef>
              <a:buFont typeface="Wingdings" panose="05000000000000000000" pitchFamily="2" charset="2"/>
              <a:buChar char="l"/>
              <a:defRPr kumimoji="1" sz="1600" kern="1200">
                <a:solidFill>
                  <a:schemeClr val="tx1"/>
                </a:solidFill>
                <a:latin typeface="Meiryo UI" panose="020B0604030504040204" pitchFamily="50" charset="-128"/>
                <a:ea typeface="Meiryo UI" panose="020B0604030504040204" pitchFamily="50" charset="-128"/>
                <a:cs typeface="+mn-cs"/>
              </a:defRPr>
            </a:lvl3pPr>
            <a:lvl4pPr marL="1076325" indent="-228600" algn="l" defTabSz="914400" rtl="0" eaLnBrk="1" latinLnBrk="0" hangingPunct="1">
              <a:lnSpc>
                <a:spcPct val="90000"/>
              </a:lnSpc>
              <a:spcBef>
                <a:spcPts val="500"/>
              </a:spcBef>
              <a:buFont typeface="Arial" panose="020B0604020202020204" pitchFamily="34" charset="0"/>
              <a:buChar char="•"/>
              <a:defRPr kumimoji="1" sz="1400" kern="1200">
                <a:solidFill>
                  <a:schemeClr val="tx1"/>
                </a:solidFill>
                <a:latin typeface="Meiryo UI" panose="020B0604030504040204" pitchFamily="50" charset="-128"/>
                <a:ea typeface="Meiryo UI" panose="020B0604030504040204" pitchFamily="50" charset="-128"/>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800" b="1" dirty="0">
                <a:solidFill>
                  <a:srgbClr val="002060"/>
                </a:solidFill>
              </a:rPr>
              <a:t>10</a:t>
            </a:r>
            <a:r>
              <a:rPr lang="ja-JP" altLang="en-US" sz="1800" b="1" dirty="0">
                <a:solidFill>
                  <a:srgbClr val="002060"/>
                </a:solidFill>
              </a:rPr>
              <a:t>月以降の活動（</a:t>
            </a:r>
            <a:r>
              <a:rPr lang="en-US" altLang="ja-JP" sz="1800" b="1" dirty="0">
                <a:solidFill>
                  <a:srgbClr val="002060"/>
                </a:solidFill>
              </a:rPr>
              <a:t>2025</a:t>
            </a:r>
            <a:r>
              <a:rPr lang="ja-JP" altLang="en-US" sz="1800" b="1" dirty="0">
                <a:solidFill>
                  <a:srgbClr val="002060"/>
                </a:solidFill>
              </a:rPr>
              <a:t>年度継続活動含む）</a:t>
            </a:r>
          </a:p>
          <a:p>
            <a:pPr lvl="1"/>
            <a:r>
              <a:rPr lang="ja-JP" altLang="en-US" sz="1400" dirty="0">
                <a:solidFill>
                  <a:srgbClr val="002060"/>
                </a:solidFill>
              </a:rPr>
              <a:t>台湾</a:t>
            </a:r>
            <a:r>
              <a:rPr lang="en-US" altLang="ja-JP" sz="1400" dirty="0">
                <a:solidFill>
                  <a:srgbClr val="002060"/>
                </a:solidFill>
              </a:rPr>
              <a:t>850MHz</a:t>
            </a:r>
            <a:r>
              <a:rPr lang="ja-JP" altLang="en-US" sz="1400" dirty="0">
                <a:solidFill>
                  <a:srgbClr val="002060"/>
                </a:solidFill>
              </a:rPr>
              <a:t>帯</a:t>
            </a:r>
            <a:r>
              <a:rPr lang="en-US" altLang="ja-JP" sz="1400" dirty="0">
                <a:solidFill>
                  <a:srgbClr val="002060"/>
                </a:solidFill>
              </a:rPr>
              <a:t>11ah</a:t>
            </a:r>
            <a:r>
              <a:rPr lang="ja-JP" altLang="en-US" sz="1400" dirty="0">
                <a:solidFill>
                  <a:srgbClr val="002060"/>
                </a:solidFill>
              </a:rPr>
              <a:t>トライアルに向けた取組み</a:t>
            </a:r>
          </a:p>
          <a:p>
            <a:pPr lvl="1"/>
            <a:r>
              <a:rPr lang="en-US" altLang="ja-JP" sz="1400" dirty="0" err="1">
                <a:solidFill>
                  <a:srgbClr val="002060"/>
                </a:solidFill>
              </a:rPr>
              <a:t>νLab</a:t>
            </a:r>
            <a:r>
              <a:rPr lang="ja-JP" altLang="en-US" sz="1400" dirty="0">
                <a:solidFill>
                  <a:srgbClr val="002060"/>
                </a:solidFill>
              </a:rPr>
              <a:t>環境を利用した</a:t>
            </a:r>
            <a:r>
              <a:rPr lang="en-US" altLang="ja-JP" sz="1400" dirty="0">
                <a:solidFill>
                  <a:srgbClr val="002060"/>
                </a:solidFill>
              </a:rPr>
              <a:t>11ah</a:t>
            </a:r>
            <a:r>
              <a:rPr lang="ja-JP" altLang="en-US" sz="1400" dirty="0">
                <a:solidFill>
                  <a:srgbClr val="002060"/>
                </a:solidFill>
              </a:rPr>
              <a:t>製品相互接続プロジェクト</a:t>
            </a:r>
          </a:p>
          <a:p>
            <a:pPr lvl="1"/>
            <a:r>
              <a:rPr lang="ja-JP" altLang="en-US" sz="1400" dirty="0">
                <a:solidFill>
                  <a:srgbClr val="002060"/>
                </a:solidFill>
              </a:rPr>
              <a:t>マーケットユースケースブックレットの製作</a:t>
            </a:r>
          </a:p>
          <a:p>
            <a:pPr lvl="1"/>
            <a:r>
              <a:rPr lang="ja-JP" altLang="en-US" sz="1400" dirty="0">
                <a:solidFill>
                  <a:srgbClr val="002060"/>
                </a:solidFill>
              </a:rPr>
              <a:t>第</a:t>
            </a:r>
            <a:r>
              <a:rPr lang="en-US" altLang="ja-JP" sz="1400" dirty="0">
                <a:solidFill>
                  <a:srgbClr val="002060"/>
                </a:solidFill>
              </a:rPr>
              <a:t>7</a:t>
            </a:r>
            <a:r>
              <a:rPr lang="ja-JP" altLang="en-US" sz="1400" dirty="0">
                <a:solidFill>
                  <a:srgbClr val="002060"/>
                </a:solidFill>
              </a:rPr>
              <a:t>回総会開催 </a:t>
            </a:r>
            <a:r>
              <a:rPr lang="en-US" altLang="ja-JP" sz="1400" dirty="0">
                <a:solidFill>
                  <a:srgbClr val="002060"/>
                </a:solidFill>
              </a:rPr>
              <a:t>※12/13</a:t>
            </a:r>
            <a:r>
              <a:rPr lang="ja-JP" altLang="en-US" sz="1400" dirty="0">
                <a:solidFill>
                  <a:srgbClr val="002060"/>
                </a:solidFill>
              </a:rPr>
              <a:t>開催</a:t>
            </a:r>
          </a:p>
          <a:p>
            <a:pPr marL="314325" lvl="1" indent="0">
              <a:buNone/>
            </a:pPr>
            <a:r>
              <a:rPr lang="en-US" altLang="ja-JP" sz="1200" dirty="0">
                <a:solidFill>
                  <a:srgbClr val="002060"/>
                </a:solidFill>
                <a:hlinkClick r:id="rId7"/>
              </a:rPr>
              <a:t>https://www.11ahpc.org/news/20250110-1/index.html</a:t>
            </a:r>
            <a:endParaRPr lang="ja-JP" altLang="en-US" sz="1200" dirty="0">
              <a:solidFill>
                <a:srgbClr val="002060"/>
              </a:solidFill>
            </a:endParaRPr>
          </a:p>
          <a:p>
            <a:pPr marL="314325" lvl="1" indent="0">
              <a:buNone/>
            </a:pPr>
            <a:endParaRPr lang="ja-JP" altLang="en-US" sz="1200" dirty="0">
              <a:solidFill>
                <a:srgbClr val="002060"/>
              </a:solidFill>
            </a:endParaRPr>
          </a:p>
          <a:p>
            <a:pPr lvl="1"/>
            <a:endParaRPr lang="ja-JP" altLang="en-US" sz="1200" dirty="0">
              <a:solidFill>
                <a:srgbClr val="002060"/>
              </a:solidFill>
            </a:endParaRPr>
          </a:p>
        </p:txBody>
      </p:sp>
      <p:sp>
        <p:nvSpPr>
          <p:cNvPr id="7" name="正方形/長方形 6">
            <a:extLst>
              <a:ext uri="{FF2B5EF4-FFF2-40B4-BE49-F238E27FC236}">
                <a16:creationId xmlns:a16="http://schemas.microsoft.com/office/drawing/2014/main" id="{9C7E2E11-1B57-DD41-BE00-3B4DD0BCCD2E}"/>
              </a:ext>
            </a:extLst>
          </p:cNvPr>
          <p:cNvSpPr/>
          <p:nvPr/>
        </p:nvSpPr>
        <p:spPr>
          <a:xfrm>
            <a:off x="11201027" y="0"/>
            <a:ext cx="990973" cy="320393"/>
          </a:xfrm>
          <a:prstGeom prst="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b="1" dirty="0">
                <a:latin typeface="Meiryo UI" panose="020B0604030504040204" pitchFamily="50" charset="-128"/>
                <a:ea typeface="Meiryo UI" panose="020B0604030504040204" pitchFamily="50" charset="-128"/>
              </a:rPr>
              <a:t>参考資料</a:t>
            </a:r>
            <a:endParaRPr kumimoji="1" lang="ja-JP" altLang="en-US" sz="1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30410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3600" dirty="0">
                <a:latin typeface="HGPSoeiKakugothicUB" panose="020B0900000000000000" pitchFamily="34" charset="-128"/>
                <a:ea typeface="HGPSoeiKakugothicUB" panose="020B0900000000000000" pitchFamily="34" charset="-128"/>
              </a:rPr>
              <a:t>802.11ah/Wi-Fi</a:t>
            </a:r>
            <a:r>
              <a:rPr lang="ja-JP" altLang="en-US" sz="3600" dirty="0">
                <a:latin typeface="HGPSoeiKakugothicUB" panose="020B0900000000000000" pitchFamily="34" charset="-128"/>
                <a:ea typeface="HGPSoeiKakugothicUB" panose="020B0900000000000000" pitchFamily="34" charset="-128"/>
              </a:rPr>
              <a:t> </a:t>
            </a:r>
            <a:r>
              <a:rPr lang="en-US" altLang="ja-JP" sz="3600" dirty="0" err="1">
                <a:latin typeface="HGPSoeiKakugothicUB" panose="020B0900000000000000" pitchFamily="34" charset="-128"/>
                <a:ea typeface="HGPSoeiKakugothicUB" panose="020B0900000000000000" pitchFamily="34" charset="-128"/>
              </a:rPr>
              <a:t>HaLow</a:t>
            </a:r>
            <a:r>
              <a:rPr lang="ja-JP" altLang="en-US" sz="3600" dirty="0">
                <a:latin typeface="HGPSoeiKakugothicUB" panose="020B0900000000000000" pitchFamily="34" charset="-128"/>
                <a:ea typeface="HGPSoeiKakugothicUB" panose="020B0900000000000000" pitchFamily="34" charset="-128"/>
              </a:rPr>
              <a:t>概要</a:t>
            </a:r>
            <a:br>
              <a:rPr lang="ja-JP" altLang="en-US" sz="3600" dirty="0">
                <a:latin typeface="HGPSoeiKakugothicUB" panose="020B0900000000000000" pitchFamily="34" charset="-128"/>
                <a:ea typeface="HGPSoeiKakugothicUB" panose="020B0900000000000000" pitchFamily="34" charset="-128"/>
              </a:rPr>
            </a:br>
            <a:r>
              <a:rPr lang="ja-JP" altLang="en-US" sz="3600" dirty="0">
                <a:latin typeface="HGPSoeiKakugothicUB" panose="020B0900000000000000" pitchFamily="34" charset="-128"/>
                <a:ea typeface="HGPSoeiKakugothicUB" panose="020B0900000000000000" pitchFamily="34" charset="-128"/>
              </a:rPr>
              <a:t>～特長と優位性～</a:t>
            </a:r>
            <a:endParaRPr lang="zh-TW" altLang="en-US" sz="3600" dirty="0"/>
          </a:p>
        </p:txBody>
      </p:sp>
    </p:spTree>
    <p:extLst>
      <p:ext uri="{BB962C8B-B14F-4D97-AF65-F5344CB8AC3E}">
        <p14:creationId xmlns:p14="http://schemas.microsoft.com/office/powerpoint/2010/main" val="2492487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フリーフォーム 122">
            <a:extLst>
              <a:ext uri="{FF2B5EF4-FFF2-40B4-BE49-F238E27FC236}">
                <a16:creationId xmlns:a16="http://schemas.microsoft.com/office/drawing/2014/main" id="{9121EB05-4978-D44E-B807-CF008E9A3E3B}"/>
              </a:ext>
            </a:extLst>
          </p:cNvPr>
          <p:cNvSpPr/>
          <p:nvPr/>
        </p:nvSpPr>
        <p:spPr>
          <a:xfrm>
            <a:off x="2046966" y="1668127"/>
            <a:ext cx="8846050" cy="4284324"/>
          </a:xfrm>
          <a:custGeom>
            <a:avLst/>
            <a:gdLst>
              <a:gd name="connsiteX0" fmla="*/ 0 w 8846050"/>
              <a:gd name="connsiteY0" fmla="*/ 2393879 h 4469259"/>
              <a:gd name="connsiteX1" fmla="*/ 0 w 8846050"/>
              <a:gd name="connsiteY1" fmla="*/ 4469259 h 4469259"/>
              <a:gd name="connsiteX2" fmla="*/ 2167847 w 8846050"/>
              <a:gd name="connsiteY2" fmla="*/ 4469259 h 4469259"/>
              <a:gd name="connsiteX3" fmla="*/ 8846050 w 8846050"/>
              <a:gd name="connsiteY3" fmla="*/ 2979506 h 4469259"/>
              <a:gd name="connsiteX4" fmla="*/ 8846050 w 8846050"/>
              <a:gd name="connsiteY4" fmla="*/ 0 h 4469259"/>
              <a:gd name="connsiteX5" fmla="*/ 7397393 w 8846050"/>
              <a:gd name="connsiteY5" fmla="*/ 0 h 4469259"/>
              <a:gd name="connsiteX6" fmla="*/ 0 w 8846050"/>
              <a:gd name="connsiteY6" fmla="*/ 2393879 h 4469259"/>
              <a:gd name="connsiteX0" fmla="*/ 0 w 8846050"/>
              <a:gd name="connsiteY0" fmla="*/ 2393879 h 4469259"/>
              <a:gd name="connsiteX1" fmla="*/ 0 w 8846050"/>
              <a:gd name="connsiteY1" fmla="*/ 4469259 h 4469259"/>
              <a:gd name="connsiteX2" fmla="*/ 2167847 w 8846050"/>
              <a:gd name="connsiteY2" fmla="*/ 4469259 h 4469259"/>
              <a:gd name="connsiteX3" fmla="*/ 8846050 w 8846050"/>
              <a:gd name="connsiteY3" fmla="*/ 2979506 h 4469259"/>
              <a:gd name="connsiteX4" fmla="*/ 8846050 w 8846050"/>
              <a:gd name="connsiteY4" fmla="*/ 0 h 4469259"/>
              <a:gd name="connsiteX5" fmla="*/ 7623424 w 8846050"/>
              <a:gd name="connsiteY5" fmla="*/ 174661 h 4469259"/>
              <a:gd name="connsiteX6" fmla="*/ 0 w 8846050"/>
              <a:gd name="connsiteY6" fmla="*/ 2393879 h 4469259"/>
              <a:gd name="connsiteX0" fmla="*/ 0 w 8846050"/>
              <a:gd name="connsiteY0" fmla="*/ 2393879 h 4469259"/>
              <a:gd name="connsiteX1" fmla="*/ 0 w 8846050"/>
              <a:gd name="connsiteY1" fmla="*/ 4469259 h 4469259"/>
              <a:gd name="connsiteX2" fmla="*/ 2167847 w 8846050"/>
              <a:gd name="connsiteY2" fmla="*/ 4469259 h 4469259"/>
              <a:gd name="connsiteX3" fmla="*/ 8846050 w 8846050"/>
              <a:gd name="connsiteY3" fmla="*/ 2979506 h 4469259"/>
              <a:gd name="connsiteX4" fmla="*/ 8846050 w 8846050"/>
              <a:gd name="connsiteY4" fmla="*/ 0 h 4469259"/>
              <a:gd name="connsiteX5" fmla="*/ 7726166 w 8846050"/>
              <a:gd name="connsiteY5" fmla="*/ 482886 h 4469259"/>
              <a:gd name="connsiteX6" fmla="*/ 0 w 8846050"/>
              <a:gd name="connsiteY6" fmla="*/ 2393879 h 4469259"/>
              <a:gd name="connsiteX0" fmla="*/ 0 w 8846050"/>
              <a:gd name="connsiteY0" fmla="*/ 2393879 h 4469259"/>
              <a:gd name="connsiteX1" fmla="*/ 0 w 8846050"/>
              <a:gd name="connsiteY1" fmla="*/ 4469259 h 4469259"/>
              <a:gd name="connsiteX2" fmla="*/ 2167847 w 8846050"/>
              <a:gd name="connsiteY2" fmla="*/ 4469259 h 4469259"/>
              <a:gd name="connsiteX3" fmla="*/ 8846050 w 8846050"/>
              <a:gd name="connsiteY3" fmla="*/ 2979506 h 4469259"/>
              <a:gd name="connsiteX4" fmla="*/ 8846050 w 8846050"/>
              <a:gd name="connsiteY4" fmla="*/ 0 h 4469259"/>
              <a:gd name="connsiteX5" fmla="*/ 0 w 8846050"/>
              <a:gd name="connsiteY5" fmla="*/ 2393879 h 4469259"/>
              <a:gd name="connsiteX0" fmla="*/ 0 w 8846050"/>
              <a:gd name="connsiteY0" fmla="*/ 2208944 h 4284324"/>
              <a:gd name="connsiteX1" fmla="*/ 0 w 8846050"/>
              <a:gd name="connsiteY1" fmla="*/ 4284324 h 4284324"/>
              <a:gd name="connsiteX2" fmla="*/ 2167847 w 8846050"/>
              <a:gd name="connsiteY2" fmla="*/ 4284324 h 4284324"/>
              <a:gd name="connsiteX3" fmla="*/ 8846050 w 8846050"/>
              <a:gd name="connsiteY3" fmla="*/ 2794571 h 4284324"/>
              <a:gd name="connsiteX4" fmla="*/ 8846050 w 8846050"/>
              <a:gd name="connsiteY4" fmla="*/ 0 h 4284324"/>
              <a:gd name="connsiteX5" fmla="*/ 0 w 8846050"/>
              <a:gd name="connsiteY5" fmla="*/ 2208944 h 428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46050" h="4284324">
                <a:moveTo>
                  <a:pt x="0" y="2208944"/>
                </a:moveTo>
                <a:lnTo>
                  <a:pt x="0" y="4284324"/>
                </a:lnTo>
                <a:lnTo>
                  <a:pt x="2167847" y="4284324"/>
                </a:lnTo>
                <a:lnTo>
                  <a:pt x="8846050" y="2794571"/>
                </a:lnTo>
                <a:lnTo>
                  <a:pt x="8846050" y="0"/>
                </a:lnTo>
                <a:lnTo>
                  <a:pt x="0" y="2208944"/>
                </a:lnTo>
                <a:close/>
              </a:path>
            </a:pathLst>
          </a:custGeom>
          <a:gradFill flip="none" rotWithShape="1">
            <a:gsLst>
              <a:gs pos="0">
                <a:schemeClr val="bg1">
                  <a:lumMod val="75000"/>
                </a:schemeClr>
              </a:gs>
              <a:gs pos="100000">
                <a:schemeClr val="bg1">
                  <a:lumMod val="9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a:extLst>
              <a:ext uri="{FF2B5EF4-FFF2-40B4-BE49-F238E27FC236}">
                <a16:creationId xmlns:a16="http://schemas.microsoft.com/office/drawing/2014/main" id="{9F2D629B-00CE-4440-8A0C-F1C9D6599029}"/>
              </a:ext>
            </a:extLst>
          </p:cNvPr>
          <p:cNvSpPr>
            <a:spLocks noGrp="1"/>
          </p:cNvSpPr>
          <p:nvPr>
            <p:ph type="title"/>
          </p:nvPr>
        </p:nvSpPr>
        <p:spPr>
          <a:xfrm>
            <a:off x="1144589" y="11103"/>
            <a:ext cx="9902825" cy="476566"/>
          </a:xfrm>
        </p:spPr>
        <p:txBody>
          <a:bodyPr>
            <a:noAutofit/>
          </a:bodyPr>
          <a:lstStyle/>
          <a:p>
            <a:r>
              <a:rPr lang="en-US" altLang="ja-JP" sz="2400" dirty="0"/>
              <a:t>IEEE802.11ah/Wi-Fi</a:t>
            </a:r>
            <a:r>
              <a:rPr lang="ja-JP" altLang="en-US" sz="2400" dirty="0"/>
              <a:t> </a:t>
            </a:r>
            <a:r>
              <a:rPr lang="en-US" altLang="ja-JP" sz="2400" dirty="0" err="1"/>
              <a:t>HaLow</a:t>
            </a:r>
            <a:r>
              <a:rPr lang="ja-JP" altLang="en-US" sz="2400" dirty="0"/>
              <a:t>概要 ①</a:t>
            </a:r>
          </a:p>
        </p:txBody>
      </p:sp>
      <p:sp>
        <p:nvSpPr>
          <p:cNvPr id="60" name="テキスト ボックス 59">
            <a:extLst>
              <a:ext uri="{FF2B5EF4-FFF2-40B4-BE49-F238E27FC236}">
                <a16:creationId xmlns:a16="http://schemas.microsoft.com/office/drawing/2014/main" id="{CC638F92-64E3-5B4B-9533-56873263DEBD}"/>
              </a:ext>
            </a:extLst>
          </p:cNvPr>
          <p:cNvSpPr txBox="1"/>
          <p:nvPr/>
        </p:nvSpPr>
        <p:spPr>
          <a:xfrm>
            <a:off x="1677965" y="692697"/>
            <a:ext cx="8836072" cy="954107"/>
          </a:xfrm>
          <a:prstGeom prst="rect">
            <a:avLst/>
          </a:prstGeom>
          <a:noFill/>
        </p:spPr>
        <p:txBody>
          <a:bodyPr wrap="none" rtlCol="0">
            <a:spAutoFit/>
          </a:bodyPr>
          <a:lstStyle/>
          <a:p>
            <a:pPr algn="ctr">
              <a:spcBef>
                <a:spcPts val="1200"/>
              </a:spcBef>
            </a:pPr>
            <a:r>
              <a:rPr lang="en-US" altLang="ja-JP"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t>Wi-Fi</a:t>
            </a:r>
            <a:r>
              <a:rPr lang="ja-JP" altLang="en-US"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t> </a:t>
            </a:r>
            <a:r>
              <a:rPr lang="en-US" altLang="ja-JP" sz="2800" dirty="0" err="1">
                <a:solidFill>
                  <a:schemeClr val="bg2">
                    <a:lumMod val="25000"/>
                  </a:schemeClr>
                </a:solidFill>
                <a:latin typeface="HGP創英角ｺﾞｼｯｸUB" panose="020B0900000000000000" pitchFamily="50" charset="-128"/>
                <a:ea typeface="HGP創英角ｺﾞｼｯｸUB" panose="020B0900000000000000" pitchFamily="50" charset="-128"/>
              </a:rPr>
              <a:t>HaLow</a:t>
            </a:r>
            <a:r>
              <a:rPr lang="ja-JP" altLang="en-US"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t>は、ＩＥＥＥ８０２</a:t>
            </a:r>
            <a:r>
              <a:rPr lang="en-US" altLang="ja-JP"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t>.</a:t>
            </a:r>
            <a:r>
              <a:rPr lang="ja-JP" altLang="en-US"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t>１１</a:t>
            </a:r>
            <a:r>
              <a:rPr lang="en-US" altLang="ja-JP"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t>-</a:t>
            </a:r>
            <a:r>
              <a:rPr lang="ja-JP" altLang="en-US"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t>２０１６の改訂版として</a:t>
            </a:r>
            <a:br>
              <a:rPr lang="en-US" altLang="ja-JP"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br>
            <a:r>
              <a:rPr lang="ja-JP" altLang="en-US"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t>２０１７年に公開された</a:t>
            </a:r>
            <a:r>
              <a:rPr lang="ja-JP" altLang="en-US" sz="2800" dirty="0">
                <a:solidFill>
                  <a:srgbClr val="008CD7"/>
                </a:solidFill>
                <a:latin typeface="HGP創英角ｺﾞｼｯｸUB" panose="020B0900000000000000" pitchFamily="50" charset="-128"/>
                <a:ea typeface="HGP創英角ｺﾞｼｯｸUB" panose="020B0900000000000000" pitchFamily="50" charset="-128"/>
              </a:rPr>
              <a:t>標準無線ネットワークプロトコル</a:t>
            </a:r>
            <a:r>
              <a:rPr lang="ja-JP" altLang="en-US" sz="2800" dirty="0">
                <a:solidFill>
                  <a:schemeClr val="bg2">
                    <a:lumMod val="25000"/>
                  </a:schemeClr>
                </a:solidFill>
                <a:latin typeface="HGP創英角ｺﾞｼｯｸUB" panose="020B0900000000000000" pitchFamily="50" charset="-128"/>
                <a:ea typeface="HGP創英角ｺﾞｼｯｸUB" panose="020B0900000000000000" pitchFamily="50" charset="-128"/>
              </a:rPr>
              <a:t>です</a:t>
            </a:r>
            <a:endParaRPr lang="en-US" altLang="ja-JP" sz="2800" dirty="0">
              <a:solidFill>
                <a:schemeClr val="bg2">
                  <a:lumMod val="25000"/>
                </a:schemeClr>
              </a:solidFill>
              <a:latin typeface="HGP創英角ｺﾞｼｯｸUB" panose="020B0900000000000000" pitchFamily="50" charset="-128"/>
              <a:ea typeface="HGP創英角ｺﾞｼｯｸUB" panose="020B0900000000000000" pitchFamily="50" charset="-128"/>
            </a:endParaRPr>
          </a:p>
        </p:txBody>
      </p:sp>
      <p:grpSp>
        <p:nvGrpSpPr>
          <p:cNvPr id="62" name="グループ化 61">
            <a:extLst>
              <a:ext uri="{FF2B5EF4-FFF2-40B4-BE49-F238E27FC236}">
                <a16:creationId xmlns:a16="http://schemas.microsoft.com/office/drawing/2014/main" id="{B80D0C4F-E04F-B145-AA93-2A13E5AEC1EF}"/>
              </a:ext>
            </a:extLst>
          </p:cNvPr>
          <p:cNvGrpSpPr/>
          <p:nvPr/>
        </p:nvGrpSpPr>
        <p:grpSpPr>
          <a:xfrm>
            <a:off x="1282564" y="1836483"/>
            <a:ext cx="9550129" cy="4503313"/>
            <a:chOff x="137976" y="637289"/>
            <a:chExt cx="8682493" cy="4094189"/>
          </a:xfrm>
        </p:grpSpPr>
        <p:sp>
          <p:nvSpPr>
            <p:cNvPr id="63" name="Line 30">
              <a:extLst>
                <a:ext uri="{FF2B5EF4-FFF2-40B4-BE49-F238E27FC236}">
                  <a16:creationId xmlns:a16="http://schemas.microsoft.com/office/drawing/2014/main" id="{A52DCB2A-BBB2-8749-ABF2-6FF7D71841D7}"/>
                </a:ext>
              </a:extLst>
            </p:cNvPr>
            <p:cNvSpPr>
              <a:spLocks noChangeShapeType="1"/>
            </p:cNvSpPr>
            <p:nvPr/>
          </p:nvSpPr>
          <p:spPr bwMode="auto">
            <a:xfrm flipV="1">
              <a:off x="2175893" y="1852509"/>
              <a:ext cx="5284186" cy="1178259"/>
            </a:xfrm>
            <a:prstGeom prst="line">
              <a:avLst/>
            </a:prstGeom>
            <a:noFill/>
            <a:ln w="28575">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929" tIns="38964" rIns="77929" bIns="38964"/>
            <a:lstStyle/>
            <a:p>
              <a:pPr>
                <a:defRPr/>
              </a:pPr>
              <a:endParaRPr lang="ja-JP" altLang="en-US" sz="1000">
                <a:solidFill>
                  <a:srgbClr val="FF0000"/>
                </a:solidFill>
                <a:latin typeface="+mn-ea"/>
              </a:endParaRPr>
            </a:p>
          </p:txBody>
        </p:sp>
        <p:sp>
          <p:nvSpPr>
            <p:cNvPr id="67" name="Oval 17">
              <a:extLst>
                <a:ext uri="{FF2B5EF4-FFF2-40B4-BE49-F238E27FC236}">
                  <a16:creationId xmlns:a16="http://schemas.microsoft.com/office/drawing/2014/main" id="{9B11842F-D23B-AA4D-96A8-6252F171234B}"/>
                </a:ext>
              </a:extLst>
            </p:cNvPr>
            <p:cNvSpPr>
              <a:spLocks noChangeArrowheads="1"/>
            </p:cNvSpPr>
            <p:nvPr/>
          </p:nvSpPr>
          <p:spPr bwMode="auto">
            <a:xfrm>
              <a:off x="1530023" y="2887652"/>
              <a:ext cx="748829" cy="715598"/>
            </a:xfrm>
            <a:prstGeom prst="ellipse">
              <a:avLst/>
            </a:prstGeom>
            <a:solidFill>
              <a:schemeClr val="accent5">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11a</a:t>
              </a:r>
            </a:p>
          </p:txBody>
        </p:sp>
        <p:cxnSp>
          <p:nvCxnSpPr>
            <p:cNvPr id="68" name="直線矢印コネクタ 67">
              <a:extLst>
                <a:ext uri="{FF2B5EF4-FFF2-40B4-BE49-F238E27FC236}">
                  <a16:creationId xmlns:a16="http://schemas.microsoft.com/office/drawing/2014/main" id="{EEB0D28D-298F-364A-8596-48F0FC188DDC}"/>
                </a:ext>
              </a:extLst>
            </p:cNvPr>
            <p:cNvCxnSpPr/>
            <p:nvPr/>
          </p:nvCxnSpPr>
          <p:spPr>
            <a:xfrm>
              <a:off x="825434" y="4360397"/>
              <a:ext cx="799503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id="{673741BC-A910-9443-BD69-99397D8647AA}"/>
                </a:ext>
              </a:extLst>
            </p:cNvPr>
            <p:cNvCxnSpPr/>
            <p:nvPr/>
          </p:nvCxnSpPr>
          <p:spPr>
            <a:xfrm flipV="1">
              <a:off x="825433" y="1027098"/>
              <a:ext cx="0" cy="333329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直線矢印コネクタ 69">
              <a:extLst>
                <a:ext uri="{FF2B5EF4-FFF2-40B4-BE49-F238E27FC236}">
                  <a16:creationId xmlns:a16="http://schemas.microsoft.com/office/drawing/2014/main" id="{C0679C69-1AFD-D94B-8E43-16C478E036E5}"/>
                </a:ext>
              </a:extLst>
            </p:cNvPr>
            <p:cNvCxnSpPr/>
            <p:nvPr/>
          </p:nvCxnSpPr>
          <p:spPr>
            <a:xfrm>
              <a:off x="766716" y="3412423"/>
              <a:ext cx="117431"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直線矢印コネクタ 70">
              <a:extLst>
                <a:ext uri="{FF2B5EF4-FFF2-40B4-BE49-F238E27FC236}">
                  <a16:creationId xmlns:a16="http://schemas.microsoft.com/office/drawing/2014/main" id="{599FD508-14AE-C544-A974-01650898AD8C}"/>
                </a:ext>
              </a:extLst>
            </p:cNvPr>
            <p:cNvCxnSpPr/>
            <p:nvPr/>
          </p:nvCxnSpPr>
          <p:spPr>
            <a:xfrm>
              <a:off x="766716" y="2696826"/>
              <a:ext cx="117431"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直線矢印コネクタ 71">
              <a:extLst>
                <a:ext uri="{FF2B5EF4-FFF2-40B4-BE49-F238E27FC236}">
                  <a16:creationId xmlns:a16="http://schemas.microsoft.com/office/drawing/2014/main" id="{F20CC73D-1EFF-8D47-93A6-6A60C6FC7C09}"/>
                </a:ext>
              </a:extLst>
            </p:cNvPr>
            <p:cNvCxnSpPr/>
            <p:nvPr/>
          </p:nvCxnSpPr>
          <p:spPr>
            <a:xfrm>
              <a:off x="766716" y="1981228"/>
              <a:ext cx="117431"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直線矢印コネクタ 72">
              <a:extLst>
                <a:ext uri="{FF2B5EF4-FFF2-40B4-BE49-F238E27FC236}">
                  <a16:creationId xmlns:a16="http://schemas.microsoft.com/office/drawing/2014/main" id="{80D7F5C5-42E9-F347-8723-6B299847DBD6}"/>
                </a:ext>
              </a:extLst>
            </p:cNvPr>
            <p:cNvCxnSpPr/>
            <p:nvPr/>
          </p:nvCxnSpPr>
          <p:spPr>
            <a:xfrm>
              <a:off x="766716" y="1265629"/>
              <a:ext cx="117431"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線矢印コネクタ 73">
              <a:extLst>
                <a:ext uri="{FF2B5EF4-FFF2-40B4-BE49-F238E27FC236}">
                  <a16:creationId xmlns:a16="http://schemas.microsoft.com/office/drawing/2014/main" id="{FABCD3D9-FAF4-1149-8B6E-821B1A709091}"/>
                </a:ext>
              </a:extLst>
            </p:cNvPr>
            <p:cNvCxnSpPr/>
            <p:nvPr/>
          </p:nvCxnSpPr>
          <p:spPr>
            <a:xfrm rot="5400000">
              <a:off x="1364884"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線矢印コネクタ 74">
              <a:extLst>
                <a:ext uri="{FF2B5EF4-FFF2-40B4-BE49-F238E27FC236}">
                  <a16:creationId xmlns:a16="http://schemas.microsoft.com/office/drawing/2014/main" id="{F52EDEB6-43EE-1148-B4A0-056EB26D7F24}"/>
                </a:ext>
              </a:extLst>
            </p:cNvPr>
            <p:cNvCxnSpPr/>
            <p:nvPr/>
          </p:nvCxnSpPr>
          <p:spPr>
            <a:xfrm rot="5400000">
              <a:off x="1952039"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直線矢印コネクタ 75">
              <a:extLst>
                <a:ext uri="{FF2B5EF4-FFF2-40B4-BE49-F238E27FC236}">
                  <a16:creationId xmlns:a16="http://schemas.microsoft.com/office/drawing/2014/main" id="{B774D2EC-412B-D144-9708-3BDB1529D30B}"/>
                </a:ext>
              </a:extLst>
            </p:cNvPr>
            <p:cNvCxnSpPr/>
            <p:nvPr/>
          </p:nvCxnSpPr>
          <p:spPr>
            <a:xfrm rot="5400000">
              <a:off x="2539196"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直線矢印コネクタ 76">
              <a:extLst>
                <a:ext uri="{FF2B5EF4-FFF2-40B4-BE49-F238E27FC236}">
                  <a16:creationId xmlns:a16="http://schemas.microsoft.com/office/drawing/2014/main" id="{F2A8A8F9-BFC3-ED4B-863D-BA0043535591}"/>
                </a:ext>
              </a:extLst>
            </p:cNvPr>
            <p:cNvCxnSpPr/>
            <p:nvPr/>
          </p:nvCxnSpPr>
          <p:spPr>
            <a:xfrm rot="5400000">
              <a:off x="3126351"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直線矢印コネクタ 77">
              <a:extLst>
                <a:ext uri="{FF2B5EF4-FFF2-40B4-BE49-F238E27FC236}">
                  <a16:creationId xmlns:a16="http://schemas.microsoft.com/office/drawing/2014/main" id="{C35F465B-FBB7-BB41-8504-CB2F121AE210}"/>
                </a:ext>
              </a:extLst>
            </p:cNvPr>
            <p:cNvCxnSpPr/>
            <p:nvPr/>
          </p:nvCxnSpPr>
          <p:spPr>
            <a:xfrm rot="5400000">
              <a:off x="3713509"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直線矢印コネクタ 78">
              <a:extLst>
                <a:ext uri="{FF2B5EF4-FFF2-40B4-BE49-F238E27FC236}">
                  <a16:creationId xmlns:a16="http://schemas.microsoft.com/office/drawing/2014/main" id="{A3187303-52C1-8C49-8F58-19A6E999BA4C}"/>
                </a:ext>
              </a:extLst>
            </p:cNvPr>
            <p:cNvCxnSpPr/>
            <p:nvPr/>
          </p:nvCxnSpPr>
          <p:spPr>
            <a:xfrm rot="5400000">
              <a:off x="4300665"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直線矢印コネクタ 79">
              <a:extLst>
                <a:ext uri="{FF2B5EF4-FFF2-40B4-BE49-F238E27FC236}">
                  <a16:creationId xmlns:a16="http://schemas.microsoft.com/office/drawing/2014/main" id="{6564D53F-3260-1A4B-9623-2DF010C13DBF}"/>
                </a:ext>
              </a:extLst>
            </p:cNvPr>
            <p:cNvCxnSpPr/>
            <p:nvPr/>
          </p:nvCxnSpPr>
          <p:spPr>
            <a:xfrm rot="5400000">
              <a:off x="4887822"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直線矢印コネクタ 80">
              <a:extLst>
                <a:ext uri="{FF2B5EF4-FFF2-40B4-BE49-F238E27FC236}">
                  <a16:creationId xmlns:a16="http://schemas.microsoft.com/office/drawing/2014/main" id="{2C25BEF2-6C86-AB43-A828-89AC5EF1F050}"/>
                </a:ext>
              </a:extLst>
            </p:cNvPr>
            <p:cNvCxnSpPr/>
            <p:nvPr/>
          </p:nvCxnSpPr>
          <p:spPr>
            <a:xfrm rot="5400000">
              <a:off x="5474978"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直線矢印コネクタ 81">
              <a:extLst>
                <a:ext uri="{FF2B5EF4-FFF2-40B4-BE49-F238E27FC236}">
                  <a16:creationId xmlns:a16="http://schemas.microsoft.com/office/drawing/2014/main" id="{ADA626E5-EAEF-B849-A458-5FAA1AA074A0}"/>
                </a:ext>
              </a:extLst>
            </p:cNvPr>
            <p:cNvCxnSpPr/>
            <p:nvPr/>
          </p:nvCxnSpPr>
          <p:spPr>
            <a:xfrm rot="5400000">
              <a:off x="6062134"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直線矢印コネクタ 82">
              <a:extLst>
                <a:ext uri="{FF2B5EF4-FFF2-40B4-BE49-F238E27FC236}">
                  <a16:creationId xmlns:a16="http://schemas.microsoft.com/office/drawing/2014/main" id="{02C6CCEF-E9EB-9742-BE16-5B92AB3574D0}"/>
                </a:ext>
              </a:extLst>
            </p:cNvPr>
            <p:cNvCxnSpPr/>
            <p:nvPr/>
          </p:nvCxnSpPr>
          <p:spPr>
            <a:xfrm rot="5400000">
              <a:off x="6649291"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直線矢印コネクタ 83">
              <a:extLst>
                <a:ext uri="{FF2B5EF4-FFF2-40B4-BE49-F238E27FC236}">
                  <a16:creationId xmlns:a16="http://schemas.microsoft.com/office/drawing/2014/main" id="{9F668084-CE5E-F844-818B-E744B229BB12}"/>
                </a:ext>
              </a:extLst>
            </p:cNvPr>
            <p:cNvCxnSpPr/>
            <p:nvPr/>
          </p:nvCxnSpPr>
          <p:spPr>
            <a:xfrm rot="5400000">
              <a:off x="7236446" y="4360397"/>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テキスト ボックス 84">
              <a:extLst>
                <a:ext uri="{FF2B5EF4-FFF2-40B4-BE49-F238E27FC236}">
                  <a16:creationId xmlns:a16="http://schemas.microsoft.com/office/drawing/2014/main" id="{58FB4026-B7AF-6645-B74B-C2EB096972F9}"/>
                </a:ext>
              </a:extLst>
            </p:cNvPr>
            <p:cNvSpPr txBox="1"/>
            <p:nvPr/>
          </p:nvSpPr>
          <p:spPr>
            <a:xfrm>
              <a:off x="1695721" y="4408104"/>
              <a:ext cx="562804" cy="323374"/>
            </a:xfrm>
            <a:prstGeom prst="rect">
              <a:avLst/>
            </a:prstGeom>
            <a:noFill/>
          </p:spPr>
          <p:txBody>
            <a:bodyPr wrap="none" lIns="77929" tIns="38964" rIns="77929" bIns="38964" rtlCol="0">
              <a:spAutoFit/>
            </a:bodyPr>
            <a:lstStyle/>
            <a:p>
              <a:r>
                <a:rPr kumimoji="1" lang="en-US" altLang="ja-JP" dirty="0">
                  <a:latin typeface="MS UI Gothic" panose="020B0600070205080204" pitchFamily="34" charset="-128"/>
                  <a:ea typeface="MS UI Gothic" panose="020B0600070205080204" pitchFamily="34" charset="-128"/>
                </a:rPr>
                <a:t>2000</a:t>
              </a:r>
              <a:endParaRPr kumimoji="1" lang="ja-JP" altLang="en-US" dirty="0">
                <a:latin typeface="MS UI Gothic" panose="020B0600070205080204" pitchFamily="34" charset="-128"/>
                <a:ea typeface="MS UI Gothic" panose="020B0600070205080204" pitchFamily="34" charset="-128"/>
              </a:endParaRPr>
            </a:p>
          </p:txBody>
        </p:sp>
        <p:sp>
          <p:nvSpPr>
            <p:cNvPr id="86" name="テキスト ボックス 85">
              <a:extLst>
                <a:ext uri="{FF2B5EF4-FFF2-40B4-BE49-F238E27FC236}">
                  <a16:creationId xmlns:a16="http://schemas.microsoft.com/office/drawing/2014/main" id="{E9374174-85BF-8D4D-B6DE-AB99D0237BB9}"/>
                </a:ext>
              </a:extLst>
            </p:cNvPr>
            <p:cNvSpPr txBox="1"/>
            <p:nvPr/>
          </p:nvSpPr>
          <p:spPr>
            <a:xfrm>
              <a:off x="2880480" y="4408104"/>
              <a:ext cx="562804" cy="323374"/>
            </a:xfrm>
            <a:prstGeom prst="rect">
              <a:avLst/>
            </a:prstGeom>
            <a:noFill/>
          </p:spPr>
          <p:txBody>
            <a:bodyPr wrap="none" lIns="77929" tIns="38964" rIns="77929" bIns="38964" rtlCol="0">
              <a:spAutoFit/>
            </a:bodyPr>
            <a:lstStyle/>
            <a:p>
              <a:r>
                <a:rPr kumimoji="1" lang="en-US" altLang="ja-JP" dirty="0">
                  <a:latin typeface="MS UI Gothic" panose="020B0600070205080204" pitchFamily="34" charset="-128"/>
                  <a:ea typeface="MS UI Gothic" panose="020B0600070205080204" pitchFamily="34" charset="-128"/>
                </a:rPr>
                <a:t>2004</a:t>
              </a:r>
              <a:endParaRPr kumimoji="1" lang="ja-JP" altLang="en-US" dirty="0">
                <a:latin typeface="MS UI Gothic" panose="020B0600070205080204" pitchFamily="34" charset="-128"/>
                <a:ea typeface="MS UI Gothic" panose="020B0600070205080204" pitchFamily="34" charset="-128"/>
              </a:endParaRPr>
            </a:p>
          </p:txBody>
        </p:sp>
        <p:sp>
          <p:nvSpPr>
            <p:cNvPr id="87" name="テキスト ボックス 86">
              <a:extLst>
                <a:ext uri="{FF2B5EF4-FFF2-40B4-BE49-F238E27FC236}">
                  <a16:creationId xmlns:a16="http://schemas.microsoft.com/office/drawing/2014/main" id="{CA5A1BC5-3AC6-AF47-9F4B-E1DFBD63CFEA}"/>
                </a:ext>
              </a:extLst>
            </p:cNvPr>
            <p:cNvSpPr txBox="1"/>
            <p:nvPr/>
          </p:nvSpPr>
          <p:spPr>
            <a:xfrm>
              <a:off x="4054794" y="4408104"/>
              <a:ext cx="562804" cy="323374"/>
            </a:xfrm>
            <a:prstGeom prst="rect">
              <a:avLst/>
            </a:prstGeom>
            <a:noFill/>
          </p:spPr>
          <p:txBody>
            <a:bodyPr wrap="none" lIns="77929" tIns="38964" rIns="77929" bIns="38964" rtlCol="0">
              <a:spAutoFit/>
            </a:bodyPr>
            <a:lstStyle/>
            <a:p>
              <a:r>
                <a:rPr kumimoji="1" lang="en-US" altLang="ja-JP" dirty="0">
                  <a:latin typeface="MS UI Gothic" panose="020B0600070205080204" pitchFamily="34" charset="-128"/>
                  <a:ea typeface="MS UI Gothic" panose="020B0600070205080204" pitchFamily="34" charset="-128"/>
                </a:rPr>
                <a:t>2008</a:t>
              </a:r>
              <a:endParaRPr kumimoji="1" lang="ja-JP" altLang="en-US" dirty="0">
                <a:latin typeface="MS UI Gothic" panose="020B0600070205080204" pitchFamily="34" charset="-128"/>
                <a:ea typeface="MS UI Gothic" panose="020B0600070205080204" pitchFamily="34" charset="-128"/>
              </a:endParaRPr>
            </a:p>
          </p:txBody>
        </p:sp>
        <p:sp>
          <p:nvSpPr>
            <p:cNvPr id="88" name="テキスト ボックス 87">
              <a:extLst>
                <a:ext uri="{FF2B5EF4-FFF2-40B4-BE49-F238E27FC236}">
                  <a16:creationId xmlns:a16="http://schemas.microsoft.com/office/drawing/2014/main" id="{60242322-F20D-3849-9F5F-9F967C50724B}"/>
                </a:ext>
              </a:extLst>
            </p:cNvPr>
            <p:cNvSpPr txBox="1"/>
            <p:nvPr/>
          </p:nvSpPr>
          <p:spPr>
            <a:xfrm>
              <a:off x="5229106" y="4408104"/>
              <a:ext cx="562804" cy="323374"/>
            </a:xfrm>
            <a:prstGeom prst="rect">
              <a:avLst/>
            </a:prstGeom>
            <a:noFill/>
          </p:spPr>
          <p:txBody>
            <a:bodyPr wrap="none" lIns="77929" tIns="38964" rIns="77929" bIns="38964" rtlCol="0">
              <a:spAutoFit/>
            </a:bodyPr>
            <a:lstStyle/>
            <a:p>
              <a:r>
                <a:rPr kumimoji="1" lang="en-US" altLang="ja-JP" dirty="0">
                  <a:latin typeface="MS UI Gothic" panose="020B0600070205080204" pitchFamily="34" charset="-128"/>
                  <a:ea typeface="MS UI Gothic" panose="020B0600070205080204" pitchFamily="34" charset="-128"/>
                </a:rPr>
                <a:t>2012</a:t>
              </a:r>
              <a:endParaRPr kumimoji="1" lang="ja-JP" altLang="en-US" dirty="0">
                <a:latin typeface="MS UI Gothic" panose="020B0600070205080204" pitchFamily="34" charset="-128"/>
                <a:ea typeface="MS UI Gothic" panose="020B0600070205080204" pitchFamily="34" charset="-128"/>
              </a:endParaRPr>
            </a:p>
          </p:txBody>
        </p:sp>
        <p:sp>
          <p:nvSpPr>
            <p:cNvPr id="89" name="テキスト ボックス 88">
              <a:extLst>
                <a:ext uri="{FF2B5EF4-FFF2-40B4-BE49-F238E27FC236}">
                  <a16:creationId xmlns:a16="http://schemas.microsoft.com/office/drawing/2014/main" id="{09481548-6041-CB4F-BC91-FD379586B511}"/>
                </a:ext>
              </a:extLst>
            </p:cNvPr>
            <p:cNvSpPr txBox="1"/>
            <p:nvPr/>
          </p:nvSpPr>
          <p:spPr>
            <a:xfrm>
              <a:off x="6403419" y="4408104"/>
              <a:ext cx="562804" cy="323374"/>
            </a:xfrm>
            <a:prstGeom prst="rect">
              <a:avLst/>
            </a:prstGeom>
            <a:noFill/>
          </p:spPr>
          <p:txBody>
            <a:bodyPr wrap="none" lIns="77929" tIns="38964" rIns="77929" bIns="38964" rtlCol="0">
              <a:spAutoFit/>
            </a:bodyPr>
            <a:lstStyle/>
            <a:p>
              <a:r>
                <a:rPr kumimoji="1" lang="en-US" altLang="ja-JP" dirty="0">
                  <a:latin typeface="MS UI Gothic" panose="020B0600070205080204" pitchFamily="34" charset="-128"/>
                  <a:ea typeface="MS UI Gothic" panose="020B0600070205080204" pitchFamily="34" charset="-128"/>
                </a:rPr>
                <a:t>2016</a:t>
              </a:r>
              <a:endParaRPr kumimoji="1" lang="ja-JP" altLang="en-US" dirty="0">
                <a:latin typeface="MS UI Gothic" panose="020B0600070205080204" pitchFamily="34" charset="-128"/>
                <a:ea typeface="MS UI Gothic" panose="020B0600070205080204" pitchFamily="34" charset="-128"/>
              </a:endParaRPr>
            </a:p>
          </p:txBody>
        </p:sp>
        <p:sp>
          <p:nvSpPr>
            <p:cNvPr id="90" name="テキスト ボックス 89">
              <a:extLst>
                <a:ext uri="{FF2B5EF4-FFF2-40B4-BE49-F238E27FC236}">
                  <a16:creationId xmlns:a16="http://schemas.microsoft.com/office/drawing/2014/main" id="{1508446E-DEA1-CC44-B83E-4E83FC4FF73D}"/>
                </a:ext>
              </a:extLst>
            </p:cNvPr>
            <p:cNvSpPr txBox="1"/>
            <p:nvPr/>
          </p:nvSpPr>
          <p:spPr>
            <a:xfrm>
              <a:off x="531854" y="4408104"/>
              <a:ext cx="562804" cy="323374"/>
            </a:xfrm>
            <a:prstGeom prst="rect">
              <a:avLst/>
            </a:prstGeom>
            <a:noFill/>
          </p:spPr>
          <p:txBody>
            <a:bodyPr wrap="none" lIns="77929" tIns="38964" rIns="77929" bIns="38964" rtlCol="0">
              <a:spAutoFit/>
            </a:bodyPr>
            <a:lstStyle/>
            <a:p>
              <a:r>
                <a:rPr kumimoji="1" lang="en-US" altLang="ja-JP" dirty="0">
                  <a:latin typeface="MS UI Gothic" panose="020B0600070205080204" pitchFamily="34" charset="-128"/>
                  <a:ea typeface="MS UI Gothic" panose="020B0600070205080204" pitchFamily="34" charset="-128"/>
                </a:rPr>
                <a:t>1996</a:t>
              </a:r>
              <a:endParaRPr kumimoji="1" lang="ja-JP" altLang="en-US" dirty="0">
                <a:latin typeface="MS UI Gothic" panose="020B0600070205080204" pitchFamily="34" charset="-128"/>
                <a:ea typeface="MS UI Gothic" panose="020B0600070205080204" pitchFamily="34" charset="-128"/>
              </a:endParaRPr>
            </a:p>
          </p:txBody>
        </p:sp>
        <p:sp>
          <p:nvSpPr>
            <p:cNvPr id="91" name="テキスト ボックス 90">
              <a:extLst>
                <a:ext uri="{FF2B5EF4-FFF2-40B4-BE49-F238E27FC236}">
                  <a16:creationId xmlns:a16="http://schemas.microsoft.com/office/drawing/2014/main" id="{D8AD45CF-9E98-CB4C-9323-46A81A6A75F1}"/>
                </a:ext>
              </a:extLst>
            </p:cNvPr>
            <p:cNvSpPr txBox="1"/>
            <p:nvPr/>
          </p:nvSpPr>
          <p:spPr>
            <a:xfrm>
              <a:off x="257836" y="3269304"/>
              <a:ext cx="508882" cy="323374"/>
            </a:xfrm>
            <a:prstGeom prst="rect">
              <a:avLst/>
            </a:prstGeom>
            <a:noFill/>
          </p:spPr>
          <p:txBody>
            <a:bodyPr wrap="none" lIns="77929" tIns="38964" rIns="77929" bIns="38964" rtlCol="0">
              <a:spAutoFit/>
            </a:bodyPr>
            <a:lstStyle/>
            <a:p>
              <a:pPr algn="r"/>
              <a:r>
                <a:rPr kumimoji="1" lang="en-US" altLang="ja-JP" dirty="0">
                  <a:latin typeface="MS UI Gothic" panose="020B0600070205080204" pitchFamily="34" charset="-128"/>
                  <a:ea typeface="MS UI Gothic" panose="020B0600070205080204" pitchFamily="34" charset="-128"/>
                </a:rPr>
                <a:t>10M</a:t>
              </a:r>
              <a:endParaRPr kumimoji="1" lang="ja-JP" altLang="en-US" dirty="0">
                <a:latin typeface="MS UI Gothic" panose="020B0600070205080204" pitchFamily="34" charset="-128"/>
                <a:ea typeface="MS UI Gothic" panose="020B0600070205080204" pitchFamily="34" charset="-128"/>
              </a:endParaRPr>
            </a:p>
          </p:txBody>
        </p:sp>
        <p:sp>
          <p:nvSpPr>
            <p:cNvPr id="92" name="テキスト ボックス 91">
              <a:extLst>
                <a:ext uri="{FF2B5EF4-FFF2-40B4-BE49-F238E27FC236}">
                  <a16:creationId xmlns:a16="http://schemas.microsoft.com/office/drawing/2014/main" id="{8837FD8B-FE78-1744-8EC2-9249E1800A2D}"/>
                </a:ext>
              </a:extLst>
            </p:cNvPr>
            <p:cNvSpPr txBox="1"/>
            <p:nvPr/>
          </p:nvSpPr>
          <p:spPr>
            <a:xfrm>
              <a:off x="152906" y="2553706"/>
              <a:ext cx="613812" cy="323374"/>
            </a:xfrm>
            <a:prstGeom prst="rect">
              <a:avLst/>
            </a:prstGeom>
            <a:noFill/>
          </p:spPr>
          <p:txBody>
            <a:bodyPr wrap="none" lIns="77929" tIns="38964" rIns="77929" bIns="38964" rtlCol="0">
              <a:spAutoFit/>
            </a:bodyPr>
            <a:lstStyle/>
            <a:p>
              <a:pPr algn="r"/>
              <a:r>
                <a:rPr kumimoji="1" lang="en-US" altLang="ja-JP" dirty="0">
                  <a:latin typeface="MS UI Gothic" panose="020B0600070205080204" pitchFamily="34" charset="-128"/>
                  <a:ea typeface="MS UI Gothic" panose="020B0600070205080204" pitchFamily="34" charset="-128"/>
                </a:rPr>
                <a:t>100M</a:t>
              </a:r>
              <a:endParaRPr kumimoji="1" lang="ja-JP" altLang="en-US" dirty="0">
                <a:latin typeface="MS UI Gothic" panose="020B0600070205080204" pitchFamily="34" charset="-128"/>
                <a:ea typeface="MS UI Gothic" panose="020B0600070205080204" pitchFamily="34" charset="-128"/>
              </a:endParaRPr>
            </a:p>
          </p:txBody>
        </p:sp>
        <p:sp>
          <p:nvSpPr>
            <p:cNvPr id="93" name="テキスト ボックス 92">
              <a:extLst>
                <a:ext uri="{FF2B5EF4-FFF2-40B4-BE49-F238E27FC236}">
                  <a16:creationId xmlns:a16="http://schemas.microsoft.com/office/drawing/2014/main" id="{52430E21-D934-3943-AF4A-877CBA1A070E}"/>
                </a:ext>
              </a:extLst>
            </p:cNvPr>
            <p:cNvSpPr txBox="1"/>
            <p:nvPr/>
          </p:nvSpPr>
          <p:spPr>
            <a:xfrm>
              <a:off x="375881" y="1838109"/>
              <a:ext cx="390836" cy="323374"/>
            </a:xfrm>
            <a:prstGeom prst="rect">
              <a:avLst/>
            </a:prstGeom>
            <a:noFill/>
          </p:spPr>
          <p:txBody>
            <a:bodyPr wrap="none" lIns="77929" tIns="38964" rIns="77929" bIns="38964" rtlCol="0">
              <a:spAutoFit/>
            </a:bodyPr>
            <a:lstStyle/>
            <a:p>
              <a:pPr algn="r"/>
              <a:r>
                <a:rPr kumimoji="1" lang="en-US" altLang="ja-JP" dirty="0">
                  <a:latin typeface="MS UI Gothic" panose="020B0600070205080204" pitchFamily="34" charset="-128"/>
                  <a:ea typeface="MS UI Gothic" panose="020B0600070205080204" pitchFamily="34" charset="-128"/>
                </a:rPr>
                <a:t>1G</a:t>
              </a:r>
              <a:endParaRPr kumimoji="1" lang="ja-JP" altLang="en-US" dirty="0">
                <a:latin typeface="MS UI Gothic" panose="020B0600070205080204" pitchFamily="34" charset="-128"/>
                <a:ea typeface="MS UI Gothic" panose="020B0600070205080204" pitchFamily="34" charset="-128"/>
              </a:endParaRPr>
            </a:p>
          </p:txBody>
        </p:sp>
        <p:sp>
          <p:nvSpPr>
            <p:cNvPr id="94" name="テキスト ボックス 93">
              <a:extLst>
                <a:ext uri="{FF2B5EF4-FFF2-40B4-BE49-F238E27FC236}">
                  <a16:creationId xmlns:a16="http://schemas.microsoft.com/office/drawing/2014/main" id="{18A31557-81E6-B84F-A9FE-BBAA645D41AF}"/>
                </a:ext>
              </a:extLst>
            </p:cNvPr>
            <p:cNvSpPr txBox="1"/>
            <p:nvPr/>
          </p:nvSpPr>
          <p:spPr>
            <a:xfrm>
              <a:off x="270952" y="1122511"/>
              <a:ext cx="495765" cy="323374"/>
            </a:xfrm>
            <a:prstGeom prst="rect">
              <a:avLst/>
            </a:prstGeom>
            <a:noFill/>
          </p:spPr>
          <p:txBody>
            <a:bodyPr wrap="none" lIns="77929" tIns="38964" rIns="77929" bIns="38964" rtlCol="0">
              <a:spAutoFit/>
            </a:bodyPr>
            <a:lstStyle/>
            <a:p>
              <a:pPr algn="r"/>
              <a:r>
                <a:rPr kumimoji="1" lang="en-US" altLang="ja-JP" dirty="0">
                  <a:latin typeface="MS UI Gothic" panose="020B0600070205080204" pitchFamily="34" charset="-128"/>
                  <a:ea typeface="MS UI Gothic" panose="020B0600070205080204" pitchFamily="34" charset="-128"/>
                </a:rPr>
                <a:t>10G</a:t>
              </a:r>
              <a:endParaRPr kumimoji="1" lang="ja-JP" altLang="en-US" dirty="0">
                <a:latin typeface="MS UI Gothic" panose="020B0600070205080204" pitchFamily="34" charset="-128"/>
                <a:ea typeface="MS UI Gothic" panose="020B0600070205080204" pitchFamily="34" charset="-128"/>
              </a:endParaRPr>
            </a:p>
          </p:txBody>
        </p:sp>
        <p:sp>
          <p:nvSpPr>
            <p:cNvPr id="95" name="テキスト ボックス 94">
              <a:extLst>
                <a:ext uri="{FF2B5EF4-FFF2-40B4-BE49-F238E27FC236}">
                  <a16:creationId xmlns:a16="http://schemas.microsoft.com/office/drawing/2014/main" id="{A0613EF4-3340-4642-878B-42E530B1B884}"/>
                </a:ext>
              </a:extLst>
            </p:cNvPr>
            <p:cNvSpPr txBox="1"/>
            <p:nvPr/>
          </p:nvSpPr>
          <p:spPr>
            <a:xfrm>
              <a:off x="137976" y="637289"/>
              <a:ext cx="1413908" cy="323374"/>
            </a:xfrm>
            <a:prstGeom prst="rect">
              <a:avLst/>
            </a:prstGeom>
            <a:noFill/>
          </p:spPr>
          <p:txBody>
            <a:bodyPr wrap="none" lIns="77929" tIns="38964" rIns="77929" bIns="38964" rtlCol="0">
              <a:spAutoFit/>
            </a:bodyPr>
            <a:lstStyle/>
            <a:p>
              <a:pPr algn="l"/>
              <a:r>
                <a:rPr kumimoji="1" lang="ja-JP" altLang="en-US" dirty="0">
                  <a:latin typeface="MS UI Gothic" panose="020B0600070205080204" pitchFamily="34" charset="-128"/>
                  <a:ea typeface="MS UI Gothic" panose="020B0600070205080204" pitchFamily="34" charset="-128"/>
                </a:rPr>
                <a:t>通信速度</a:t>
              </a:r>
              <a:r>
                <a:rPr lang="en-US" altLang="ja-JP" dirty="0">
                  <a:latin typeface="MS UI Gothic" panose="020B0600070205080204" pitchFamily="34" charset="-128"/>
                  <a:ea typeface="MS UI Gothic" panose="020B0600070205080204" pitchFamily="34" charset="-128"/>
                </a:rPr>
                <a:t>(bps)</a:t>
              </a:r>
              <a:endParaRPr kumimoji="1" lang="ja-JP" altLang="en-US" dirty="0">
                <a:latin typeface="MS UI Gothic" panose="020B0600070205080204" pitchFamily="34" charset="-128"/>
                <a:ea typeface="MS UI Gothic" panose="020B0600070205080204" pitchFamily="34" charset="-128"/>
              </a:endParaRPr>
            </a:p>
          </p:txBody>
        </p:sp>
        <p:sp>
          <p:nvSpPr>
            <p:cNvPr id="96" name="テキスト ボックス 95">
              <a:extLst>
                <a:ext uri="{FF2B5EF4-FFF2-40B4-BE49-F238E27FC236}">
                  <a16:creationId xmlns:a16="http://schemas.microsoft.com/office/drawing/2014/main" id="{C491F0F0-F231-874D-B318-7B24C1E7BB62}"/>
                </a:ext>
              </a:extLst>
            </p:cNvPr>
            <p:cNvSpPr txBox="1"/>
            <p:nvPr/>
          </p:nvSpPr>
          <p:spPr>
            <a:xfrm>
              <a:off x="360040" y="3984903"/>
              <a:ext cx="403951" cy="323374"/>
            </a:xfrm>
            <a:prstGeom prst="rect">
              <a:avLst/>
            </a:prstGeom>
            <a:noFill/>
          </p:spPr>
          <p:txBody>
            <a:bodyPr wrap="none" lIns="77929" tIns="38964" rIns="77929" bIns="38964" rtlCol="0">
              <a:spAutoFit/>
            </a:bodyPr>
            <a:lstStyle/>
            <a:p>
              <a:pPr algn="r"/>
              <a:r>
                <a:rPr kumimoji="1" lang="en-US" altLang="ja-JP" dirty="0">
                  <a:latin typeface="MS UI Gothic" panose="020B0600070205080204" pitchFamily="34" charset="-128"/>
                  <a:ea typeface="MS UI Gothic" panose="020B0600070205080204" pitchFamily="34" charset="-128"/>
                </a:rPr>
                <a:t>1M</a:t>
              </a:r>
              <a:endParaRPr kumimoji="1" lang="ja-JP" altLang="en-US" dirty="0">
                <a:latin typeface="MS UI Gothic" panose="020B0600070205080204" pitchFamily="34" charset="-128"/>
                <a:ea typeface="MS UI Gothic" panose="020B0600070205080204" pitchFamily="34" charset="-128"/>
              </a:endParaRPr>
            </a:p>
          </p:txBody>
        </p:sp>
        <p:cxnSp>
          <p:nvCxnSpPr>
            <p:cNvPr id="97" name="直線矢印コネクタ 96">
              <a:extLst>
                <a:ext uri="{FF2B5EF4-FFF2-40B4-BE49-F238E27FC236}">
                  <a16:creationId xmlns:a16="http://schemas.microsoft.com/office/drawing/2014/main" id="{4468A5D7-9A39-9440-B37C-7A324388163A}"/>
                </a:ext>
              </a:extLst>
            </p:cNvPr>
            <p:cNvCxnSpPr/>
            <p:nvPr/>
          </p:nvCxnSpPr>
          <p:spPr>
            <a:xfrm>
              <a:off x="766716" y="4128020"/>
              <a:ext cx="117431"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0" name="Oval 17">
              <a:extLst>
                <a:ext uri="{FF2B5EF4-FFF2-40B4-BE49-F238E27FC236}">
                  <a16:creationId xmlns:a16="http://schemas.microsoft.com/office/drawing/2014/main" id="{85B8B90C-7D7D-4D46-A2B1-F32281DDCB25}"/>
                </a:ext>
              </a:extLst>
            </p:cNvPr>
            <p:cNvSpPr>
              <a:spLocks noChangeArrowheads="1"/>
            </p:cNvSpPr>
            <p:nvPr/>
          </p:nvSpPr>
          <p:spPr bwMode="auto">
            <a:xfrm>
              <a:off x="4208821" y="2028934"/>
              <a:ext cx="748829" cy="1383489"/>
            </a:xfrm>
            <a:prstGeom prst="ellipse">
              <a:avLst/>
            </a:prstGeom>
            <a:solidFill>
              <a:schemeClr val="accent5">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11n</a:t>
              </a:r>
            </a:p>
            <a:p>
              <a:pPr algn="ctr" eaLnBrk="1" hangingPunct="1">
                <a:defRPr/>
              </a:pPr>
              <a:endParaRPr lang="en-US" altLang="ja-JP" sz="1200" b="1" dirty="0"/>
            </a:p>
            <a:p>
              <a:pPr algn="ctr" eaLnBrk="1" hangingPunct="1">
                <a:defRPr/>
              </a:pPr>
              <a:endParaRPr lang="en-US" altLang="ja-JP" sz="1200" b="1" dirty="0"/>
            </a:p>
            <a:p>
              <a:pPr algn="ctr" eaLnBrk="1" hangingPunct="1">
                <a:defRPr/>
              </a:pPr>
              <a:endParaRPr lang="en-US" altLang="ja-JP" sz="1200" b="1" dirty="0"/>
            </a:p>
            <a:p>
              <a:pPr algn="ctr" eaLnBrk="1" hangingPunct="1">
                <a:defRPr/>
              </a:pPr>
              <a:endParaRPr lang="en-US" altLang="ja-JP" sz="1200" b="1" dirty="0"/>
            </a:p>
            <a:p>
              <a:pPr algn="ctr" eaLnBrk="1" hangingPunct="1">
                <a:defRPr/>
              </a:pPr>
              <a:endParaRPr lang="en-US" altLang="ja-JP" sz="1200" b="1" dirty="0"/>
            </a:p>
            <a:p>
              <a:pPr algn="ctr" eaLnBrk="1" hangingPunct="1">
                <a:defRPr/>
              </a:pPr>
              <a:endParaRPr lang="en-US" altLang="ja-JP" sz="1200" b="1" dirty="0"/>
            </a:p>
          </p:txBody>
        </p:sp>
        <p:sp>
          <p:nvSpPr>
            <p:cNvPr id="101" name="Oval 17">
              <a:extLst>
                <a:ext uri="{FF2B5EF4-FFF2-40B4-BE49-F238E27FC236}">
                  <a16:creationId xmlns:a16="http://schemas.microsoft.com/office/drawing/2014/main" id="{DB5CA7D2-7F38-7D4E-BF0D-3BC28633F2B3}"/>
                </a:ext>
              </a:extLst>
            </p:cNvPr>
            <p:cNvSpPr>
              <a:spLocks noChangeArrowheads="1"/>
            </p:cNvSpPr>
            <p:nvPr/>
          </p:nvSpPr>
          <p:spPr bwMode="auto">
            <a:xfrm>
              <a:off x="1060296" y="3841783"/>
              <a:ext cx="748829" cy="333946"/>
            </a:xfrm>
            <a:prstGeom prst="ellipse">
              <a:avLst/>
            </a:prstGeom>
            <a:solidFill>
              <a:schemeClr val="accent4">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a:t>
              </a:r>
            </a:p>
          </p:txBody>
        </p:sp>
        <p:sp>
          <p:nvSpPr>
            <p:cNvPr id="102" name="Oval 17">
              <a:extLst>
                <a:ext uri="{FF2B5EF4-FFF2-40B4-BE49-F238E27FC236}">
                  <a16:creationId xmlns:a16="http://schemas.microsoft.com/office/drawing/2014/main" id="{3DD37973-9A9C-7643-AF1D-3F8F92ECF0D0}"/>
                </a:ext>
              </a:extLst>
            </p:cNvPr>
            <p:cNvSpPr>
              <a:spLocks noChangeArrowheads="1"/>
            </p:cNvSpPr>
            <p:nvPr/>
          </p:nvSpPr>
          <p:spPr bwMode="auto">
            <a:xfrm>
              <a:off x="5287823" y="1885814"/>
              <a:ext cx="748829" cy="1526608"/>
            </a:xfrm>
            <a:prstGeom prst="ellipse">
              <a:avLst/>
            </a:prstGeom>
            <a:solidFill>
              <a:schemeClr val="accent5">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l" eaLnBrk="1" hangingPunct="1">
                <a:defRPr/>
              </a:pPr>
              <a:r>
                <a:rPr lang="en-US" altLang="ja-JP" sz="1200" b="1" dirty="0"/>
                <a:t>11ac</a:t>
              </a:r>
            </a:p>
            <a:p>
              <a:pPr algn="l" eaLnBrk="1" hangingPunct="1">
                <a:defRPr/>
              </a:pPr>
              <a:r>
                <a:rPr lang="ja-JP" altLang="en-US" sz="1200" b="1" dirty="0"/>
                <a:t>（</a:t>
              </a:r>
              <a:r>
                <a:rPr lang="en-US" altLang="ja-JP" sz="1200" b="1" dirty="0"/>
                <a:t>wave1</a:t>
              </a:r>
              <a:r>
                <a:rPr lang="ja-JP" altLang="en-US" sz="1200" b="1" dirty="0"/>
                <a:t>）</a:t>
              </a:r>
              <a:endParaRPr lang="en-US" altLang="ja-JP" sz="1200" b="1" dirty="0"/>
            </a:p>
          </p:txBody>
        </p:sp>
        <p:sp>
          <p:nvSpPr>
            <p:cNvPr id="103" name="Oval 17">
              <a:extLst>
                <a:ext uri="{FF2B5EF4-FFF2-40B4-BE49-F238E27FC236}">
                  <a16:creationId xmlns:a16="http://schemas.microsoft.com/office/drawing/2014/main" id="{716D3389-9AEA-1B4C-AC3C-F5B7D01885DA}"/>
                </a:ext>
              </a:extLst>
            </p:cNvPr>
            <p:cNvSpPr>
              <a:spLocks noChangeArrowheads="1"/>
            </p:cNvSpPr>
            <p:nvPr/>
          </p:nvSpPr>
          <p:spPr bwMode="auto">
            <a:xfrm>
              <a:off x="5948168" y="1414301"/>
              <a:ext cx="748829" cy="1955967"/>
            </a:xfrm>
            <a:prstGeom prst="ellipse">
              <a:avLst/>
            </a:prstGeom>
            <a:solidFill>
              <a:schemeClr val="accent5">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11ac</a:t>
              </a:r>
            </a:p>
            <a:p>
              <a:pPr algn="ctr" eaLnBrk="1" hangingPunct="1">
                <a:defRPr/>
              </a:pPr>
              <a:r>
                <a:rPr lang="ja-JP" altLang="en-US" sz="1200" b="1" dirty="0"/>
                <a:t>（</a:t>
              </a:r>
              <a:r>
                <a:rPr lang="en-US" altLang="ja-JP" sz="1200" b="1" dirty="0"/>
                <a:t>wave2</a:t>
              </a:r>
              <a:r>
                <a:rPr lang="ja-JP" altLang="en-US" sz="1200" b="1" dirty="0"/>
                <a:t>）</a:t>
              </a:r>
              <a:endParaRPr lang="en-US" altLang="ja-JP" sz="1200" b="1" dirty="0"/>
            </a:p>
          </p:txBody>
        </p:sp>
        <p:sp>
          <p:nvSpPr>
            <p:cNvPr id="104" name="Oval 17">
              <a:extLst>
                <a:ext uri="{FF2B5EF4-FFF2-40B4-BE49-F238E27FC236}">
                  <a16:creationId xmlns:a16="http://schemas.microsoft.com/office/drawing/2014/main" id="{74DA4AE2-5522-624C-8CBC-15B0116C590C}"/>
                </a:ext>
              </a:extLst>
            </p:cNvPr>
            <p:cNvSpPr>
              <a:spLocks noChangeArrowheads="1"/>
            </p:cNvSpPr>
            <p:nvPr/>
          </p:nvSpPr>
          <p:spPr bwMode="auto">
            <a:xfrm>
              <a:off x="7380309" y="1432930"/>
              <a:ext cx="748829" cy="1520452"/>
            </a:xfrm>
            <a:prstGeom prst="ellipse">
              <a:avLst/>
            </a:prstGeom>
            <a:solidFill>
              <a:schemeClr val="accent5">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11ax</a:t>
              </a:r>
            </a:p>
            <a:p>
              <a:pPr algn="ctr" eaLnBrk="1" hangingPunct="1">
                <a:defRPr/>
              </a:pPr>
              <a:endParaRPr lang="en-US" altLang="ja-JP" sz="1200" b="1" dirty="0"/>
            </a:p>
            <a:p>
              <a:pPr algn="ctr" eaLnBrk="1" hangingPunct="1">
                <a:defRPr/>
              </a:pPr>
              <a:endParaRPr lang="en-US" altLang="ja-JP" sz="1200" b="1" dirty="0"/>
            </a:p>
            <a:p>
              <a:pPr algn="ctr" eaLnBrk="1" hangingPunct="1">
                <a:defRPr/>
              </a:pPr>
              <a:endParaRPr lang="en-US" altLang="ja-JP" sz="1200" b="1" dirty="0"/>
            </a:p>
            <a:p>
              <a:pPr algn="ctr" eaLnBrk="1" hangingPunct="1">
                <a:defRPr/>
              </a:pPr>
              <a:endParaRPr lang="en-US" altLang="ja-JP" sz="1200" b="1" dirty="0"/>
            </a:p>
            <a:p>
              <a:pPr algn="ctr" eaLnBrk="1" hangingPunct="1">
                <a:defRPr/>
              </a:pPr>
              <a:endParaRPr lang="en-US" altLang="ja-JP" sz="1200" b="1" dirty="0"/>
            </a:p>
            <a:p>
              <a:pPr algn="ctr" eaLnBrk="1" hangingPunct="1">
                <a:defRPr/>
              </a:pPr>
              <a:endParaRPr lang="en-US" altLang="ja-JP" sz="1200" b="1" dirty="0"/>
            </a:p>
          </p:txBody>
        </p:sp>
        <p:sp>
          <p:nvSpPr>
            <p:cNvPr id="105" name="Oval 17">
              <a:extLst>
                <a:ext uri="{FF2B5EF4-FFF2-40B4-BE49-F238E27FC236}">
                  <a16:creationId xmlns:a16="http://schemas.microsoft.com/office/drawing/2014/main" id="{DBF01561-2FB3-194E-9117-41018BBD8CD4}"/>
                </a:ext>
              </a:extLst>
            </p:cNvPr>
            <p:cNvSpPr>
              <a:spLocks noChangeArrowheads="1"/>
            </p:cNvSpPr>
            <p:nvPr/>
          </p:nvSpPr>
          <p:spPr bwMode="auto">
            <a:xfrm>
              <a:off x="7927624" y="878689"/>
              <a:ext cx="748829" cy="621340"/>
            </a:xfrm>
            <a:prstGeom prst="ellipse">
              <a:avLst/>
            </a:prstGeom>
            <a:solidFill>
              <a:schemeClr val="accent6">
                <a:lumMod val="40000"/>
                <a:lumOff val="60000"/>
              </a:schemeClr>
            </a:solidFill>
            <a:ln w="12700">
              <a:solidFill>
                <a:schemeClr val="accent6">
                  <a:lumMod val="75000"/>
                </a:schemeClr>
              </a:solidFill>
              <a:prstDash val="dash"/>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a:r>
                <a:rPr lang="en-US" altLang="ja-JP" sz="1200" b="1" dirty="0"/>
                <a:t>11ay</a:t>
              </a:r>
            </a:p>
          </p:txBody>
        </p:sp>
        <p:sp>
          <p:nvSpPr>
            <p:cNvPr id="106" name="Oval 17">
              <a:extLst>
                <a:ext uri="{FF2B5EF4-FFF2-40B4-BE49-F238E27FC236}">
                  <a16:creationId xmlns:a16="http://schemas.microsoft.com/office/drawing/2014/main" id="{7CCB2D27-FAF6-7D4C-AAD8-786304E20C84}"/>
                </a:ext>
              </a:extLst>
            </p:cNvPr>
            <p:cNvSpPr>
              <a:spLocks noChangeArrowheads="1"/>
            </p:cNvSpPr>
            <p:nvPr/>
          </p:nvSpPr>
          <p:spPr bwMode="auto">
            <a:xfrm>
              <a:off x="6643948" y="3740539"/>
              <a:ext cx="1312541" cy="433800"/>
            </a:xfrm>
            <a:prstGeom prst="ellipse">
              <a:avLst/>
            </a:prstGeom>
            <a:solidFill>
              <a:schemeClr val="accent2">
                <a:lumMod val="60000"/>
                <a:lumOff val="40000"/>
              </a:schemeClr>
            </a:solidFill>
            <a:ln w="12700">
              <a:solidFill>
                <a:schemeClr val="accent2">
                  <a:lumMod val="75000"/>
                </a:schemeClr>
              </a:solidFill>
              <a:round/>
              <a:headEnd/>
              <a:tailEnd/>
            </a:ln>
            <a:effectLst>
              <a:glow rad="228600">
                <a:schemeClr val="accent5">
                  <a:satMod val="175000"/>
                  <a:alpha val="40000"/>
                </a:schemeClr>
              </a:glow>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11ah</a:t>
              </a:r>
            </a:p>
          </p:txBody>
        </p:sp>
        <p:sp>
          <p:nvSpPr>
            <p:cNvPr id="107" name="Line 20">
              <a:extLst>
                <a:ext uri="{FF2B5EF4-FFF2-40B4-BE49-F238E27FC236}">
                  <a16:creationId xmlns:a16="http://schemas.microsoft.com/office/drawing/2014/main" id="{C8DAE7C1-0EB0-9C43-851D-0EC7EB22B513}"/>
                </a:ext>
              </a:extLst>
            </p:cNvPr>
            <p:cNvSpPr>
              <a:spLocks noChangeShapeType="1"/>
            </p:cNvSpPr>
            <p:nvPr/>
          </p:nvSpPr>
          <p:spPr bwMode="auto">
            <a:xfrm flipV="1">
              <a:off x="2256726" y="2407964"/>
              <a:ext cx="5123581" cy="1156151"/>
            </a:xfrm>
            <a:prstGeom prst="line">
              <a:avLst/>
            </a:prstGeom>
            <a:noFill/>
            <a:ln w="28575">
              <a:solidFill>
                <a:srgbClr val="C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929" tIns="38964" rIns="77929" bIns="38964"/>
            <a:lstStyle/>
            <a:p>
              <a:pPr>
                <a:defRPr/>
              </a:pPr>
              <a:endParaRPr lang="ja-JP" altLang="en-US" sz="1000">
                <a:latin typeface="+mn-ea"/>
              </a:endParaRPr>
            </a:p>
          </p:txBody>
        </p:sp>
        <p:sp>
          <p:nvSpPr>
            <p:cNvPr id="110" name="Line 30">
              <a:extLst>
                <a:ext uri="{FF2B5EF4-FFF2-40B4-BE49-F238E27FC236}">
                  <a16:creationId xmlns:a16="http://schemas.microsoft.com/office/drawing/2014/main" id="{0E7FB436-FE51-2E4A-B7B3-83395AB5D0D3}"/>
                </a:ext>
              </a:extLst>
            </p:cNvPr>
            <p:cNvSpPr>
              <a:spLocks noChangeShapeType="1"/>
            </p:cNvSpPr>
            <p:nvPr/>
          </p:nvSpPr>
          <p:spPr bwMode="auto">
            <a:xfrm flipV="1">
              <a:off x="6319440" y="1304764"/>
              <a:ext cx="1664368" cy="409515"/>
            </a:xfrm>
            <a:prstGeom prst="line">
              <a:avLst/>
            </a:prstGeom>
            <a:noFill/>
            <a:ln w="28575">
              <a:solidFill>
                <a:schemeClr val="accent6">
                  <a:lumMod val="5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929" tIns="38964" rIns="77929" bIns="38964"/>
            <a:lstStyle/>
            <a:p>
              <a:pPr>
                <a:defRPr/>
              </a:pPr>
              <a:endParaRPr lang="ja-JP" altLang="en-US" sz="1000">
                <a:solidFill>
                  <a:srgbClr val="FF0000"/>
                </a:solidFill>
                <a:latin typeface="+mn-ea"/>
              </a:endParaRPr>
            </a:p>
          </p:txBody>
        </p:sp>
        <p:sp>
          <p:nvSpPr>
            <p:cNvPr id="113" name="正方形/長方形 112">
              <a:extLst>
                <a:ext uri="{FF2B5EF4-FFF2-40B4-BE49-F238E27FC236}">
                  <a16:creationId xmlns:a16="http://schemas.microsoft.com/office/drawing/2014/main" id="{075208C3-0B84-D548-A215-64E7F3D58DB8}"/>
                </a:ext>
              </a:extLst>
            </p:cNvPr>
            <p:cNvSpPr/>
            <p:nvPr/>
          </p:nvSpPr>
          <p:spPr>
            <a:xfrm>
              <a:off x="1295158" y="1027099"/>
              <a:ext cx="961570" cy="173540"/>
            </a:xfrm>
            <a:prstGeom prst="rect">
              <a:avLst/>
            </a:prstGeom>
            <a:solidFill>
              <a:schemeClr val="accent5">
                <a:lumMod val="40000"/>
                <a:lumOff val="60000"/>
              </a:schemeClr>
            </a:solidFill>
            <a:ln w="12700">
              <a:solidFill>
                <a:srgbClr val="002060"/>
              </a:solidFill>
              <a:round/>
              <a:headEnd/>
              <a:tailEnd/>
            </a:ln>
            <a:effectLst/>
          </p:spPr>
          <p:txBody>
            <a:bodyPr wrap="none" lIns="58293" tIns="29147" rIns="58293" bIns="29147" anchor="ctr" anchorCtr="1"/>
            <a:lstStyle/>
            <a:p>
              <a:pPr algn="ctr" defTabSz="684213"/>
              <a:r>
                <a:rPr lang="en-US" altLang="ja-JP" sz="1200" b="1" dirty="0">
                  <a:latin typeface="HGP創英角ｺﾞｼｯｸUB" pitchFamily="50" charset="-128"/>
                  <a:ea typeface="HGP創英角ｺﾞｼｯｸUB" pitchFamily="50" charset="-128"/>
                </a:rPr>
                <a:t>5GHz</a:t>
              </a:r>
              <a:r>
                <a:rPr lang="ja-JP" altLang="en-US" sz="1200" b="1" dirty="0">
                  <a:latin typeface="HGP創英角ｺﾞｼｯｸUB" pitchFamily="50" charset="-128"/>
                  <a:ea typeface="HGP創英角ｺﾞｼｯｸUB" pitchFamily="50" charset="-128"/>
                </a:rPr>
                <a:t>帯</a:t>
              </a:r>
            </a:p>
          </p:txBody>
        </p:sp>
        <p:sp>
          <p:nvSpPr>
            <p:cNvPr id="114" name="正方形/長方形 113">
              <a:extLst>
                <a:ext uri="{FF2B5EF4-FFF2-40B4-BE49-F238E27FC236}">
                  <a16:creationId xmlns:a16="http://schemas.microsoft.com/office/drawing/2014/main" id="{E5118003-13A1-2C4E-B695-739E29D99933}"/>
                </a:ext>
              </a:extLst>
            </p:cNvPr>
            <p:cNvSpPr/>
            <p:nvPr/>
          </p:nvSpPr>
          <p:spPr>
            <a:xfrm>
              <a:off x="1295158" y="1276762"/>
              <a:ext cx="961570" cy="173540"/>
            </a:xfrm>
            <a:prstGeom prst="rect">
              <a:avLst/>
            </a:prstGeom>
            <a:solidFill>
              <a:schemeClr val="accent4">
                <a:lumMod val="40000"/>
                <a:lumOff val="60000"/>
              </a:schemeClr>
            </a:solidFill>
            <a:ln w="12700">
              <a:solidFill>
                <a:schemeClr val="tx1"/>
              </a:solidFill>
              <a:round/>
              <a:headEnd/>
              <a:tailEnd/>
            </a:ln>
            <a:effectLst/>
          </p:spPr>
          <p:txBody>
            <a:bodyPr wrap="none" lIns="58293" tIns="29147" rIns="58293" bIns="29147" anchor="ctr" anchorCtr="1"/>
            <a:lstStyle/>
            <a:p>
              <a:pPr algn="ctr" defTabSz="684213"/>
              <a:r>
                <a:rPr lang="en-US" altLang="ja-JP" sz="1200" b="1" dirty="0">
                  <a:latin typeface="HGP創英角ｺﾞｼｯｸUB" pitchFamily="50" charset="-128"/>
                  <a:ea typeface="HGP創英角ｺﾞｼｯｸUB" pitchFamily="50" charset="-128"/>
                </a:rPr>
                <a:t>2.4GHz</a:t>
              </a:r>
              <a:r>
                <a:rPr lang="ja-JP" altLang="en-US" sz="1200" b="1" dirty="0">
                  <a:latin typeface="HGP創英角ｺﾞｼｯｸUB" pitchFamily="50" charset="-128"/>
                  <a:ea typeface="HGP創英角ｺﾞｼｯｸUB" pitchFamily="50" charset="-128"/>
                </a:rPr>
                <a:t>帯</a:t>
              </a:r>
            </a:p>
          </p:txBody>
        </p:sp>
        <p:sp>
          <p:nvSpPr>
            <p:cNvPr id="115" name="正方形/長方形 114">
              <a:extLst>
                <a:ext uri="{FF2B5EF4-FFF2-40B4-BE49-F238E27FC236}">
                  <a16:creationId xmlns:a16="http://schemas.microsoft.com/office/drawing/2014/main" id="{B737EA2F-0A7A-834C-9619-95446E5F7647}"/>
                </a:ext>
              </a:extLst>
            </p:cNvPr>
            <p:cNvSpPr/>
            <p:nvPr/>
          </p:nvSpPr>
          <p:spPr>
            <a:xfrm>
              <a:off x="1295158" y="1526426"/>
              <a:ext cx="961570" cy="173540"/>
            </a:xfrm>
            <a:prstGeom prst="rect">
              <a:avLst/>
            </a:prstGeom>
            <a:solidFill>
              <a:schemeClr val="accent6">
                <a:lumMod val="40000"/>
                <a:lumOff val="60000"/>
              </a:schemeClr>
            </a:solidFill>
            <a:ln w="12700">
              <a:solidFill>
                <a:schemeClr val="accent6">
                  <a:lumMod val="75000"/>
                </a:schemeClr>
              </a:solidFill>
              <a:round/>
              <a:headEnd/>
              <a:tailEnd/>
            </a:ln>
            <a:effectLst/>
          </p:spPr>
          <p:txBody>
            <a:bodyPr wrap="none" lIns="58293" tIns="29147" rIns="58293" bIns="29147" anchor="ctr" anchorCtr="1"/>
            <a:lstStyle/>
            <a:p>
              <a:pPr algn="ctr" defTabSz="684213"/>
              <a:r>
                <a:rPr lang="en-US" altLang="ja-JP" sz="1200" b="1" dirty="0">
                  <a:latin typeface="HGP創英角ｺﾞｼｯｸUB" pitchFamily="50" charset="-128"/>
                  <a:ea typeface="HGP創英角ｺﾞｼｯｸUB" pitchFamily="50" charset="-128"/>
                </a:rPr>
                <a:t>60GHz</a:t>
              </a:r>
              <a:r>
                <a:rPr lang="ja-JP" altLang="en-US" sz="1200" b="1" dirty="0">
                  <a:latin typeface="HGP創英角ｺﾞｼｯｸUB" pitchFamily="50" charset="-128"/>
                  <a:ea typeface="HGP創英角ｺﾞｼｯｸUB" pitchFamily="50" charset="-128"/>
                </a:rPr>
                <a:t>帯</a:t>
              </a:r>
            </a:p>
          </p:txBody>
        </p:sp>
        <p:sp>
          <p:nvSpPr>
            <p:cNvPr id="116" name="正方形/長方形 115">
              <a:extLst>
                <a:ext uri="{FF2B5EF4-FFF2-40B4-BE49-F238E27FC236}">
                  <a16:creationId xmlns:a16="http://schemas.microsoft.com/office/drawing/2014/main" id="{D1A512FD-F4A3-E44D-94BE-DAD1B4947DBE}"/>
                </a:ext>
              </a:extLst>
            </p:cNvPr>
            <p:cNvSpPr/>
            <p:nvPr/>
          </p:nvSpPr>
          <p:spPr>
            <a:xfrm>
              <a:off x="1295158" y="1776090"/>
              <a:ext cx="961570" cy="173540"/>
            </a:xfrm>
            <a:prstGeom prst="rect">
              <a:avLst/>
            </a:prstGeom>
            <a:solidFill>
              <a:schemeClr val="accent2">
                <a:lumMod val="60000"/>
                <a:lumOff val="40000"/>
              </a:schemeClr>
            </a:solidFill>
            <a:ln w="12700">
              <a:solidFill>
                <a:schemeClr val="accent2">
                  <a:lumMod val="75000"/>
                </a:schemeClr>
              </a:solidFill>
              <a:round/>
              <a:headEnd/>
              <a:tailEnd/>
            </a:ln>
            <a:effectLst>
              <a:glow rad="228600">
                <a:schemeClr val="accent5">
                  <a:satMod val="175000"/>
                  <a:alpha val="40000"/>
                </a:schemeClr>
              </a:glow>
            </a:effectLst>
          </p:spPr>
          <p:txBody>
            <a:bodyPr wrap="none" lIns="58293" tIns="29147" rIns="58293" bIns="29147" anchor="ctr" anchorCtr="1"/>
            <a:lstStyle/>
            <a:p>
              <a:pPr algn="ctr" defTabSz="684213"/>
              <a:r>
                <a:rPr lang="en-US" altLang="ja-JP" sz="1200" b="1" dirty="0">
                  <a:latin typeface="HGP創英角ｺﾞｼｯｸUB" pitchFamily="50" charset="-128"/>
                  <a:ea typeface="HGP創英角ｺﾞｼｯｸUB" pitchFamily="50" charset="-128"/>
                </a:rPr>
                <a:t>920MHz</a:t>
              </a:r>
              <a:r>
                <a:rPr lang="ja-JP" altLang="en-US" sz="1200" b="1" dirty="0">
                  <a:latin typeface="HGP創英角ｺﾞｼｯｸUB" pitchFamily="50" charset="-128"/>
                  <a:ea typeface="HGP創英角ｺﾞｼｯｸUB" pitchFamily="50" charset="-128"/>
                </a:rPr>
                <a:t>帯</a:t>
              </a:r>
            </a:p>
          </p:txBody>
        </p:sp>
        <p:sp>
          <p:nvSpPr>
            <p:cNvPr id="117" name="テキスト ボックス 116">
              <a:extLst>
                <a:ext uri="{FF2B5EF4-FFF2-40B4-BE49-F238E27FC236}">
                  <a16:creationId xmlns:a16="http://schemas.microsoft.com/office/drawing/2014/main" id="{B0C603BA-FC34-0847-8C4F-E22EA7A6B523}"/>
                </a:ext>
              </a:extLst>
            </p:cNvPr>
            <p:cNvSpPr txBox="1"/>
            <p:nvPr/>
          </p:nvSpPr>
          <p:spPr>
            <a:xfrm>
              <a:off x="3061353" y="864368"/>
              <a:ext cx="3467141" cy="373509"/>
            </a:xfrm>
            <a:prstGeom prst="rect">
              <a:avLst/>
            </a:prstGeom>
            <a:solidFill>
              <a:srgbClr val="FFFFCC"/>
            </a:solidFill>
            <a:ln>
              <a:solidFill>
                <a:schemeClr val="tx1"/>
              </a:solidFill>
            </a:ln>
          </p:spPr>
          <p:txBody>
            <a:bodyPr wrap="square" lIns="71579" tIns="35790" rIns="71579" bIns="35790" rtlCol="0">
              <a:spAutoFit/>
            </a:bodyPr>
            <a:lstStyle/>
            <a:p>
              <a:r>
                <a:rPr lang="en-US" altLang="ja-JP" sz="2200" dirty="0">
                  <a:solidFill>
                    <a:srgbClr val="002060"/>
                  </a:solidFill>
                  <a:latin typeface="HGPSoeiKakugothicUB" panose="020B0900000000000000" pitchFamily="34" charset="-128"/>
                  <a:ea typeface="HGPSoeiKakugothicUB" panose="020B0900000000000000" pitchFamily="34" charset="-128"/>
                </a:rPr>
                <a:t>Wi-Fi</a:t>
              </a:r>
              <a:r>
                <a:rPr lang="ja-JP" altLang="en-US" sz="2200" dirty="0">
                  <a:solidFill>
                    <a:srgbClr val="002060"/>
                  </a:solidFill>
                  <a:latin typeface="HGPSoeiKakugothicUB" panose="020B0900000000000000" pitchFamily="34" charset="-128"/>
                  <a:ea typeface="HGPSoeiKakugothicUB" panose="020B0900000000000000" pitchFamily="34" charset="-128"/>
                </a:rPr>
                <a:t>の規格名 </a:t>
              </a:r>
              <a:r>
                <a:rPr lang="en-US" altLang="ja-JP" sz="2200" dirty="0">
                  <a:solidFill>
                    <a:srgbClr val="002060"/>
                  </a:solidFill>
                  <a:latin typeface="HGPSoeiKakugothicUB" panose="020B0900000000000000" pitchFamily="34" charset="-128"/>
                  <a:ea typeface="HGPSoeiKakugothicUB" panose="020B0900000000000000" pitchFamily="34" charset="-128"/>
                </a:rPr>
                <a:t>IEEE802.11</a:t>
              </a:r>
              <a:r>
                <a:rPr lang="ja-JP" altLang="en-US" sz="2200" dirty="0">
                  <a:solidFill>
                    <a:srgbClr val="002060"/>
                  </a:solidFill>
                  <a:latin typeface="HGPSoeiKakugothicUB" panose="020B0900000000000000" pitchFamily="34" charset="-128"/>
                  <a:ea typeface="HGPSoeiKakugothicUB" panose="020B0900000000000000" pitchFamily="34" charset="-128"/>
                </a:rPr>
                <a:t>*</a:t>
              </a:r>
              <a:endParaRPr lang="ja-JP" altLang="en-US" sz="2200" b="1" u="sng" dirty="0">
                <a:solidFill>
                  <a:srgbClr val="002060"/>
                </a:solidFill>
                <a:latin typeface="HGPSoeiKakugothicUB" panose="020B0900000000000000" pitchFamily="34" charset="-128"/>
                <a:ea typeface="HGPSoeiKakugothicUB" panose="020B0900000000000000" pitchFamily="34" charset="-128"/>
              </a:endParaRPr>
            </a:p>
          </p:txBody>
        </p:sp>
        <p:cxnSp>
          <p:nvCxnSpPr>
            <p:cNvPr id="118" name="直線矢印コネクタ 117">
              <a:extLst>
                <a:ext uri="{FF2B5EF4-FFF2-40B4-BE49-F238E27FC236}">
                  <a16:creationId xmlns:a16="http://schemas.microsoft.com/office/drawing/2014/main" id="{357697A6-243C-8C42-847B-4C35329B9810}"/>
                </a:ext>
              </a:extLst>
            </p:cNvPr>
            <p:cNvCxnSpPr/>
            <p:nvPr/>
          </p:nvCxnSpPr>
          <p:spPr>
            <a:xfrm rot="5400000">
              <a:off x="6651253" y="4359376"/>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9" name="直線矢印コネクタ 118">
              <a:extLst>
                <a:ext uri="{FF2B5EF4-FFF2-40B4-BE49-F238E27FC236}">
                  <a16:creationId xmlns:a16="http://schemas.microsoft.com/office/drawing/2014/main" id="{2A856356-3559-7344-AD68-ADA5D0365E3C}"/>
                </a:ext>
              </a:extLst>
            </p:cNvPr>
            <p:cNvCxnSpPr/>
            <p:nvPr/>
          </p:nvCxnSpPr>
          <p:spPr>
            <a:xfrm rot="5400000">
              <a:off x="7825565" y="4359376"/>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0" name="直線矢印コネクタ 119">
              <a:extLst>
                <a:ext uri="{FF2B5EF4-FFF2-40B4-BE49-F238E27FC236}">
                  <a16:creationId xmlns:a16="http://schemas.microsoft.com/office/drawing/2014/main" id="{F199EE2C-120A-434F-912C-5F9C81AEC377}"/>
                </a:ext>
              </a:extLst>
            </p:cNvPr>
            <p:cNvCxnSpPr/>
            <p:nvPr/>
          </p:nvCxnSpPr>
          <p:spPr>
            <a:xfrm rot="5400000">
              <a:off x="8412721" y="4359376"/>
              <a:ext cx="95414" cy="0"/>
            </a:xfrm>
            <a:prstGeom prst="straightConnector1">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1" name="テキスト ボックス 120">
              <a:extLst>
                <a:ext uri="{FF2B5EF4-FFF2-40B4-BE49-F238E27FC236}">
                  <a16:creationId xmlns:a16="http://schemas.microsoft.com/office/drawing/2014/main" id="{DF5FC5E7-3CF4-1A41-89E8-CF7F11C9EB61}"/>
                </a:ext>
              </a:extLst>
            </p:cNvPr>
            <p:cNvSpPr txBox="1"/>
            <p:nvPr/>
          </p:nvSpPr>
          <p:spPr>
            <a:xfrm>
              <a:off x="7574583" y="4407084"/>
              <a:ext cx="562804" cy="323374"/>
            </a:xfrm>
            <a:prstGeom prst="rect">
              <a:avLst/>
            </a:prstGeom>
            <a:noFill/>
          </p:spPr>
          <p:txBody>
            <a:bodyPr wrap="none" lIns="77929" tIns="38964" rIns="77929" bIns="38964" rtlCol="0">
              <a:spAutoFit/>
            </a:bodyPr>
            <a:lstStyle/>
            <a:p>
              <a:r>
                <a:rPr kumimoji="1" lang="en-US" altLang="ja-JP" dirty="0">
                  <a:latin typeface="MS UI Gothic" panose="020B0600070205080204" pitchFamily="34" charset="-128"/>
                  <a:ea typeface="MS UI Gothic" panose="020B0600070205080204" pitchFamily="34" charset="-128"/>
                </a:rPr>
                <a:t>2020</a:t>
              </a:r>
              <a:endParaRPr kumimoji="1" lang="ja-JP" altLang="en-US" dirty="0">
                <a:latin typeface="MS UI Gothic" panose="020B0600070205080204" pitchFamily="34" charset="-128"/>
                <a:ea typeface="MS UI Gothic" panose="020B0600070205080204" pitchFamily="34" charset="-128"/>
              </a:endParaRPr>
            </a:p>
          </p:txBody>
        </p:sp>
        <p:sp>
          <p:nvSpPr>
            <p:cNvPr id="122" name="テキスト ボックス 121">
              <a:extLst>
                <a:ext uri="{FF2B5EF4-FFF2-40B4-BE49-F238E27FC236}">
                  <a16:creationId xmlns:a16="http://schemas.microsoft.com/office/drawing/2014/main" id="{82BF17D6-C8AF-6D4B-B593-EF521E9662DA}"/>
                </a:ext>
              </a:extLst>
            </p:cNvPr>
            <p:cNvSpPr txBox="1"/>
            <p:nvPr/>
          </p:nvSpPr>
          <p:spPr>
            <a:xfrm>
              <a:off x="4271880" y="3494536"/>
              <a:ext cx="631332" cy="251834"/>
            </a:xfrm>
            <a:prstGeom prst="rect">
              <a:avLst/>
            </a:prstGeom>
            <a:noFill/>
          </p:spPr>
          <p:txBody>
            <a:bodyPr wrap="none" rtlCol="0">
              <a:spAutoFit/>
            </a:bodyPr>
            <a:lstStyle/>
            <a:p>
              <a:r>
                <a:rPr kumimoji="1" lang="en-US" altLang="ja-JP" sz="1200" dirty="0">
                  <a:solidFill>
                    <a:srgbClr val="C00000"/>
                  </a:solidFill>
                  <a:latin typeface="HGS創英角ｺﾞｼｯｸUB" panose="020B0900000000000000" pitchFamily="50" charset="-128"/>
                  <a:ea typeface="HGS創英角ｺﾞｼｯｸUB" panose="020B0900000000000000" pitchFamily="50" charset="-128"/>
                </a:rPr>
                <a:t>Wi-Fi</a:t>
              </a:r>
              <a:r>
                <a:rPr kumimoji="1" lang="ja-JP" altLang="en-US" sz="1200" dirty="0">
                  <a:solidFill>
                    <a:srgbClr val="C00000"/>
                  </a:solidFill>
                  <a:latin typeface="HGS創英角ｺﾞｼｯｸUB" panose="020B0900000000000000" pitchFamily="50" charset="-128"/>
                  <a:ea typeface="HGS創英角ｺﾞｼｯｸUB" panose="020B0900000000000000" pitchFamily="50" charset="-128"/>
                </a:rPr>
                <a:t> </a:t>
              </a:r>
              <a:r>
                <a:rPr kumimoji="1" lang="en-US" altLang="ja-JP" sz="1200" dirty="0">
                  <a:solidFill>
                    <a:srgbClr val="C00000"/>
                  </a:solidFill>
                  <a:latin typeface="HGS創英角ｺﾞｼｯｸUB" panose="020B0900000000000000" pitchFamily="50" charset="-128"/>
                  <a:ea typeface="HGS創英角ｺﾞｼｯｸUB" panose="020B0900000000000000" pitchFamily="50" charset="-128"/>
                </a:rPr>
                <a:t>4</a:t>
              </a:r>
              <a:endParaRPr kumimoji="1" lang="ja-JP" altLang="en-US" sz="1200" dirty="0">
                <a:solidFill>
                  <a:srgbClr val="C00000"/>
                </a:solidFill>
                <a:latin typeface="HGS創英角ｺﾞｼｯｸUB" panose="020B0900000000000000" pitchFamily="50" charset="-128"/>
                <a:ea typeface="HGS創英角ｺﾞｼｯｸUB" panose="020B0900000000000000" pitchFamily="50" charset="-128"/>
              </a:endParaRPr>
            </a:p>
          </p:txBody>
        </p:sp>
        <p:sp>
          <p:nvSpPr>
            <p:cNvPr id="98" name="Oval 17">
              <a:extLst>
                <a:ext uri="{FF2B5EF4-FFF2-40B4-BE49-F238E27FC236}">
                  <a16:creationId xmlns:a16="http://schemas.microsoft.com/office/drawing/2014/main" id="{574CC975-1058-7842-A397-F4033AFE97B1}"/>
                </a:ext>
              </a:extLst>
            </p:cNvPr>
            <p:cNvSpPr>
              <a:spLocks noChangeArrowheads="1"/>
            </p:cNvSpPr>
            <p:nvPr/>
          </p:nvSpPr>
          <p:spPr bwMode="auto">
            <a:xfrm>
              <a:off x="1530021" y="3317010"/>
              <a:ext cx="748829" cy="790235"/>
            </a:xfrm>
            <a:prstGeom prst="ellipse">
              <a:avLst/>
            </a:prstGeom>
            <a:solidFill>
              <a:schemeClr val="accent4">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11b</a:t>
              </a:r>
            </a:p>
          </p:txBody>
        </p:sp>
        <p:sp>
          <p:nvSpPr>
            <p:cNvPr id="99" name="Oval 17">
              <a:extLst>
                <a:ext uri="{FF2B5EF4-FFF2-40B4-BE49-F238E27FC236}">
                  <a16:creationId xmlns:a16="http://schemas.microsoft.com/office/drawing/2014/main" id="{49044B6F-5674-CF44-992B-A43D7B1D05F5}"/>
                </a:ext>
              </a:extLst>
            </p:cNvPr>
            <p:cNvSpPr>
              <a:spLocks noChangeArrowheads="1"/>
            </p:cNvSpPr>
            <p:nvPr/>
          </p:nvSpPr>
          <p:spPr bwMode="auto">
            <a:xfrm>
              <a:off x="2660092" y="2887652"/>
              <a:ext cx="748829" cy="715598"/>
            </a:xfrm>
            <a:prstGeom prst="ellipse">
              <a:avLst/>
            </a:prstGeom>
            <a:solidFill>
              <a:schemeClr val="accent4">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11g</a:t>
              </a:r>
            </a:p>
          </p:txBody>
        </p:sp>
        <p:sp>
          <p:nvSpPr>
            <p:cNvPr id="111" name="Oval 17">
              <a:extLst>
                <a:ext uri="{FF2B5EF4-FFF2-40B4-BE49-F238E27FC236}">
                  <a16:creationId xmlns:a16="http://schemas.microsoft.com/office/drawing/2014/main" id="{FBFDD426-FE38-F04E-8DB3-6FE7AAC88C82}"/>
                </a:ext>
              </a:extLst>
            </p:cNvPr>
            <p:cNvSpPr>
              <a:spLocks noChangeArrowheads="1"/>
            </p:cNvSpPr>
            <p:nvPr/>
          </p:nvSpPr>
          <p:spPr bwMode="auto">
            <a:xfrm>
              <a:off x="4208821" y="2362881"/>
              <a:ext cx="748829" cy="1049542"/>
            </a:xfrm>
            <a:prstGeom prst="ellipse">
              <a:avLst/>
            </a:prstGeom>
            <a:solidFill>
              <a:schemeClr val="accent4">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11n</a:t>
              </a:r>
            </a:p>
          </p:txBody>
        </p:sp>
        <p:sp>
          <p:nvSpPr>
            <p:cNvPr id="112" name="Oval 17">
              <a:extLst>
                <a:ext uri="{FF2B5EF4-FFF2-40B4-BE49-F238E27FC236}">
                  <a16:creationId xmlns:a16="http://schemas.microsoft.com/office/drawing/2014/main" id="{70C3CCAE-BEB8-DB4F-A234-1E6F87B648F8}"/>
                </a:ext>
              </a:extLst>
            </p:cNvPr>
            <p:cNvSpPr>
              <a:spLocks noChangeArrowheads="1"/>
            </p:cNvSpPr>
            <p:nvPr/>
          </p:nvSpPr>
          <p:spPr bwMode="auto">
            <a:xfrm>
              <a:off x="7380309" y="1832279"/>
              <a:ext cx="748828" cy="1121102"/>
            </a:xfrm>
            <a:prstGeom prst="ellipse">
              <a:avLst/>
            </a:prstGeom>
            <a:solidFill>
              <a:schemeClr val="accent4">
                <a:lumMod val="40000"/>
                <a:lumOff val="60000"/>
              </a:schemeClr>
            </a:solidFill>
            <a:ln w="12700">
              <a:solidFill>
                <a:srgbClr val="002060"/>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11ax</a:t>
              </a:r>
            </a:p>
          </p:txBody>
        </p:sp>
        <p:sp>
          <p:nvSpPr>
            <p:cNvPr id="109" name="Oval 17">
              <a:extLst>
                <a:ext uri="{FF2B5EF4-FFF2-40B4-BE49-F238E27FC236}">
                  <a16:creationId xmlns:a16="http://schemas.microsoft.com/office/drawing/2014/main" id="{0F5A152B-F2CA-C04B-9C61-494C3936AB5B}"/>
                </a:ext>
              </a:extLst>
            </p:cNvPr>
            <p:cNvSpPr>
              <a:spLocks noChangeArrowheads="1"/>
            </p:cNvSpPr>
            <p:nvPr/>
          </p:nvSpPr>
          <p:spPr bwMode="auto">
            <a:xfrm>
              <a:off x="5566926" y="1545220"/>
              <a:ext cx="961570" cy="474441"/>
            </a:xfrm>
            <a:prstGeom prst="ellipse">
              <a:avLst/>
            </a:prstGeom>
            <a:solidFill>
              <a:schemeClr val="accent6">
                <a:lumMod val="40000"/>
                <a:lumOff val="60000"/>
              </a:schemeClr>
            </a:solidFill>
            <a:ln w="12700">
              <a:solidFill>
                <a:schemeClr val="accent6">
                  <a:lumMod val="75000"/>
                </a:schemeClr>
              </a:solidFill>
              <a:round/>
              <a:headEnd/>
              <a:tailEnd/>
            </a:ln>
            <a:effectLst/>
          </p:spPr>
          <p:txBody>
            <a:bodyPr wrap="none" lIns="58293" tIns="29147" rIns="58293" bIns="29147" anchor="ctr" anchorCtr="1"/>
            <a:lstStyle>
              <a:lvl1pPr defTabSz="684213" eaLnBrk="0" hangingPunct="0">
                <a:defRPr kumimoji="1" sz="1600">
                  <a:solidFill>
                    <a:schemeClr val="tx1"/>
                  </a:solidFill>
                  <a:latin typeface="HGP創英角ｺﾞｼｯｸUB" pitchFamily="50" charset="-128"/>
                  <a:ea typeface="HGP創英角ｺﾞｼｯｸUB" pitchFamily="50" charset="-128"/>
                </a:defRPr>
              </a:lvl1pPr>
              <a:lvl2pPr marL="530225" indent="-203200" defTabSz="684213" eaLnBrk="0" hangingPunct="0">
                <a:defRPr kumimoji="1" sz="1600">
                  <a:solidFill>
                    <a:schemeClr val="tx1"/>
                  </a:solidFill>
                  <a:latin typeface="HGP創英角ｺﾞｼｯｸUB" pitchFamily="50" charset="-128"/>
                  <a:ea typeface="HGP創英角ｺﾞｼｯｸUB" pitchFamily="50" charset="-128"/>
                </a:defRPr>
              </a:lvl2pPr>
              <a:lvl3pPr marL="815975" indent="-163513" defTabSz="684213" eaLnBrk="0" hangingPunct="0">
                <a:defRPr kumimoji="1" sz="1600">
                  <a:solidFill>
                    <a:schemeClr val="tx1"/>
                  </a:solidFill>
                  <a:latin typeface="HGP創英角ｺﾞｼｯｸUB" pitchFamily="50" charset="-128"/>
                  <a:ea typeface="HGP創英角ｺﾞｼｯｸUB" pitchFamily="50" charset="-128"/>
                </a:defRPr>
              </a:lvl3pPr>
              <a:lvl4pPr marL="1143000" indent="-163513" defTabSz="684213" eaLnBrk="0" hangingPunct="0">
                <a:defRPr kumimoji="1" sz="1600">
                  <a:solidFill>
                    <a:schemeClr val="tx1"/>
                  </a:solidFill>
                  <a:latin typeface="HGP創英角ｺﾞｼｯｸUB" pitchFamily="50" charset="-128"/>
                  <a:ea typeface="HGP創英角ｺﾞｼｯｸUB" pitchFamily="50" charset="-128"/>
                </a:defRPr>
              </a:lvl4pPr>
              <a:lvl5pPr marL="1470025" indent="-163513" defTabSz="684213" eaLnBrk="0" hangingPunct="0">
                <a:defRPr kumimoji="1" sz="1600">
                  <a:solidFill>
                    <a:schemeClr val="tx1"/>
                  </a:solidFill>
                  <a:latin typeface="HGP創英角ｺﾞｼｯｸUB" pitchFamily="50" charset="-128"/>
                  <a:ea typeface="HGP創英角ｺﾞｼｯｸUB" pitchFamily="50" charset="-128"/>
                </a:defRPr>
              </a:lvl5pPr>
              <a:lvl6pPr marL="19272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6pPr>
              <a:lvl7pPr marL="23844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7pPr>
              <a:lvl8pPr marL="28416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8pPr>
              <a:lvl9pPr marL="3298825" indent="-163513" defTabSz="684213" eaLnBrk="0" fontAlgn="base" hangingPunct="0">
                <a:spcBef>
                  <a:spcPct val="0"/>
                </a:spcBef>
                <a:spcAft>
                  <a:spcPct val="0"/>
                </a:spcAft>
                <a:defRPr kumimoji="1" sz="1600">
                  <a:solidFill>
                    <a:schemeClr val="tx1"/>
                  </a:solidFill>
                  <a:latin typeface="HGP創英角ｺﾞｼｯｸUB" pitchFamily="50" charset="-128"/>
                  <a:ea typeface="HGP創英角ｺﾞｼｯｸUB" pitchFamily="50" charset="-128"/>
                </a:defRPr>
              </a:lvl9pPr>
            </a:lstStyle>
            <a:p>
              <a:pPr algn="ctr" eaLnBrk="1" hangingPunct="1">
                <a:defRPr/>
              </a:pPr>
              <a:r>
                <a:rPr lang="en-US" altLang="ja-JP" sz="1200" b="1" dirty="0"/>
                <a:t>11ad</a:t>
              </a:r>
            </a:p>
          </p:txBody>
        </p:sp>
      </p:grpSp>
      <p:sp>
        <p:nvSpPr>
          <p:cNvPr id="3" name="テキスト ボックス 2">
            <a:extLst>
              <a:ext uri="{FF2B5EF4-FFF2-40B4-BE49-F238E27FC236}">
                <a16:creationId xmlns:a16="http://schemas.microsoft.com/office/drawing/2014/main" id="{7B6C7166-6A80-BBDC-C89A-10A0E0D1ED78}"/>
              </a:ext>
            </a:extLst>
          </p:cNvPr>
          <p:cNvSpPr txBox="1"/>
          <p:nvPr/>
        </p:nvSpPr>
        <p:spPr>
          <a:xfrm>
            <a:off x="7375971" y="4827933"/>
            <a:ext cx="694421" cy="276999"/>
          </a:xfrm>
          <a:prstGeom prst="rect">
            <a:avLst/>
          </a:prstGeom>
          <a:noFill/>
        </p:spPr>
        <p:txBody>
          <a:bodyPr wrap="none" rtlCol="0">
            <a:spAutoFit/>
          </a:bodyPr>
          <a:lstStyle/>
          <a:p>
            <a:r>
              <a:rPr kumimoji="1" lang="en-US" altLang="ja-JP" sz="1200" dirty="0">
                <a:solidFill>
                  <a:srgbClr val="C00000"/>
                </a:solidFill>
                <a:latin typeface="HGS創英角ｺﾞｼｯｸUB" panose="020B0900000000000000" pitchFamily="50" charset="-128"/>
                <a:ea typeface="HGS創英角ｺﾞｼｯｸUB" panose="020B0900000000000000" pitchFamily="50" charset="-128"/>
              </a:rPr>
              <a:t>Wi-Fi</a:t>
            </a:r>
            <a:r>
              <a:rPr kumimoji="1" lang="ja-JP" altLang="en-US" sz="1200" dirty="0">
                <a:solidFill>
                  <a:srgbClr val="C00000"/>
                </a:solidFill>
                <a:latin typeface="HGS創英角ｺﾞｼｯｸUB" panose="020B0900000000000000" pitchFamily="50" charset="-128"/>
                <a:ea typeface="HGS創英角ｺﾞｼｯｸUB" panose="020B0900000000000000" pitchFamily="50" charset="-128"/>
              </a:rPr>
              <a:t> </a:t>
            </a:r>
            <a:r>
              <a:rPr kumimoji="1" lang="en-US" altLang="ja-JP" sz="1200" dirty="0">
                <a:solidFill>
                  <a:srgbClr val="C00000"/>
                </a:solidFill>
                <a:latin typeface="HGS創英角ｺﾞｼｯｸUB" panose="020B0900000000000000" pitchFamily="50" charset="-128"/>
                <a:ea typeface="HGS創英角ｺﾞｼｯｸUB" panose="020B0900000000000000" pitchFamily="50" charset="-128"/>
              </a:rPr>
              <a:t>5</a:t>
            </a:r>
            <a:endParaRPr kumimoji="1" lang="ja-JP" altLang="en-US" sz="1200" dirty="0">
              <a:solidFill>
                <a:srgbClr val="C00000"/>
              </a:solidFill>
              <a:latin typeface="HGS創英角ｺﾞｼｯｸUB" panose="020B0900000000000000" pitchFamily="50" charset="-128"/>
              <a:ea typeface="HGS創英角ｺﾞｼｯｸUB" panose="020B0900000000000000" pitchFamily="50" charset="-128"/>
            </a:endParaRPr>
          </a:p>
        </p:txBody>
      </p:sp>
      <p:sp>
        <p:nvSpPr>
          <p:cNvPr id="4" name="テキスト ボックス 3">
            <a:extLst>
              <a:ext uri="{FF2B5EF4-FFF2-40B4-BE49-F238E27FC236}">
                <a16:creationId xmlns:a16="http://schemas.microsoft.com/office/drawing/2014/main" id="{007018C1-CEA7-C1FE-BC9F-D17B5E335B67}"/>
              </a:ext>
            </a:extLst>
          </p:cNvPr>
          <p:cNvSpPr txBox="1"/>
          <p:nvPr/>
        </p:nvSpPr>
        <p:spPr>
          <a:xfrm>
            <a:off x="9224321" y="4410539"/>
            <a:ext cx="970137" cy="276999"/>
          </a:xfrm>
          <a:prstGeom prst="rect">
            <a:avLst/>
          </a:prstGeom>
          <a:noFill/>
        </p:spPr>
        <p:txBody>
          <a:bodyPr wrap="none" rtlCol="0">
            <a:spAutoFit/>
          </a:bodyPr>
          <a:lstStyle/>
          <a:p>
            <a:r>
              <a:rPr kumimoji="1" lang="en-US" altLang="ja-JP" sz="1200" dirty="0">
                <a:solidFill>
                  <a:srgbClr val="C00000"/>
                </a:solidFill>
                <a:latin typeface="HGS創英角ｺﾞｼｯｸUB" panose="020B0900000000000000" pitchFamily="50" charset="-128"/>
                <a:ea typeface="HGS創英角ｺﾞｼｯｸUB" panose="020B0900000000000000" pitchFamily="50" charset="-128"/>
              </a:rPr>
              <a:t>Wi-Fi</a:t>
            </a:r>
            <a:r>
              <a:rPr kumimoji="1" lang="ja-JP" altLang="en-US" sz="1200" dirty="0">
                <a:solidFill>
                  <a:srgbClr val="C00000"/>
                </a:solidFill>
                <a:latin typeface="HGS創英角ｺﾞｼｯｸUB" panose="020B0900000000000000" pitchFamily="50" charset="-128"/>
                <a:ea typeface="HGS創英角ｺﾞｼｯｸUB" panose="020B0900000000000000" pitchFamily="50" charset="-128"/>
              </a:rPr>
              <a:t> </a:t>
            </a:r>
            <a:r>
              <a:rPr kumimoji="1" lang="en-US" altLang="ja-JP" sz="1200" dirty="0">
                <a:solidFill>
                  <a:srgbClr val="C00000"/>
                </a:solidFill>
                <a:latin typeface="HGS創英角ｺﾞｼｯｸUB" panose="020B0900000000000000" pitchFamily="50" charset="-128"/>
                <a:ea typeface="HGS創英角ｺﾞｼｯｸUB" panose="020B0900000000000000" pitchFamily="50" charset="-128"/>
              </a:rPr>
              <a:t>6/6E</a:t>
            </a:r>
            <a:endParaRPr kumimoji="1" lang="ja-JP" altLang="en-US" sz="1200" dirty="0">
              <a:solidFill>
                <a:srgbClr val="C00000"/>
              </a:solidFill>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54355292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AHPCひな形">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2" id="{DBA6E361-6BF2-6C40-BE41-D808B01AF25A}" vid="{81B07DB9-6021-F940-A1B2-D41E555CAA55}"/>
    </a:ext>
  </a:extLst>
</a:theme>
</file>

<file path=ppt/theme/theme3.xml><?xml version="1.0" encoding="utf-8"?>
<a:theme xmlns:a="http://schemas.openxmlformats.org/drawingml/2006/main" name="AHPCひな形">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2413</TotalTime>
  <Words>4999</Words>
  <Application>Microsoft Office PowerPoint</Application>
  <PresentationFormat>ワイド画面</PresentationFormat>
  <Paragraphs>951</Paragraphs>
  <Slides>39</Slides>
  <Notes>13</Notes>
  <HiddenSlides>0</HiddenSlides>
  <MMClips>0</MMClips>
  <ScaleCrop>false</ScaleCrop>
  <HeadingPairs>
    <vt:vector size="6" baseType="variant">
      <vt:variant>
        <vt:lpstr>使用されているフォント</vt:lpstr>
      </vt:variant>
      <vt:variant>
        <vt:i4>13</vt:i4>
      </vt:variant>
      <vt:variant>
        <vt:lpstr>テーマ</vt:lpstr>
      </vt:variant>
      <vt:variant>
        <vt:i4>3</vt:i4>
      </vt:variant>
      <vt:variant>
        <vt:lpstr>スライド タイトル</vt:lpstr>
      </vt:variant>
      <vt:variant>
        <vt:i4>39</vt:i4>
      </vt:variant>
    </vt:vector>
  </HeadingPairs>
  <TitlesOfParts>
    <vt:vector size="55" baseType="lpstr">
      <vt:lpstr>BIZ UDPゴシック</vt:lpstr>
      <vt:lpstr>HGPｺﾞｼｯｸE</vt:lpstr>
      <vt:lpstr>HGPSoeiKakugothicUB</vt:lpstr>
      <vt:lpstr>HGPSoeiKakugothicUB</vt:lpstr>
      <vt:lpstr>HGS創英角ｺﾞｼｯｸUB</vt:lpstr>
      <vt:lpstr>Meiryo UI</vt:lpstr>
      <vt:lpstr>MS UI Gothic</vt:lpstr>
      <vt:lpstr>メイリオ</vt:lpstr>
      <vt:lpstr>游ゴシック</vt:lpstr>
      <vt:lpstr>Arial</vt:lpstr>
      <vt:lpstr>Calibri</vt:lpstr>
      <vt:lpstr>Calibri Light</vt:lpstr>
      <vt:lpstr>Wingdings</vt:lpstr>
      <vt:lpstr>Office テーマ</vt:lpstr>
      <vt:lpstr>AHPCひな形</vt:lpstr>
      <vt:lpstr>AHPCひな形</vt:lpstr>
      <vt:lpstr>802.11ahの概要と社会実装に向けた 実証ユースケースのご紹介  ~法令改正後11ahの市場実装に向けたPoCの優良事例を紹介～ </vt:lpstr>
      <vt:lpstr>目次</vt:lpstr>
      <vt:lpstr>団体紹介  802.11ah推進協議会について</vt:lpstr>
      <vt:lpstr>「802.11ah推進協議会」概要</vt:lpstr>
      <vt:lpstr> Wi-Fi HaLowビジネスへの参画企業とAHPC会員企業</vt:lpstr>
      <vt:lpstr>協議会における機能・取組み</vt:lpstr>
      <vt:lpstr>2024年度の活動実績</vt:lpstr>
      <vt:lpstr>802.11ah/Wi-Fi HaLow概要 ～特長と優位性～</vt:lpstr>
      <vt:lpstr>IEEE802.11ah/Wi-Fi HaLow概要 ①</vt:lpstr>
      <vt:lpstr>IEEE802.11ah/Wi-Fi HaLowとは</vt:lpstr>
      <vt:lpstr>プライベートワイヤレスの種類と特徴</vt:lpstr>
      <vt:lpstr>プライベートワイヤレスの種類と特徴</vt:lpstr>
      <vt:lpstr>IoT向け Wi-Fiファミリー規格 「HaLow™」</vt:lpstr>
      <vt:lpstr>IoT向け無線システムの比較</vt:lpstr>
      <vt:lpstr>IoT実装を加速させるオプション機能</vt:lpstr>
      <vt:lpstr>11ah対応プロダクトの拡充</vt:lpstr>
      <vt:lpstr>802.11ahの実験動画</vt:lpstr>
      <vt:lpstr>802.11ah 国内市場拡大に向けた 実証実験・社会実装 最新ユースケース </vt:lpstr>
      <vt:lpstr>ユースケース① 工場・物流DX</vt:lpstr>
      <vt:lpstr>ユースケース① 工場・物流DX</vt:lpstr>
      <vt:lpstr>ユースケース① 工場・物流DX</vt:lpstr>
      <vt:lpstr>ユースケース② 地域のスマート化</vt:lpstr>
      <vt:lpstr>ユースケース② 地域のスマート化</vt:lpstr>
      <vt:lpstr>ユースケース③ 労働環境のスマート化</vt:lpstr>
      <vt:lpstr>ユースケース③ 労働環境のスマート化</vt:lpstr>
      <vt:lpstr>ユースケース④　日常生活を豊かに</vt:lpstr>
      <vt:lpstr>参考  市場における11ahの実証   ～直近のプレスリリース情報～</vt:lpstr>
      <vt:lpstr>総務省「地域デジタル基盤活用推進事業」</vt:lpstr>
      <vt:lpstr>総務省「地域デジタル基盤活用推進事業」</vt:lpstr>
      <vt:lpstr>総務省「地域デジタル基盤活用推進事業」</vt:lpstr>
      <vt:lpstr>PowerPoint プレゼンテーション</vt:lpstr>
      <vt:lpstr>プレスリリース情報</vt:lpstr>
      <vt:lpstr>参考  νLabのご紹介</vt:lpstr>
      <vt:lpstr>νLabの場所</vt:lpstr>
      <vt:lpstr>νLabの目的</vt:lpstr>
      <vt:lpstr>νLab展示概要</vt:lpstr>
      <vt:lpstr>νLab内の各コーナー展示</vt:lpstr>
      <vt:lpstr>νLabの屋外環境を利用した11ahデモ環境</vt:lpstr>
      <vt:lpstr>ご清聴 ありがとうございました。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森田 基康-Motoyasu Morita</dc:creator>
  <cp:lastModifiedBy>林 果保利</cp:lastModifiedBy>
  <cp:revision>48</cp:revision>
  <cp:lastPrinted>2025-01-27T02:48:08Z</cp:lastPrinted>
  <dcterms:created xsi:type="dcterms:W3CDTF">2024-05-27T09:44:04Z</dcterms:created>
  <dcterms:modified xsi:type="dcterms:W3CDTF">2025-01-28T09:09:47Z</dcterms:modified>
</cp:coreProperties>
</file>